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handoutMasterIdLst>
    <p:handoutMasterId r:id="rId37"/>
  </p:handoutMasterIdLst>
  <p:sldIdLst>
    <p:sldId id="261" r:id="rId3"/>
    <p:sldId id="274" r:id="rId4"/>
    <p:sldId id="319" r:id="rId5"/>
    <p:sldId id="349" r:id="rId6"/>
    <p:sldId id="350" r:id="rId7"/>
    <p:sldId id="272" r:id="rId8"/>
    <p:sldId id="320" r:id="rId9"/>
    <p:sldId id="353" r:id="rId10"/>
    <p:sldId id="321" r:id="rId11"/>
    <p:sldId id="322" r:id="rId12"/>
    <p:sldId id="323" r:id="rId13"/>
    <p:sldId id="324" r:id="rId14"/>
    <p:sldId id="325" r:id="rId15"/>
    <p:sldId id="327" r:id="rId16"/>
    <p:sldId id="329" r:id="rId17"/>
    <p:sldId id="326" r:id="rId18"/>
    <p:sldId id="330" r:id="rId19"/>
    <p:sldId id="331" r:id="rId20"/>
    <p:sldId id="332" r:id="rId21"/>
    <p:sldId id="333" r:id="rId22"/>
    <p:sldId id="335" r:id="rId23"/>
    <p:sldId id="337" r:id="rId24"/>
    <p:sldId id="338" r:id="rId25"/>
    <p:sldId id="339" r:id="rId26"/>
    <p:sldId id="340" r:id="rId27"/>
    <p:sldId id="341" r:id="rId28"/>
    <p:sldId id="342" r:id="rId29"/>
    <p:sldId id="273" r:id="rId30"/>
    <p:sldId id="344" r:id="rId31"/>
    <p:sldId id="345" r:id="rId32"/>
    <p:sldId id="346" r:id="rId33"/>
    <p:sldId id="354" r:id="rId34"/>
    <p:sldId id="347" r:id="rId35"/>
    <p:sldId id="351" r:id="rId36"/>
  </p:sldIdLst>
  <p:sldSz cx="9144000" cy="6858000" type="screen4x3"/>
  <p:notesSz cx="6797675" cy="9926638"/>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5F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Objects="1">
      <p:cViewPr varScale="1">
        <p:scale>
          <a:sx n="84" d="100"/>
          <a:sy n="84" d="100"/>
        </p:scale>
        <p:origin x="1453" y="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7619CD1-D726-499A-9B50-FC70C69B8D1D}" type="datetimeFigureOut">
              <a:rPr lang="sv-SE" smtClean="0"/>
              <a:t>2025-11-10</a:t>
            </a:fld>
            <a:endParaRPr lang="sv-SE"/>
          </a:p>
        </p:txBody>
      </p:sp>
      <p:sp>
        <p:nvSpPr>
          <p:cNvPr id="4" name="Platshållare för sidfot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0E741C60-EAE8-4858-A6E7-EB63D0B11F0E}" type="slidenum">
              <a:rPr lang="sv-SE" smtClean="0"/>
              <a:t>‹#›</a:t>
            </a:fld>
            <a:endParaRPr lang="sv-SE"/>
          </a:p>
        </p:txBody>
      </p:sp>
    </p:spTree>
    <p:extLst>
      <p:ext uri="{BB962C8B-B14F-4D97-AF65-F5344CB8AC3E}">
        <p14:creationId xmlns:p14="http://schemas.microsoft.com/office/powerpoint/2010/main" val="144785231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v-SE"/>
              <a:t>Klicka här för att ändra format</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sv-SE" dirty="0"/>
          </a:p>
        </p:txBody>
      </p:sp>
      <p:sp>
        <p:nvSpPr>
          <p:cNvPr id="4" name="Date Placeholder 3"/>
          <p:cNvSpPr>
            <a:spLocks noGrp="1"/>
          </p:cNvSpPr>
          <p:nvPr>
            <p:ph type="dt" sz="half" idx="10"/>
          </p:nvPr>
        </p:nvSpPr>
        <p:spPr/>
        <p:txBody>
          <a:bodyPr/>
          <a:lstStyle/>
          <a:p>
            <a:fld id="{F62E94CB-BB01-2843-BAE4-7088B088BF22}" type="datetimeFigureOut">
              <a:rPr lang="sv-SE" smtClean="0"/>
              <a:pPr/>
              <a:t>2025-11-10</a:t>
            </a:fld>
            <a:endParaRPr lang="sv-SE" dirty="0"/>
          </a:p>
        </p:txBody>
      </p:sp>
      <p:sp>
        <p:nvSpPr>
          <p:cNvPr id="5" name="Footer Placeholder 4"/>
          <p:cNvSpPr>
            <a:spLocks noGrp="1"/>
          </p:cNvSpPr>
          <p:nvPr>
            <p:ph type="ftr" sz="quarter" idx="11"/>
          </p:nvPr>
        </p:nvSpPr>
        <p:spPr/>
        <p:txBody>
          <a:bodyPr/>
          <a:lstStyle/>
          <a:p>
            <a:endParaRPr lang="sv-SE" dirty="0"/>
          </a:p>
        </p:txBody>
      </p:sp>
      <p:sp>
        <p:nvSpPr>
          <p:cNvPr id="6" name="Slide Number Placeholder 5"/>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p>
        </p:txBody>
      </p:sp>
      <p:sp>
        <p:nvSpPr>
          <p:cNvPr id="3" name="Vertical Text Placeholder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Date Placeholder 3"/>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Date Placeholder 3"/>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v-SE"/>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Click to edit Master subtitle style</a:t>
            </a:r>
          </a:p>
        </p:txBody>
      </p:sp>
      <p:sp>
        <p:nvSpPr>
          <p:cNvPr id="4" name="Date Placeholder 3"/>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Click to edit Master title style</a:t>
            </a:r>
          </a:p>
        </p:txBody>
      </p:sp>
      <p:sp>
        <p:nvSpPr>
          <p:cNvPr id="3" name="Content Placeholder 2"/>
          <p:cNvSpPr>
            <a:spLocks noGrp="1"/>
          </p:cNvSpPr>
          <p:nvPr>
            <p:ph idx="1"/>
          </p:nvPr>
        </p:nvSpPr>
        <p:spPr/>
        <p:txBody>
          <a:body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4" name="Date Placeholder 3"/>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Click to edit Master text styles</a:t>
            </a:r>
          </a:p>
        </p:txBody>
      </p:sp>
      <p:sp>
        <p:nvSpPr>
          <p:cNvPr id="4" name="Date Placeholder 3"/>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5" name="Date Placeholder 4"/>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7" name="Date Placeholder 6"/>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Click to edit Master title style</a:t>
            </a:r>
          </a:p>
        </p:txBody>
      </p:sp>
      <p:sp>
        <p:nvSpPr>
          <p:cNvPr id="3" name="Date Placeholder 2"/>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Click to edit Master text styles</a:t>
            </a:r>
          </a:p>
        </p:txBody>
      </p:sp>
      <p:sp>
        <p:nvSpPr>
          <p:cNvPr id="5" name="Date Placeholder 4"/>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Date Placeholder 3"/>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Click to edit Master text styles</a:t>
            </a:r>
          </a:p>
        </p:txBody>
      </p:sp>
      <p:sp>
        <p:nvSpPr>
          <p:cNvPr id="5" name="Date Placeholder 4"/>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Click to edit Master title style</a:t>
            </a:r>
          </a:p>
        </p:txBody>
      </p:sp>
      <p:sp>
        <p:nvSpPr>
          <p:cNvPr id="3" name="Vertical Text Placeholder 2"/>
          <p:cNvSpPr>
            <a:spLocks noGrp="1"/>
          </p:cNvSpPr>
          <p:nvPr>
            <p:ph type="body" orient="vert" idx="1"/>
          </p:nvPr>
        </p:nvSpPr>
        <p:spPr/>
        <p:txBody>
          <a:bodyPr vert="eaVert"/>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4" name="Date Placeholder 3"/>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v-SE"/>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4" name="Date Placeholder 3"/>
          <p:cNvSpPr>
            <a:spLocks noGrp="1"/>
          </p:cNvSpPr>
          <p:nvPr>
            <p:ph type="dt" sz="half" idx="10"/>
          </p:nvPr>
        </p:nvSpPr>
        <p:spPr/>
        <p:txBody>
          <a:bodyPr/>
          <a:lstStyle/>
          <a:p>
            <a:fld id="{86210B73-8CED-5C40-A799-43A7BC7BB7C4}" type="datetimeFigureOut">
              <a:rPr lang="sv-SE" smtClean="0"/>
              <a:pPr/>
              <a:t>2025-11-10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66F1E66-D4AB-AC4A-A74E-8A57EC0D96CE}"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Date Placeholder 4"/>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format</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Date Placeholder 6"/>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p>
        </p:txBody>
      </p:sp>
      <p:sp>
        <p:nvSpPr>
          <p:cNvPr id="3" name="Date Placeholder 2"/>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F62E94CB-BB01-2843-BAE4-7088B088BF22}" type="datetimeFigureOut">
              <a:rPr lang="sv-SE" smtClean="0"/>
              <a:pPr/>
              <a:t>2025-11-10</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D5F8D31-9545-5D4B-A70C-9FAE14C96834}"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endParaRPr lang="sv-SE"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2E94CB-BB01-2843-BAE4-7088B088BF22}" type="datetimeFigureOut">
              <a:rPr lang="sv-SE" smtClean="0"/>
              <a:pPr/>
              <a:t>2025-11-10</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5F8D31-9545-5D4B-A70C-9FAE14C96834}" type="slidenum">
              <a:rPr lang="sv-SE" smtClean="0"/>
              <a:pPr/>
              <a:t>‹#›</a:t>
            </a:fld>
            <a:endParaRPr lang="sv-SE"/>
          </a:p>
        </p:txBody>
      </p:sp>
      <p:pic>
        <p:nvPicPr>
          <p:cNvPr id="7" name="Picture 6" descr="apple.png"/>
          <p:cNvPicPr>
            <a:picLocks noChangeAspect="1"/>
          </p:cNvPicPr>
          <p:nvPr/>
        </p:nvPicPr>
        <p:blipFill>
          <a:blip r:embed="rId13">
            <a:alphaModFix amt="56000"/>
          </a:blip>
          <a:stretch>
            <a:fillRect/>
          </a:stretch>
        </p:blipFill>
        <p:spPr>
          <a:xfrm>
            <a:off x="3695700" y="990600"/>
            <a:ext cx="5448300" cy="60579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1" i="0" kern="1200">
          <a:solidFill>
            <a:srgbClr val="D85F2A"/>
          </a:solidFill>
          <a:latin typeface="Arial"/>
          <a:ea typeface="+mj-ea"/>
          <a:cs typeface="+mj-cs"/>
        </a:defRPr>
      </a:lvl1pPr>
    </p:titleStyle>
    <p:bodyStyle>
      <a:lvl1pPr marL="342900" indent="-342900" algn="l" defTabSz="457200" rtl="0" eaLnBrk="1" latinLnBrk="0" hangingPunct="1">
        <a:spcBef>
          <a:spcPct val="20000"/>
        </a:spcBef>
        <a:buFontTx/>
        <a:buBlip>
          <a:blip r:embed="rId13"/>
        </a:buBlip>
        <a:defRPr sz="3200" b="0" i="0" kern="1200">
          <a:solidFill>
            <a:schemeClr val="tx1"/>
          </a:solidFill>
          <a:latin typeface="Arial"/>
          <a:ea typeface="+mn-ea"/>
          <a:cs typeface="+mn-cs"/>
        </a:defRPr>
      </a:lvl1pPr>
      <a:lvl2pPr marL="742950" indent="-285750" algn="l" defTabSz="457200" rtl="0" eaLnBrk="1" latinLnBrk="0" hangingPunct="1">
        <a:spcBef>
          <a:spcPct val="20000"/>
        </a:spcBef>
        <a:buFontTx/>
        <a:buBlip>
          <a:blip r:embed="rId13"/>
        </a:buBlip>
        <a:defRPr sz="2800" b="0" i="0" kern="1200">
          <a:solidFill>
            <a:schemeClr val="tx1"/>
          </a:solidFill>
          <a:latin typeface="Arial"/>
          <a:ea typeface="+mn-ea"/>
          <a:cs typeface="+mn-cs"/>
        </a:defRPr>
      </a:lvl2pPr>
      <a:lvl3pPr marL="1143000" indent="-228600" algn="l" defTabSz="457200" rtl="0" eaLnBrk="1" latinLnBrk="0" hangingPunct="1">
        <a:spcBef>
          <a:spcPct val="20000"/>
        </a:spcBef>
        <a:buFontTx/>
        <a:buBlip>
          <a:blip r:embed="rId13"/>
        </a:buBlip>
        <a:defRPr sz="2400" b="0" i="0" kern="1200">
          <a:solidFill>
            <a:schemeClr val="tx1"/>
          </a:solidFill>
          <a:latin typeface="Arial"/>
          <a:ea typeface="+mn-ea"/>
          <a:cs typeface="+mn-cs"/>
        </a:defRPr>
      </a:lvl3pPr>
      <a:lvl4pPr marL="1600200" indent="-228600" algn="l" defTabSz="457200" rtl="0" eaLnBrk="1" latinLnBrk="0" hangingPunct="1">
        <a:spcBef>
          <a:spcPct val="20000"/>
        </a:spcBef>
        <a:buFontTx/>
        <a:buBlip>
          <a:blip r:embed="rId13"/>
        </a:buBlip>
        <a:defRPr sz="2000" b="0" i="0" kern="1200">
          <a:solidFill>
            <a:schemeClr val="tx1"/>
          </a:solidFill>
          <a:latin typeface="Arial"/>
          <a:ea typeface="+mn-ea"/>
          <a:cs typeface="+mn-cs"/>
        </a:defRPr>
      </a:lvl4pPr>
      <a:lvl5pPr marL="2057400" indent="-228600" algn="l" defTabSz="457200" rtl="0" eaLnBrk="1" latinLnBrk="0" hangingPunct="1">
        <a:spcBef>
          <a:spcPct val="20000"/>
        </a:spcBef>
        <a:buFontTx/>
        <a:buBlip>
          <a:blip r:embed="rId13"/>
        </a:buBlip>
        <a:defRPr sz="2000" b="0" i="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210B73-8CED-5C40-A799-43A7BC7BB7C4}" type="datetimeFigureOut">
              <a:rPr lang="sv-SE" smtClean="0"/>
              <a:pPr/>
              <a:t>2025-11-10</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6F1E66-D4AB-AC4A-A74E-8A57EC0D96CE}"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352800"/>
            <a:ext cx="6400800" cy="1447800"/>
          </a:xfrm>
        </p:spPr>
        <p:txBody>
          <a:bodyPr wrap="none">
            <a:normAutofit fontScale="77500" lnSpcReduction="20000"/>
          </a:bodyPr>
          <a:lstStyle/>
          <a:p>
            <a:r>
              <a:rPr lang="sv-SE" dirty="0">
                <a:solidFill>
                  <a:schemeClr val="accent3"/>
                </a:solidFill>
              </a:rPr>
              <a:t>Bygga goda relationer till vårdnadshavare</a:t>
            </a:r>
          </a:p>
          <a:p>
            <a:r>
              <a:rPr lang="sv-SE" dirty="0">
                <a:solidFill>
                  <a:schemeClr val="accent3"/>
                </a:solidFill>
              </a:rPr>
              <a:t>Fokus förskola</a:t>
            </a:r>
          </a:p>
          <a:p>
            <a:r>
              <a:rPr lang="sv-SE" sz="2600" dirty="0">
                <a:solidFill>
                  <a:schemeClr val="accent3"/>
                </a:solidFill>
              </a:rPr>
              <a:t>2025-11-10</a:t>
            </a:r>
          </a:p>
          <a:p>
            <a:r>
              <a:rPr lang="sv-SE" sz="2600" dirty="0">
                <a:solidFill>
                  <a:schemeClr val="accent3"/>
                </a:solidFill>
              </a:rPr>
              <a:t>Fyrbodals kommunalförbund</a:t>
            </a:r>
          </a:p>
        </p:txBody>
      </p:sp>
      <p:pic>
        <p:nvPicPr>
          <p:cNvPr id="8" name="Picture 7" descr="Ignite_logo_powepoint.png"/>
          <p:cNvPicPr>
            <a:picLocks noChangeAspect="1"/>
          </p:cNvPicPr>
          <p:nvPr/>
        </p:nvPicPr>
        <p:blipFill>
          <a:blip r:embed="rId2"/>
          <a:stretch>
            <a:fillRect/>
          </a:stretch>
        </p:blipFill>
        <p:spPr>
          <a:xfrm>
            <a:off x="1762387" y="916786"/>
            <a:ext cx="5619226" cy="1850046"/>
          </a:xfrm>
          <a:prstGeom prst="rect">
            <a:avLst/>
          </a:prstGeom>
        </p:spPr>
      </p:pic>
      <p:sp>
        <p:nvSpPr>
          <p:cNvPr id="4" name="TextBox 3"/>
          <p:cNvSpPr txBox="1"/>
          <p:nvPr/>
        </p:nvSpPr>
        <p:spPr>
          <a:xfrm>
            <a:off x="1371600" y="5105400"/>
            <a:ext cx="6400800" cy="400110"/>
          </a:xfrm>
          <a:prstGeom prst="rect">
            <a:avLst/>
          </a:prstGeom>
          <a:noFill/>
        </p:spPr>
        <p:txBody>
          <a:bodyPr wrap="square" rtlCol="0">
            <a:spAutoFit/>
          </a:bodyPr>
          <a:lstStyle/>
          <a:p>
            <a:pPr algn="ctr"/>
            <a:r>
              <a:rPr sz="2000" dirty="0"/>
              <a:t>ann.pihlgren@igniteresearch.org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v-SE" dirty="0"/>
              <a:t>Föräldrar i skolverksamheten historiskt</a:t>
            </a:r>
          </a:p>
        </p:txBody>
      </p:sp>
      <p:sp>
        <p:nvSpPr>
          <p:cNvPr id="3" name="Content Placeholder 2"/>
          <p:cNvSpPr>
            <a:spLocks noGrp="1"/>
          </p:cNvSpPr>
          <p:nvPr>
            <p:ph idx="1"/>
          </p:nvPr>
        </p:nvSpPr>
        <p:spPr/>
        <p:txBody>
          <a:bodyPr>
            <a:normAutofit/>
          </a:bodyPr>
          <a:lstStyle/>
          <a:p>
            <a:r>
              <a:rPr lang="sv-SE" dirty="0"/>
              <a:t>Föräldrar bjuds in till samverkan först på 1970-talet </a:t>
            </a:r>
          </a:p>
          <a:p>
            <a:r>
              <a:rPr lang="sv-SE" dirty="0"/>
              <a:t>Förskolan: Från barnkrubban och barnträdgården till dagis och förskolan med utvecklingssamtal</a:t>
            </a:r>
          </a:p>
          <a:p>
            <a:r>
              <a:rPr lang="sv-SE" dirty="0"/>
              <a:t>Skolan: Från åhörardagar via kvartssamtal till utvecklingssamtal och IUP</a:t>
            </a:r>
          </a:p>
        </p:txBody>
      </p:sp>
    </p:spTree>
    <p:extLst>
      <p:ext uri="{BB962C8B-B14F-4D97-AF65-F5344CB8AC3E}">
        <p14:creationId xmlns:p14="http://schemas.microsoft.com/office/powerpoint/2010/main" val="3500558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290A1AB-DAD2-4AC5-BF95-EB77D239E637}"/>
              </a:ext>
            </a:extLst>
          </p:cNvPr>
          <p:cNvSpPr>
            <a:spLocks noGrp="1"/>
          </p:cNvSpPr>
          <p:nvPr>
            <p:ph type="title"/>
          </p:nvPr>
        </p:nvSpPr>
        <p:spPr/>
        <p:txBody>
          <a:bodyPr/>
          <a:lstStyle/>
          <a:p>
            <a:r>
              <a:rPr lang="sv-SE" dirty="0"/>
              <a:t>Dagens skollag 2010:800</a:t>
            </a:r>
          </a:p>
        </p:txBody>
      </p:sp>
      <p:sp>
        <p:nvSpPr>
          <p:cNvPr id="3" name="Platshållare för innehåll 2">
            <a:extLst>
              <a:ext uri="{FF2B5EF4-FFF2-40B4-BE49-F238E27FC236}">
                <a16:creationId xmlns:a16="http://schemas.microsoft.com/office/drawing/2014/main" id="{1E791E30-5120-4E78-815D-EEA552FACAAC}"/>
              </a:ext>
            </a:extLst>
          </p:cNvPr>
          <p:cNvSpPr>
            <a:spLocks noGrp="1"/>
          </p:cNvSpPr>
          <p:nvPr>
            <p:ph idx="1"/>
          </p:nvPr>
        </p:nvSpPr>
        <p:spPr/>
        <p:txBody>
          <a:bodyPr/>
          <a:lstStyle/>
          <a:p>
            <a:r>
              <a:rPr lang="sv-SE" dirty="0"/>
              <a:t>Föräldern:</a:t>
            </a:r>
          </a:p>
          <a:p>
            <a:pPr lvl="1"/>
            <a:r>
              <a:rPr lang="sv-SE" dirty="0"/>
              <a:t>Ska informeras om barnets utveckling</a:t>
            </a:r>
          </a:p>
          <a:p>
            <a:pPr lvl="1"/>
            <a:r>
              <a:rPr lang="sv-SE" dirty="0"/>
              <a:t>Ska delta vid åtgärdsprogram</a:t>
            </a:r>
          </a:p>
          <a:p>
            <a:pPr lvl="1"/>
            <a:r>
              <a:rPr lang="sv-SE" dirty="0"/>
              <a:t>Ska ges möjlighet till samråd och inflytande om utbildning</a:t>
            </a:r>
          </a:p>
          <a:p>
            <a:pPr lvl="1"/>
            <a:r>
              <a:rPr lang="sv-SE" dirty="0"/>
              <a:t>Ska inbjudas att delta i förskolans kvalitetsarbete</a:t>
            </a:r>
          </a:p>
          <a:p>
            <a:pPr lvl="1"/>
            <a:r>
              <a:rPr lang="sv-SE" dirty="0"/>
              <a:t>Kan anmäla till kommunen/Skolinspektionen</a:t>
            </a:r>
          </a:p>
        </p:txBody>
      </p:sp>
    </p:spTree>
    <p:extLst>
      <p:ext uri="{BB962C8B-B14F-4D97-AF65-F5344CB8AC3E}">
        <p14:creationId xmlns:p14="http://schemas.microsoft.com/office/powerpoint/2010/main" val="3558188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341A247D-D207-437B-BA22-996D5BAE67BA}"/>
              </a:ext>
            </a:extLst>
          </p:cNvPr>
          <p:cNvSpPr>
            <a:spLocks noGrp="1"/>
          </p:cNvSpPr>
          <p:nvPr>
            <p:ph idx="1"/>
          </p:nvPr>
        </p:nvSpPr>
        <p:spPr>
          <a:xfrm>
            <a:off x="457200" y="260648"/>
            <a:ext cx="8229600" cy="6408712"/>
          </a:xfrm>
        </p:spPr>
        <p:txBody>
          <a:bodyPr>
            <a:normAutofit fontScale="85000" lnSpcReduction="20000"/>
          </a:bodyPr>
          <a:lstStyle/>
          <a:p>
            <a:pPr marL="0" indent="0">
              <a:buNone/>
            </a:pPr>
            <a:r>
              <a:rPr lang="sv-SE" dirty="0"/>
              <a:t>Du och din kollega är klasslärare respektive förskollärare för Emma och hennes lillebror Artur, vars mamma och pappa befinner sig i en uppslitande vårdnadstvist. Emma säger inte så mycket i skolan och arbetar på som hon brukar, men Artur gråter och bråkar en hel del med andra barn på förskolan.</a:t>
            </a:r>
          </a:p>
          <a:p>
            <a:pPr marL="0" indent="0">
              <a:buNone/>
            </a:pPr>
            <a:r>
              <a:rPr lang="sv-SE" dirty="0"/>
              <a:t>Barnens mamma menar att Artur är rädd för sin våldsamma pappa och menar att varken skola eller förskola ska lämna ut information till pappan. Pappan söker upp förskolläraren och ber att någon från förskolan ska ställa upp och skriva ett intyg som visar att han är en ansvarsfull pappa. Han brister ut i gråt under samtalet och menar att mamman ljuger. </a:t>
            </a:r>
          </a:p>
          <a:p>
            <a:pPr marL="0" indent="0">
              <a:buNone/>
            </a:pPr>
            <a:endParaRPr lang="sv-SE" dirty="0"/>
          </a:p>
          <a:p>
            <a:pPr marL="0" indent="0">
              <a:buNone/>
            </a:pPr>
            <a:r>
              <a:rPr lang="sv-SE" dirty="0"/>
              <a:t>* Hur agerar ni gentemot Emma och Artur? Hur agerar ni gentemot föräldrarna? </a:t>
            </a:r>
          </a:p>
          <a:p>
            <a:pPr marL="0" indent="0">
              <a:buNone/>
            </a:pPr>
            <a:r>
              <a:rPr lang="sv-SE" dirty="0"/>
              <a:t>* På vilket sätt kan juridiken vara ett stöd? Vilka andra åtgärder kan behöva vidtas?</a:t>
            </a:r>
          </a:p>
          <a:p>
            <a:endParaRPr lang="sv-SE" dirty="0"/>
          </a:p>
        </p:txBody>
      </p:sp>
    </p:spTree>
    <p:extLst>
      <p:ext uri="{BB962C8B-B14F-4D97-AF65-F5344CB8AC3E}">
        <p14:creationId xmlns:p14="http://schemas.microsoft.com/office/powerpoint/2010/main" val="816111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51520" y="116632"/>
            <a:ext cx="8229600" cy="1143000"/>
          </a:xfrm>
        </p:spPr>
        <p:txBody>
          <a:bodyPr/>
          <a:lstStyle/>
          <a:p>
            <a:r>
              <a:rPr lang="sv-SE" b="0" dirty="0"/>
              <a:t>Föräldrarna som arbetsmiljörisk</a:t>
            </a:r>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3284984"/>
            <a:ext cx="3687281" cy="2386856"/>
          </a:xfrm>
          <a:prstGeom prst="rect">
            <a:avLst/>
          </a:prstGeom>
        </p:spPr>
      </p:pic>
      <p:sp>
        <p:nvSpPr>
          <p:cNvPr id="5" name="Rundad rektangulär 4"/>
          <p:cNvSpPr/>
          <p:nvPr/>
        </p:nvSpPr>
        <p:spPr>
          <a:xfrm>
            <a:off x="251520" y="1052736"/>
            <a:ext cx="2664296" cy="1800200"/>
          </a:xfrm>
          <a:prstGeom prst="wedgeRoundRectCallout">
            <a:avLst>
              <a:gd name="adj1" fmla="val 74555"/>
              <a:gd name="adj2" fmla="val 10015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sv-SE" dirty="0"/>
              <a:t>Föräldrars rätt uppfattas som förhandlings-möjligheter och påtryckningsmöjligheter</a:t>
            </a:r>
          </a:p>
        </p:txBody>
      </p:sp>
      <p:sp>
        <p:nvSpPr>
          <p:cNvPr id="6" name="Rundad rektangulär 5"/>
          <p:cNvSpPr/>
          <p:nvPr/>
        </p:nvSpPr>
        <p:spPr>
          <a:xfrm>
            <a:off x="3401756" y="1025501"/>
            <a:ext cx="2625277" cy="1611411"/>
          </a:xfrm>
          <a:prstGeom prst="wedgeRoundRectCallout">
            <a:avLst>
              <a:gd name="adj1" fmla="val -14406"/>
              <a:gd name="adj2" fmla="val 89317"/>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sv-SE" dirty="0"/>
              <a:t>Förskola/skola som serviceinrättning snarare än utbildningsinstans/ myndighet</a:t>
            </a:r>
          </a:p>
        </p:txBody>
      </p:sp>
      <p:sp>
        <p:nvSpPr>
          <p:cNvPr id="7" name="Rundad rektangulär 6"/>
          <p:cNvSpPr/>
          <p:nvPr/>
        </p:nvSpPr>
        <p:spPr>
          <a:xfrm>
            <a:off x="6316668" y="1017472"/>
            <a:ext cx="2625277" cy="1035347"/>
          </a:xfrm>
          <a:prstGeom prst="wedgeRoundRectCallout">
            <a:avLst>
              <a:gd name="adj1" fmla="val -99179"/>
              <a:gd name="adj2" fmla="val 17639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sv-SE" dirty="0"/>
              <a:t>Möjlighet att välja, flytta och överklaga uppfattas som ett stort ansvar</a:t>
            </a:r>
          </a:p>
        </p:txBody>
      </p:sp>
      <p:sp>
        <p:nvSpPr>
          <p:cNvPr id="8" name="Rundad rektangulär 7"/>
          <p:cNvSpPr/>
          <p:nvPr/>
        </p:nvSpPr>
        <p:spPr>
          <a:xfrm>
            <a:off x="6345986" y="2636912"/>
            <a:ext cx="2625277" cy="1035347"/>
          </a:xfrm>
          <a:prstGeom prst="wedgeRoundRectCallout">
            <a:avLst>
              <a:gd name="adj1" fmla="val -93782"/>
              <a:gd name="adj2" fmla="val 4827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sv-SE" dirty="0"/>
              <a:t>Medias bevakning och försämrade resultat oroar</a:t>
            </a:r>
          </a:p>
        </p:txBody>
      </p:sp>
      <p:sp>
        <p:nvSpPr>
          <p:cNvPr id="9" name="Rundad rektangulär 8"/>
          <p:cNvSpPr/>
          <p:nvPr/>
        </p:nvSpPr>
        <p:spPr>
          <a:xfrm>
            <a:off x="6364718" y="4070792"/>
            <a:ext cx="2625277" cy="1035347"/>
          </a:xfrm>
          <a:prstGeom prst="wedgeRoundRectCallout">
            <a:avLst>
              <a:gd name="adj1" fmla="val -94273"/>
              <a:gd name="adj2" fmla="val -59945"/>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sv-SE" dirty="0"/>
              <a:t>Välutbildade och informerade föräldrar tar reda på information</a:t>
            </a:r>
          </a:p>
        </p:txBody>
      </p:sp>
      <p:sp>
        <p:nvSpPr>
          <p:cNvPr id="10" name="Rundad rektangulär 9"/>
          <p:cNvSpPr/>
          <p:nvPr/>
        </p:nvSpPr>
        <p:spPr>
          <a:xfrm>
            <a:off x="35003" y="3672259"/>
            <a:ext cx="2304750" cy="1035347"/>
          </a:xfrm>
          <a:prstGeom prst="wedgeRoundRectCallout">
            <a:avLst>
              <a:gd name="adj1" fmla="val 103417"/>
              <a:gd name="adj2" fmla="val -3009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sv-SE" dirty="0"/>
              <a:t>The </a:t>
            </a:r>
            <a:r>
              <a:rPr lang="sv-SE" dirty="0" err="1"/>
              <a:t>MeWe</a:t>
            </a:r>
            <a:r>
              <a:rPr lang="sv-SE" dirty="0"/>
              <a:t> generation </a:t>
            </a:r>
          </a:p>
          <a:p>
            <a:pPr algn="ctr"/>
            <a:r>
              <a:rPr lang="sv-SE" sz="1100" dirty="0"/>
              <a:t>Kairos </a:t>
            </a:r>
            <a:r>
              <a:rPr lang="sv-SE" sz="1100" dirty="0" err="1"/>
              <a:t>Future</a:t>
            </a:r>
            <a:endParaRPr lang="sv-SE" sz="1100" dirty="0"/>
          </a:p>
        </p:txBody>
      </p:sp>
      <p:sp>
        <p:nvSpPr>
          <p:cNvPr id="12" name="Rundad rektangulär 11"/>
          <p:cNvSpPr/>
          <p:nvPr/>
        </p:nvSpPr>
        <p:spPr>
          <a:xfrm>
            <a:off x="290539" y="5667595"/>
            <a:ext cx="2625277" cy="1104330"/>
          </a:xfrm>
          <a:prstGeom prst="wedgeRoundRectCallout">
            <a:avLst>
              <a:gd name="adj1" fmla="val 84785"/>
              <a:gd name="adj2" fmla="val -6857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sv-SE" dirty="0"/>
              <a:t>Förlegade arbetsformer för föräldrasamverkan som byggdes upp under 1970-talet</a:t>
            </a:r>
          </a:p>
        </p:txBody>
      </p:sp>
      <p:sp>
        <p:nvSpPr>
          <p:cNvPr id="13" name="Rundad rektangulär 12"/>
          <p:cNvSpPr/>
          <p:nvPr/>
        </p:nvSpPr>
        <p:spPr>
          <a:xfrm>
            <a:off x="6072305" y="5229200"/>
            <a:ext cx="2917690" cy="1567511"/>
          </a:xfrm>
          <a:prstGeom prst="wedgeRoundRectCallout">
            <a:avLst>
              <a:gd name="adj1" fmla="val -82990"/>
              <a:gd name="adj2" fmla="val -43105"/>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r>
              <a:rPr lang="sv-SE" dirty="0"/>
              <a:t>Förskolans avsaknad av gemensamma förhållningssätt, av tydliga förväntningar och av rollfördelning försvårar</a:t>
            </a:r>
          </a:p>
        </p:txBody>
      </p:sp>
    </p:spTree>
    <p:extLst>
      <p:ext uri="{BB962C8B-B14F-4D97-AF65-F5344CB8AC3E}">
        <p14:creationId xmlns:p14="http://schemas.microsoft.com/office/powerpoint/2010/main" val="3936345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F468F6-FE34-4C69-998D-C501D4950FE3}"/>
              </a:ext>
            </a:extLst>
          </p:cNvPr>
          <p:cNvSpPr>
            <a:spLocks noGrp="1"/>
          </p:cNvSpPr>
          <p:nvPr>
            <p:ph type="title"/>
          </p:nvPr>
        </p:nvSpPr>
        <p:spPr/>
        <p:txBody>
          <a:bodyPr>
            <a:normAutofit/>
          </a:bodyPr>
          <a:lstStyle/>
          <a:p>
            <a:r>
              <a:rPr lang="sv-SE" dirty="0"/>
              <a:t>Etik i föräldrasamverkan</a:t>
            </a:r>
            <a:endParaRPr lang="sv-SE" sz="1300" dirty="0"/>
          </a:p>
        </p:txBody>
      </p:sp>
      <p:sp>
        <p:nvSpPr>
          <p:cNvPr id="3" name="Platshållare för innehåll 2">
            <a:extLst>
              <a:ext uri="{FF2B5EF4-FFF2-40B4-BE49-F238E27FC236}">
                <a16:creationId xmlns:a16="http://schemas.microsoft.com/office/drawing/2014/main" id="{794FA749-AA18-4629-8453-B7B78238508C}"/>
              </a:ext>
            </a:extLst>
          </p:cNvPr>
          <p:cNvSpPr>
            <a:spLocks noGrp="1"/>
          </p:cNvSpPr>
          <p:nvPr>
            <p:ph idx="1"/>
          </p:nvPr>
        </p:nvSpPr>
        <p:spPr/>
        <p:txBody>
          <a:bodyPr/>
          <a:lstStyle/>
          <a:p>
            <a:r>
              <a:rPr lang="sv-SE" dirty="0"/>
              <a:t>Utvecklingssamtalet och andra möten som ”riskabla samtal”</a:t>
            </a:r>
          </a:p>
          <a:p>
            <a:pPr lvl="1"/>
            <a:r>
              <a:rPr lang="sv-SE" dirty="0"/>
              <a:t>Det privata och det offentliga möts</a:t>
            </a:r>
          </a:p>
          <a:p>
            <a:pPr lvl="1"/>
            <a:r>
              <a:rPr lang="sv-SE" dirty="0"/>
              <a:t>Ett institutionaliserat personligt samtal… </a:t>
            </a:r>
            <a:endParaRPr lang="sv-SE" sz="1200" dirty="0"/>
          </a:p>
          <a:p>
            <a:pPr lvl="1"/>
            <a:r>
              <a:rPr lang="sv-SE" dirty="0"/>
              <a:t>Att synas för det man vill ska synas </a:t>
            </a:r>
          </a:p>
          <a:p>
            <a:r>
              <a:rPr lang="sv-SE" dirty="0"/>
              <a:t>Vem ska välja barnets framtid – barnet, föräldern/vårdnadshavaren, pedagogen? </a:t>
            </a:r>
          </a:p>
        </p:txBody>
      </p:sp>
    </p:spTree>
    <p:extLst>
      <p:ext uri="{BB962C8B-B14F-4D97-AF65-F5344CB8AC3E}">
        <p14:creationId xmlns:p14="http://schemas.microsoft.com/office/powerpoint/2010/main" val="1578057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33345B-739D-4FD2-9DA9-F4704349C429}"/>
              </a:ext>
            </a:extLst>
          </p:cNvPr>
          <p:cNvSpPr>
            <a:spLocks noGrp="1"/>
          </p:cNvSpPr>
          <p:nvPr>
            <p:ph type="title"/>
          </p:nvPr>
        </p:nvSpPr>
        <p:spPr/>
        <p:txBody>
          <a:bodyPr/>
          <a:lstStyle/>
          <a:p>
            <a:r>
              <a:rPr lang="sv-SE" dirty="0"/>
              <a:t>Pedagogens särskilda ansvar</a:t>
            </a:r>
          </a:p>
        </p:txBody>
      </p:sp>
      <p:sp>
        <p:nvSpPr>
          <p:cNvPr id="3" name="Platshållare för innehåll 2">
            <a:extLst>
              <a:ext uri="{FF2B5EF4-FFF2-40B4-BE49-F238E27FC236}">
                <a16:creationId xmlns:a16="http://schemas.microsoft.com/office/drawing/2014/main" id="{D64D9667-3E50-4592-B5B7-4D5D0105CDAE}"/>
              </a:ext>
            </a:extLst>
          </p:cNvPr>
          <p:cNvSpPr>
            <a:spLocks noGrp="1"/>
          </p:cNvSpPr>
          <p:nvPr>
            <p:ph idx="1"/>
          </p:nvPr>
        </p:nvSpPr>
        <p:spPr/>
        <p:txBody>
          <a:bodyPr/>
          <a:lstStyle/>
          <a:p>
            <a:r>
              <a:rPr lang="sv-SE" dirty="0"/>
              <a:t>För relationen</a:t>
            </a:r>
          </a:p>
          <a:p>
            <a:r>
              <a:rPr lang="sv-SE" dirty="0"/>
              <a:t>För samtalsagendan</a:t>
            </a:r>
          </a:p>
          <a:p>
            <a:r>
              <a:rPr lang="sv-SE" dirty="0"/>
              <a:t>För roller</a:t>
            </a:r>
          </a:p>
          <a:p>
            <a:r>
              <a:rPr lang="sv-SE" dirty="0"/>
              <a:t>För ett salutogent synsätt</a:t>
            </a:r>
          </a:p>
          <a:p>
            <a:r>
              <a:rPr lang="sv-SE" dirty="0"/>
              <a:t>Föräldern som partikulär och pedagogen som universell</a:t>
            </a:r>
          </a:p>
        </p:txBody>
      </p:sp>
    </p:spTree>
    <p:extLst>
      <p:ext uri="{BB962C8B-B14F-4D97-AF65-F5344CB8AC3E}">
        <p14:creationId xmlns:p14="http://schemas.microsoft.com/office/powerpoint/2010/main" val="1957915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E2ABB0AB-7205-4FC9-ABA0-86F2D46B5845}"/>
              </a:ext>
            </a:extLst>
          </p:cNvPr>
          <p:cNvSpPr>
            <a:spLocks noGrp="1"/>
          </p:cNvSpPr>
          <p:nvPr>
            <p:ph idx="1"/>
          </p:nvPr>
        </p:nvSpPr>
        <p:spPr>
          <a:xfrm>
            <a:off x="457200" y="188640"/>
            <a:ext cx="8229600" cy="5937523"/>
          </a:xfrm>
        </p:spPr>
        <p:txBody>
          <a:bodyPr>
            <a:normAutofit fontScale="77500" lnSpcReduction="20000"/>
          </a:bodyPr>
          <a:lstStyle/>
          <a:p>
            <a:pPr marL="0" indent="0">
              <a:buNone/>
            </a:pPr>
            <a:r>
              <a:rPr lang="sv-SE" dirty="0"/>
              <a:t>Du arbetar som pedagog vid en förskola med en mycket heterogen föräldragrupp. I gruppen finns både resursstarka föräldrarna som bevakar kvaliteten och har synpunkter på verksamheten och undervisningen. </a:t>
            </a:r>
          </a:p>
          <a:p>
            <a:pPr marL="0" indent="0">
              <a:buNone/>
            </a:pPr>
            <a:r>
              <a:rPr lang="sv-SE" dirty="0"/>
              <a:t>Där finns också föräldrar utan samma möjlighet att påverka sitt barns skolgång och som istället är rädda för att förskolan ska klaga på deras barn, eller på dem som föräldrar, och kanske anmäla dem till soc. och därför undviker att i onödan ha kontakt med förskolan. </a:t>
            </a:r>
          </a:p>
          <a:p>
            <a:pPr marL="0" indent="0">
              <a:buNone/>
            </a:pPr>
            <a:r>
              <a:rPr lang="sv-SE" dirty="0"/>
              <a:t>Föräldramötena präglas av att de olika vårdnadshavarna ofta har helt olika syn på förskolan och sin egen roll. </a:t>
            </a:r>
          </a:p>
          <a:p>
            <a:pPr marL="0" indent="0">
              <a:buNone/>
            </a:pPr>
            <a:r>
              <a:rPr lang="sv-SE" dirty="0"/>
              <a:t>* Det är dags för föräldramöte igen. Hur ska du och arbetslaget arrangera föräldramötet för att allas behov ska bli tillgodosedda och allas röster ska höras? Vilka fallgropar bör ni undvika? </a:t>
            </a:r>
          </a:p>
          <a:p>
            <a:endParaRPr lang="sv-SE" dirty="0"/>
          </a:p>
        </p:txBody>
      </p:sp>
    </p:spTree>
    <p:extLst>
      <p:ext uri="{BB962C8B-B14F-4D97-AF65-F5344CB8AC3E}">
        <p14:creationId xmlns:p14="http://schemas.microsoft.com/office/powerpoint/2010/main" val="949087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Partnerskap eller </a:t>
            </a:r>
            <a:r>
              <a:rPr lang="sv-SE" dirty="0" err="1"/>
              <a:t>isärhållande</a:t>
            </a:r>
            <a:r>
              <a:rPr lang="sv-SE" dirty="0"/>
              <a:t>?</a:t>
            </a:r>
          </a:p>
        </p:txBody>
      </p:sp>
      <p:sp>
        <p:nvSpPr>
          <p:cNvPr id="3" name="Platshållare för innehåll 2"/>
          <p:cNvSpPr>
            <a:spLocks noGrp="1"/>
          </p:cNvSpPr>
          <p:nvPr>
            <p:ph idx="1"/>
          </p:nvPr>
        </p:nvSpPr>
        <p:spPr/>
        <p:txBody>
          <a:bodyPr>
            <a:normAutofit/>
          </a:bodyPr>
          <a:lstStyle/>
          <a:p>
            <a:r>
              <a:rPr lang="sv-SE" dirty="0"/>
              <a:t>Partnerskap – Samgående, gränsupplösning mellan rollerna</a:t>
            </a:r>
          </a:p>
          <a:p>
            <a:r>
              <a:rPr lang="sv-SE" dirty="0" err="1"/>
              <a:t>Isärhållande</a:t>
            </a:r>
            <a:r>
              <a:rPr lang="sv-SE" dirty="0"/>
              <a:t> – Förskolan och hemmet som olika uppfostringsarenor: hemmet som trygghet, förskolan som offentlig miljö. Konstruktivt avstånd med tydliga roller. Roller, förväntningar, spelregler, arenor, rättigheter och skyldigheter klargörs.</a:t>
            </a:r>
          </a:p>
        </p:txBody>
      </p:sp>
    </p:spTree>
    <p:extLst>
      <p:ext uri="{BB962C8B-B14F-4D97-AF65-F5344CB8AC3E}">
        <p14:creationId xmlns:p14="http://schemas.microsoft.com/office/powerpoint/2010/main" val="378562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D0A131-2758-4AEA-BC52-3B15C729C572}"/>
              </a:ext>
            </a:extLst>
          </p:cNvPr>
          <p:cNvSpPr>
            <a:spLocks noGrp="1"/>
          </p:cNvSpPr>
          <p:nvPr>
            <p:ph type="title"/>
          </p:nvPr>
        </p:nvSpPr>
        <p:spPr/>
        <p:txBody>
          <a:bodyPr/>
          <a:lstStyle/>
          <a:p>
            <a:r>
              <a:rPr lang="sv-SE" dirty="0"/>
              <a:t>Diskutera</a:t>
            </a:r>
          </a:p>
        </p:txBody>
      </p:sp>
      <p:sp>
        <p:nvSpPr>
          <p:cNvPr id="3" name="Platshållare för innehåll 2">
            <a:extLst>
              <a:ext uri="{FF2B5EF4-FFF2-40B4-BE49-F238E27FC236}">
                <a16:creationId xmlns:a16="http://schemas.microsoft.com/office/drawing/2014/main" id="{E1C68418-D302-4504-8F85-90E4901A48BF}"/>
              </a:ext>
            </a:extLst>
          </p:cNvPr>
          <p:cNvSpPr>
            <a:spLocks noGrp="1"/>
          </p:cNvSpPr>
          <p:nvPr>
            <p:ph idx="1"/>
          </p:nvPr>
        </p:nvSpPr>
        <p:spPr/>
        <p:txBody>
          <a:bodyPr/>
          <a:lstStyle/>
          <a:p>
            <a:r>
              <a:rPr lang="sv-SE" dirty="0"/>
              <a:t>Hur har ni lagt upp arbetet? Partnerskap eller </a:t>
            </a:r>
            <a:r>
              <a:rPr lang="sv-SE" dirty="0" err="1"/>
              <a:t>isärhållande</a:t>
            </a:r>
            <a:r>
              <a:rPr lang="sv-SE" dirty="0"/>
              <a:t>?</a:t>
            </a:r>
          </a:p>
        </p:txBody>
      </p:sp>
    </p:spTree>
    <p:extLst>
      <p:ext uri="{BB962C8B-B14F-4D97-AF65-F5344CB8AC3E}">
        <p14:creationId xmlns:p14="http://schemas.microsoft.com/office/powerpoint/2010/main" val="3689982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Lars Eriksons forskning</a:t>
            </a:r>
          </a:p>
        </p:txBody>
      </p:sp>
      <p:sp>
        <p:nvSpPr>
          <p:cNvPr id="3" name="Platshållare för innehåll 2"/>
          <p:cNvSpPr>
            <a:spLocks noGrp="1"/>
          </p:cNvSpPr>
          <p:nvPr>
            <p:ph idx="1"/>
          </p:nvPr>
        </p:nvSpPr>
        <p:spPr/>
        <p:txBody>
          <a:bodyPr>
            <a:normAutofit fontScale="92500" lnSpcReduction="10000"/>
          </a:bodyPr>
          <a:lstStyle/>
          <a:p>
            <a:r>
              <a:rPr lang="sv-SE" dirty="0"/>
              <a:t>Erfarna pedagoger upplever kontakterna lättare</a:t>
            </a:r>
          </a:p>
          <a:p>
            <a:r>
              <a:rPr lang="sv-SE" dirty="0"/>
              <a:t>Pedagoger som har goda kontakter har tre strategier:</a:t>
            </a:r>
          </a:p>
          <a:p>
            <a:pPr lvl="1"/>
            <a:r>
              <a:rPr lang="sv-SE" dirty="0"/>
              <a:t>De ser föräldern som intresserad och ansvarstagande</a:t>
            </a:r>
          </a:p>
          <a:p>
            <a:pPr lvl="1"/>
            <a:r>
              <a:rPr lang="sv-SE" dirty="0"/>
              <a:t>De skapar och stödjer många tillfällen till öppen kommunikation mellan lärare – förälder – barn</a:t>
            </a:r>
          </a:p>
          <a:p>
            <a:pPr lvl="1"/>
            <a:r>
              <a:rPr lang="sv-SE" dirty="0"/>
              <a:t>De sätter barnet i centrum för sin relation med föräldern</a:t>
            </a:r>
          </a:p>
        </p:txBody>
      </p:sp>
    </p:spTree>
    <p:extLst>
      <p:ext uri="{BB962C8B-B14F-4D97-AF65-F5344CB8AC3E}">
        <p14:creationId xmlns:p14="http://schemas.microsoft.com/office/powerpoint/2010/main" val="3966489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”Vi lämnar till skolan det käraste vi har…”</a:t>
            </a:r>
          </a:p>
        </p:txBody>
      </p:sp>
      <p:sp>
        <p:nvSpPr>
          <p:cNvPr id="3" name="Platshållare för innehåll 2"/>
          <p:cNvSpPr>
            <a:spLocks noGrp="1"/>
          </p:cNvSpPr>
          <p:nvPr>
            <p:ph idx="1"/>
          </p:nvPr>
        </p:nvSpPr>
        <p:spPr/>
        <p:txBody>
          <a:bodyPr/>
          <a:lstStyle/>
          <a:p>
            <a:r>
              <a:rPr lang="sv-SE" dirty="0"/>
              <a:t>Föräldern/vårdnadshavaren är involverad i skolverksamheten i ca 17 år per barn om barnet går i förskolan</a:t>
            </a:r>
          </a:p>
          <a:p>
            <a:r>
              <a:rPr lang="sv-SE" dirty="0"/>
              <a:t>Barnet träder in i ett sammanhang som föräldern inte kan kontrollera</a:t>
            </a:r>
          </a:p>
          <a:p>
            <a:r>
              <a:rPr lang="sv-SE" dirty="0"/>
              <a:t>Föräldern granskas i sin förmåga</a:t>
            </a:r>
          </a:p>
          <a:p>
            <a:r>
              <a:rPr lang="sv-SE" dirty="0"/>
              <a:t>Vårdnadshavaren har en enda skyldighet – att barnet ska komma till skolan</a:t>
            </a:r>
          </a:p>
          <a:p>
            <a:endParaRPr lang="sv-SE" dirty="0"/>
          </a:p>
        </p:txBody>
      </p:sp>
    </p:spTree>
    <p:extLst>
      <p:ext uri="{BB962C8B-B14F-4D97-AF65-F5344CB8AC3E}">
        <p14:creationId xmlns:p14="http://schemas.microsoft.com/office/powerpoint/2010/main" val="1350035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Forum för samråd förebygger</a:t>
            </a:r>
          </a:p>
        </p:txBody>
      </p:sp>
      <p:sp>
        <p:nvSpPr>
          <p:cNvPr id="3" name="Platshållare för innehåll 2"/>
          <p:cNvSpPr>
            <a:spLocks noGrp="1"/>
          </p:cNvSpPr>
          <p:nvPr>
            <p:ph idx="1"/>
          </p:nvPr>
        </p:nvSpPr>
        <p:spPr/>
        <p:txBody>
          <a:bodyPr>
            <a:normAutofit fontScale="92500" lnSpcReduction="20000"/>
          </a:bodyPr>
          <a:lstStyle/>
          <a:p>
            <a:r>
              <a:rPr lang="sv-SE" dirty="0"/>
              <a:t>Föräldraråd</a:t>
            </a:r>
          </a:p>
          <a:p>
            <a:r>
              <a:rPr lang="sv-SE" dirty="0"/>
              <a:t>Fika med rektorn</a:t>
            </a:r>
          </a:p>
          <a:p>
            <a:r>
              <a:rPr lang="sv-SE" dirty="0"/>
              <a:t>Föräldramöten med </a:t>
            </a:r>
            <a:r>
              <a:rPr lang="sv-SE" dirty="0" err="1"/>
              <a:t>dialogforum</a:t>
            </a:r>
            <a:endParaRPr lang="sv-SE" dirty="0"/>
          </a:p>
          <a:p>
            <a:pPr lvl="1"/>
            <a:r>
              <a:rPr lang="sv-SE" dirty="0"/>
              <a:t>Workshops</a:t>
            </a:r>
          </a:p>
          <a:p>
            <a:pPr lvl="1"/>
            <a:r>
              <a:rPr lang="sv-SE" dirty="0"/>
              <a:t>Sokratiska samtal</a:t>
            </a:r>
          </a:p>
          <a:p>
            <a:pPr lvl="1"/>
            <a:r>
              <a:rPr lang="sv-SE" dirty="0"/>
              <a:t>Fyrahörnsövningar</a:t>
            </a:r>
          </a:p>
          <a:p>
            <a:pPr lvl="1"/>
            <a:r>
              <a:rPr lang="sv-SE" dirty="0"/>
              <a:t>Inbjudna gäster och föreläsare</a:t>
            </a:r>
          </a:p>
          <a:p>
            <a:pPr lvl="1"/>
            <a:r>
              <a:rPr lang="sv-SE" dirty="0"/>
              <a:t>Projektredovisningar med barnen</a:t>
            </a:r>
          </a:p>
          <a:p>
            <a:r>
              <a:rPr lang="sv-SE" dirty="0"/>
              <a:t>Kommunikationskanaler</a:t>
            </a:r>
          </a:p>
          <a:p>
            <a:r>
              <a:rPr lang="sv-SE" dirty="0"/>
              <a:t>Utvecklingssamtalen</a:t>
            </a:r>
          </a:p>
        </p:txBody>
      </p:sp>
    </p:spTree>
    <p:extLst>
      <p:ext uri="{BB962C8B-B14F-4D97-AF65-F5344CB8AC3E}">
        <p14:creationId xmlns:p14="http://schemas.microsoft.com/office/powerpoint/2010/main" val="442917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0485B1-B2CF-4425-8534-3A97F297E465}"/>
              </a:ext>
            </a:extLst>
          </p:cNvPr>
          <p:cNvSpPr>
            <a:spLocks noGrp="1"/>
          </p:cNvSpPr>
          <p:nvPr>
            <p:ph type="title"/>
          </p:nvPr>
        </p:nvSpPr>
        <p:spPr/>
        <p:txBody>
          <a:bodyPr/>
          <a:lstStyle/>
          <a:p>
            <a:r>
              <a:rPr lang="sv-SE" dirty="0"/>
              <a:t>Tydliga förväntningar</a:t>
            </a:r>
          </a:p>
        </p:txBody>
      </p:sp>
      <p:sp>
        <p:nvSpPr>
          <p:cNvPr id="14" name="Platshållare för innehåll 13">
            <a:extLst>
              <a:ext uri="{FF2B5EF4-FFF2-40B4-BE49-F238E27FC236}">
                <a16:creationId xmlns:a16="http://schemas.microsoft.com/office/drawing/2014/main" id="{DCAA617A-E23D-45EB-B8B6-EBE50A41344A}"/>
              </a:ext>
            </a:extLst>
          </p:cNvPr>
          <p:cNvSpPr>
            <a:spLocks noGrp="1"/>
          </p:cNvSpPr>
          <p:nvPr>
            <p:ph idx="1"/>
          </p:nvPr>
        </p:nvSpPr>
        <p:spPr/>
        <p:txBody>
          <a:bodyPr>
            <a:normAutofit/>
          </a:bodyPr>
          <a:lstStyle/>
          <a:p>
            <a:r>
              <a:rPr lang="sv-SE" dirty="0"/>
              <a:t>Enas på enheten om en gemensam linje och håll den</a:t>
            </a:r>
          </a:p>
          <a:p>
            <a:pPr lvl="1"/>
            <a:r>
              <a:rPr lang="sv-SE" dirty="0"/>
              <a:t>Bygg gemensamma inre strukturer – </a:t>
            </a:r>
            <a:r>
              <a:rPr lang="sv-SE" dirty="0" err="1"/>
              <a:t>inifrånstyrning</a:t>
            </a:r>
            <a:r>
              <a:rPr lang="sv-SE" dirty="0"/>
              <a:t> istället för </a:t>
            </a:r>
            <a:r>
              <a:rPr lang="sv-SE" dirty="0" err="1"/>
              <a:t>innifrånstyrning</a:t>
            </a:r>
            <a:endParaRPr lang="sv-SE" dirty="0"/>
          </a:p>
          <a:p>
            <a:r>
              <a:rPr lang="sv-SE" dirty="0"/>
              <a:t>”Pedagogiskt tolkningsföreträde”</a:t>
            </a:r>
          </a:p>
          <a:p>
            <a:r>
              <a:rPr lang="sv-SE" dirty="0"/>
              <a:t>Vad föräldern kan förvänta sig av förskolan</a:t>
            </a:r>
          </a:p>
          <a:p>
            <a:r>
              <a:rPr lang="sv-SE" dirty="0"/>
              <a:t>Vad </a:t>
            </a:r>
            <a:r>
              <a:rPr lang="sv-SE" dirty="0" err="1"/>
              <a:t>föskolan</a:t>
            </a:r>
            <a:r>
              <a:rPr lang="sv-SE" dirty="0"/>
              <a:t> förväntar sig av föräldern</a:t>
            </a:r>
          </a:p>
        </p:txBody>
      </p:sp>
    </p:spTree>
    <p:extLst>
      <p:ext uri="{BB962C8B-B14F-4D97-AF65-F5344CB8AC3E}">
        <p14:creationId xmlns:p14="http://schemas.microsoft.com/office/powerpoint/2010/main" val="36210527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6AEEF8B7-FE2B-401B-9DB6-B3695719E50E}"/>
              </a:ext>
            </a:extLst>
          </p:cNvPr>
          <p:cNvSpPr>
            <a:spLocks noGrp="1"/>
          </p:cNvSpPr>
          <p:nvPr>
            <p:ph type="title"/>
          </p:nvPr>
        </p:nvSpPr>
        <p:spPr/>
        <p:txBody>
          <a:bodyPr/>
          <a:lstStyle/>
          <a:p>
            <a:r>
              <a:rPr lang="sv-SE" dirty="0"/>
              <a:t>Diskutera</a:t>
            </a:r>
          </a:p>
        </p:txBody>
      </p:sp>
      <p:sp>
        <p:nvSpPr>
          <p:cNvPr id="5" name="Platshållare för innehåll 4">
            <a:extLst>
              <a:ext uri="{FF2B5EF4-FFF2-40B4-BE49-F238E27FC236}">
                <a16:creationId xmlns:a16="http://schemas.microsoft.com/office/drawing/2014/main" id="{B784C216-EB99-4A2A-947C-BF3D21BE6CA9}"/>
              </a:ext>
            </a:extLst>
          </p:cNvPr>
          <p:cNvSpPr>
            <a:spLocks noGrp="1"/>
          </p:cNvSpPr>
          <p:nvPr>
            <p:ph idx="1"/>
          </p:nvPr>
        </p:nvSpPr>
        <p:spPr/>
        <p:txBody>
          <a:bodyPr/>
          <a:lstStyle/>
          <a:p>
            <a:r>
              <a:rPr lang="sv-SE" dirty="0"/>
              <a:t>Vilka forum har ni för samverkan redan nu?</a:t>
            </a:r>
          </a:p>
          <a:p>
            <a:r>
              <a:rPr lang="sv-SE" dirty="0"/>
              <a:t>Hur förmedlar ni tydliga förväntningar? Är verksamheten </a:t>
            </a:r>
            <a:r>
              <a:rPr lang="sv-SE" dirty="0" err="1"/>
              <a:t>inifrånstyrd</a:t>
            </a:r>
            <a:r>
              <a:rPr lang="sv-SE" dirty="0"/>
              <a:t> eller utifrånstyrd? </a:t>
            </a:r>
          </a:p>
        </p:txBody>
      </p:sp>
    </p:spTree>
    <p:extLst>
      <p:ext uri="{BB962C8B-B14F-4D97-AF65-F5344CB8AC3E}">
        <p14:creationId xmlns:p14="http://schemas.microsoft.com/office/powerpoint/2010/main" val="28520302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9DB2225-696D-4167-AB2B-CC8999F3CFC5}"/>
              </a:ext>
            </a:extLst>
          </p:cNvPr>
          <p:cNvSpPr>
            <a:spLocks noGrp="1"/>
          </p:cNvSpPr>
          <p:nvPr>
            <p:ph type="title"/>
          </p:nvPr>
        </p:nvSpPr>
        <p:spPr/>
        <p:txBody>
          <a:bodyPr>
            <a:normAutofit fontScale="90000"/>
          </a:bodyPr>
          <a:lstStyle/>
          <a:p>
            <a:r>
              <a:rPr lang="sv-SE" dirty="0"/>
              <a:t>Utvecklingssamtalets tre syften</a:t>
            </a:r>
          </a:p>
        </p:txBody>
      </p:sp>
      <p:sp>
        <p:nvSpPr>
          <p:cNvPr id="3" name="Platshållare för innehåll 2">
            <a:extLst>
              <a:ext uri="{FF2B5EF4-FFF2-40B4-BE49-F238E27FC236}">
                <a16:creationId xmlns:a16="http://schemas.microsoft.com/office/drawing/2014/main" id="{75E4C649-DCB3-4568-830B-87D080F7792F}"/>
              </a:ext>
            </a:extLst>
          </p:cNvPr>
          <p:cNvSpPr>
            <a:spLocks noGrp="1"/>
          </p:cNvSpPr>
          <p:nvPr>
            <p:ph idx="1"/>
          </p:nvPr>
        </p:nvSpPr>
        <p:spPr/>
        <p:txBody>
          <a:bodyPr>
            <a:normAutofit lnSpcReduction="10000"/>
          </a:bodyPr>
          <a:lstStyle/>
          <a:p>
            <a:pPr lvl="0"/>
            <a:r>
              <a:rPr lang="sv-SE" dirty="0"/>
              <a:t>De ska ge</a:t>
            </a:r>
            <a:r>
              <a:rPr lang="sv-SE" b="1" dirty="0"/>
              <a:t> </a:t>
            </a:r>
            <a:r>
              <a:rPr lang="sv-SE" i="1" dirty="0"/>
              <a:t>information</a:t>
            </a:r>
            <a:r>
              <a:rPr lang="sv-SE" dirty="0"/>
              <a:t> till vårdnadshavarna om barnets kunnande, fortsatta utveckling och lärande och trivsel.</a:t>
            </a:r>
          </a:p>
          <a:p>
            <a:pPr lvl="0"/>
            <a:r>
              <a:rPr lang="sv-SE" dirty="0"/>
              <a:t>De ska vara </a:t>
            </a:r>
            <a:r>
              <a:rPr lang="sv-SE" i="1" dirty="0"/>
              <a:t>planeringsunderlag</a:t>
            </a:r>
            <a:r>
              <a:rPr lang="sv-SE" dirty="0"/>
              <a:t> för beslut om och planläggning av barnens fortsatta lärande och utveckling.</a:t>
            </a:r>
          </a:p>
          <a:p>
            <a:pPr lvl="0"/>
            <a:r>
              <a:rPr lang="sv-SE" dirty="0"/>
              <a:t>De ska utveckla barns/elevers förmåga att själv bedöma sina resultat, det vill säga fungera som ett </a:t>
            </a:r>
            <a:r>
              <a:rPr lang="sv-SE" i="1" dirty="0"/>
              <a:t>medel för att lära.</a:t>
            </a:r>
            <a:endParaRPr lang="sv-SE" dirty="0"/>
          </a:p>
          <a:p>
            <a:endParaRPr lang="sv-SE" dirty="0"/>
          </a:p>
        </p:txBody>
      </p:sp>
    </p:spTree>
    <p:extLst>
      <p:ext uri="{BB962C8B-B14F-4D97-AF65-F5344CB8AC3E}">
        <p14:creationId xmlns:p14="http://schemas.microsoft.com/office/powerpoint/2010/main" val="194365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50EBB7-690C-4BB5-BD92-265E58320905}"/>
              </a:ext>
            </a:extLst>
          </p:cNvPr>
          <p:cNvSpPr>
            <a:spLocks noGrp="1"/>
          </p:cNvSpPr>
          <p:nvPr>
            <p:ph type="title"/>
          </p:nvPr>
        </p:nvSpPr>
        <p:spPr/>
        <p:txBody>
          <a:bodyPr>
            <a:normAutofit fontScale="90000"/>
          </a:bodyPr>
          <a:lstStyle/>
          <a:p>
            <a:r>
              <a:rPr lang="sv-SE" dirty="0"/>
              <a:t>Utvecklingssamtalet som samverkansmotor</a:t>
            </a:r>
          </a:p>
        </p:txBody>
      </p:sp>
      <p:sp>
        <p:nvSpPr>
          <p:cNvPr id="3" name="Platshållare för innehåll 2">
            <a:extLst>
              <a:ext uri="{FF2B5EF4-FFF2-40B4-BE49-F238E27FC236}">
                <a16:creationId xmlns:a16="http://schemas.microsoft.com/office/drawing/2014/main" id="{D800CF5B-7411-436A-BD95-37B37E00E741}"/>
              </a:ext>
            </a:extLst>
          </p:cNvPr>
          <p:cNvSpPr>
            <a:spLocks noGrp="1"/>
          </p:cNvSpPr>
          <p:nvPr>
            <p:ph idx="1"/>
          </p:nvPr>
        </p:nvSpPr>
        <p:spPr/>
        <p:txBody>
          <a:bodyPr>
            <a:normAutofit fontScale="92500" lnSpcReduction="10000"/>
          </a:bodyPr>
          <a:lstStyle/>
          <a:p>
            <a:r>
              <a:rPr lang="sv-SE" dirty="0"/>
              <a:t>Vårdnadshavares förståelse för samtalens roll och sin funktion i samtalen</a:t>
            </a:r>
          </a:p>
          <a:p>
            <a:r>
              <a:rPr lang="sv-SE" dirty="0"/>
              <a:t>Förståelig skriftlig dokumentation</a:t>
            </a:r>
          </a:p>
          <a:p>
            <a:r>
              <a:rPr lang="sv-SE" dirty="0"/>
              <a:t>För- och efterarbetet</a:t>
            </a:r>
          </a:p>
          <a:p>
            <a:r>
              <a:rPr lang="sv-SE" dirty="0"/>
              <a:t>Två delar i samtalet:</a:t>
            </a:r>
          </a:p>
          <a:p>
            <a:pPr lvl="1"/>
            <a:r>
              <a:rPr lang="sv-SE" dirty="0"/>
              <a:t>Information</a:t>
            </a:r>
          </a:p>
          <a:p>
            <a:pPr lvl="1"/>
            <a:r>
              <a:rPr lang="sv-SE" dirty="0"/>
              <a:t>Enas om fortsättningen</a:t>
            </a:r>
          </a:p>
          <a:p>
            <a:r>
              <a:rPr lang="sv-SE" dirty="0"/>
              <a:t>Pedagogens kompetens</a:t>
            </a:r>
          </a:p>
          <a:p>
            <a:r>
              <a:rPr lang="sv-SE" dirty="0"/>
              <a:t>Systematisk kvalitetsutveckling av samtalen</a:t>
            </a:r>
          </a:p>
        </p:txBody>
      </p:sp>
    </p:spTree>
    <p:extLst>
      <p:ext uri="{BB962C8B-B14F-4D97-AF65-F5344CB8AC3E}">
        <p14:creationId xmlns:p14="http://schemas.microsoft.com/office/powerpoint/2010/main" val="39756967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1705D7F-2A1C-4F9D-AE6E-1C3D509AB630}"/>
              </a:ext>
            </a:extLst>
          </p:cNvPr>
          <p:cNvSpPr>
            <a:spLocks noGrp="1"/>
          </p:cNvSpPr>
          <p:nvPr>
            <p:ph type="title"/>
          </p:nvPr>
        </p:nvSpPr>
        <p:spPr/>
        <p:txBody>
          <a:bodyPr/>
          <a:lstStyle/>
          <a:p>
            <a:r>
              <a:rPr lang="sv-SE" dirty="0"/>
              <a:t>Diskutera</a:t>
            </a:r>
          </a:p>
        </p:txBody>
      </p:sp>
      <p:sp>
        <p:nvSpPr>
          <p:cNvPr id="3" name="Platshållare för innehåll 2">
            <a:extLst>
              <a:ext uri="{FF2B5EF4-FFF2-40B4-BE49-F238E27FC236}">
                <a16:creationId xmlns:a16="http://schemas.microsoft.com/office/drawing/2014/main" id="{226D407F-A6E9-492E-B4C3-616F4EFAE035}"/>
              </a:ext>
            </a:extLst>
          </p:cNvPr>
          <p:cNvSpPr>
            <a:spLocks noGrp="1"/>
          </p:cNvSpPr>
          <p:nvPr>
            <p:ph idx="1"/>
          </p:nvPr>
        </p:nvSpPr>
        <p:spPr/>
        <p:txBody>
          <a:bodyPr/>
          <a:lstStyle/>
          <a:p>
            <a:r>
              <a:rPr lang="sv-SE" dirty="0"/>
              <a:t>Hur använder ni utvecklingssamtalet för att bygga samverkan och tillit?</a:t>
            </a:r>
          </a:p>
        </p:txBody>
      </p:sp>
    </p:spTree>
    <p:extLst>
      <p:ext uri="{BB962C8B-B14F-4D97-AF65-F5344CB8AC3E}">
        <p14:creationId xmlns:p14="http://schemas.microsoft.com/office/powerpoint/2010/main" val="6139846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Problematiska möten</a:t>
            </a:r>
          </a:p>
        </p:txBody>
      </p:sp>
      <p:sp>
        <p:nvSpPr>
          <p:cNvPr id="3" name="Platshållare för innehåll 2"/>
          <p:cNvSpPr>
            <a:spLocks noGrp="1"/>
          </p:cNvSpPr>
          <p:nvPr>
            <p:ph idx="1"/>
          </p:nvPr>
        </p:nvSpPr>
        <p:spPr/>
        <p:txBody>
          <a:bodyPr/>
          <a:lstStyle/>
          <a:p>
            <a:r>
              <a:rPr lang="sv-SE" dirty="0"/>
              <a:t>Odla en samverkanskultur</a:t>
            </a:r>
          </a:p>
          <a:p>
            <a:r>
              <a:rPr lang="sv-SE" dirty="0"/>
              <a:t>Bygg </a:t>
            </a:r>
            <a:r>
              <a:rPr lang="sv-SE" dirty="0" err="1"/>
              <a:t>inifrånstyrning</a:t>
            </a:r>
            <a:endParaRPr lang="sv-SE" dirty="0"/>
          </a:p>
          <a:p>
            <a:r>
              <a:rPr lang="sv-SE" dirty="0"/>
              <a:t>Var vaksam på hur ni beskriver föräldrarna, beskrivningen styr bemötandet</a:t>
            </a:r>
          </a:p>
          <a:p>
            <a:endParaRPr lang="sv-SE" dirty="0"/>
          </a:p>
          <a:p>
            <a:endParaRPr lang="sv-SE" dirty="0"/>
          </a:p>
          <a:p>
            <a:endParaRPr lang="sv-SE" dirty="0"/>
          </a:p>
        </p:txBody>
      </p:sp>
    </p:spTree>
    <p:extLst>
      <p:ext uri="{BB962C8B-B14F-4D97-AF65-F5344CB8AC3E}">
        <p14:creationId xmlns:p14="http://schemas.microsoft.com/office/powerpoint/2010/main" val="38975286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I mötet</a:t>
            </a:r>
          </a:p>
        </p:txBody>
      </p:sp>
      <p:sp>
        <p:nvSpPr>
          <p:cNvPr id="3" name="Platshållare för innehåll 2"/>
          <p:cNvSpPr>
            <a:spLocks noGrp="1"/>
          </p:cNvSpPr>
          <p:nvPr>
            <p:ph idx="1"/>
          </p:nvPr>
        </p:nvSpPr>
        <p:spPr/>
        <p:txBody>
          <a:bodyPr>
            <a:normAutofit fontScale="85000" lnSpcReduction="10000"/>
          </a:bodyPr>
          <a:lstStyle/>
          <a:p>
            <a:r>
              <a:rPr lang="sv-SE" dirty="0"/>
              <a:t>Var uppmärksam på kroppsspråket </a:t>
            </a:r>
            <a:endParaRPr lang="sv-SE" sz="1200" dirty="0"/>
          </a:p>
          <a:p>
            <a:r>
              <a:rPr lang="sv-SE" dirty="0"/>
              <a:t>Inled med förväntningar – agenda</a:t>
            </a:r>
          </a:p>
          <a:p>
            <a:r>
              <a:rPr lang="sv-SE" dirty="0"/>
              <a:t>Lyssna aktivt</a:t>
            </a:r>
          </a:p>
          <a:p>
            <a:r>
              <a:rPr lang="sv-SE" dirty="0"/>
              <a:t>Se upp för riskfylld metakommunikation</a:t>
            </a:r>
          </a:p>
          <a:p>
            <a:r>
              <a:rPr lang="sv-SE" dirty="0"/>
              <a:t>Fråga efter vad föräldern upplever som viktigt</a:t>
            </a:r>
          </a:p>
          <a:p>
            <a:r>
              <a:rPr lang="sv-SE" dirty="0"/>
              <a:t>Reglera kontakterna</a:t>
            </a:r>
          </a:p>
          <a:p>
            <a:r>
              <a:rPr lang="sv-SE" dirty="0"/>
              <a:t>Inse att du som pedagog har mest makt och ta ansvaret för det </a:t>
            </a:r>
          </a:p>
          <a:p>
            <a:r>
              <a:rPr lang="sv-SE" dirty="0"/>
              <a:t>Öva din relationskompetens</a:t>
            </a:r>
          </a:p>
          <a:p>
            <a:pPr lvl="1"/>
            <a:r>
              <a:rPr lang="sv-SE" dirty="0"/>
              <a:t>Granska dina egna reaktioner i olika sammanhang</a:t>
            </a:r>
          </a:p>
          <a:p>
            <a:endParaRPr lang="sv-SE" dirty="0"/>
          </a:p>
        </p:txBody>
      </p:sp>
    </p:spTree>
    <p:extLst>
      <p:ext uri="{BB962C8B-B14F-4D97-AF65-F5344CB8AC3E}">
        <p14:creationId xmlns:p14="http://schemas.microsoft.com/office/powerpoint/2010/main" val="1975127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Mångkulturella sammanhang</a:t>
            </a:r>
            <a:br>
              <a:rPr lang="sv-SE" dirty="0"/>
            </a:br>
            <a:r>
              <a:rPr lang="sv-SE" sz="1200" dirty="0"/>
              <a:t>(Dahlstedt, 2017; Hylland Eriksen, 1999)</a:t>
            </a:r>
            <a:endParaRPr lang="sv-SE" dirty="0"/>
          </a:p>
        </p:txBody>
      </p:sp>
      <p:sp>
        <p:nvSpPr>
          <p:cNvPr id="3" name="Platshållare för innehåll 2"/>
          <p:cNvSpPr>
            <a:spLocks noGrp="1"/>
          </p:cNvSpPr>
          <p:nvPr>
            <p:ph idx="1"/>
          </p:nvPr>
        </p:nvSpPr>
        <p:spPr/>
        <p:txBody>
          <a:bodyPr>
            <a:normAutofit/>
          </a:bodyPr>
          <a:lstStyle/>
          <a:p>
            <a:r>
              <a:rPr lang="sv-SE" dirty="0"/>
              <a:t>Vikten av kollegial reflektion – granska inåt</a:t>
            </a:r>
          </a:p>
          <a:p>
            <a:pPr lvl="1"/>
            <a:r>
              <a:rPr lang="sv-SE" dirty="0"/>
              <a:t>Problematisera det egna förhållningssättet </a:t>
            </a:r>
            <a:endParaRPr lang="sv-SE" sz="1200" dirty="0"/>
          </a:p>
          <a:p>
            <a:r>
              <a:rPr lang="sv-SE" dirty="0"/>
              <a:t>Världen består inte av enhetliga kulturer. Världen är skitig och består av ett myller av gråzoner </a:t>
            </a:r>
            <a:endParaRPr lang="sv-SE" sz="1200" dirty="0"/>
          </a:p>
          <a:p>
            <a:pPr lvl="1"/>
            <a:r>
              <a:rPr lang="sv-SE" dirty="0"/>
              <a:t>Våga se sprickorna och få skit under naglarna </a:t>
            </a:r>
            <a:endParaRPr lang="sv-SE" sz="1200" dirty="0"/>
          </a:p>
          <a:p>
            <a:pPr lvl="1"/>
            <a:endParaRPr lang="sv-SE" dirty="0"/>
          </a:p>
        </p:txBody>
      </p:sp>
    </p:spTree>
    <p:extLst>
      <p:ext uri="{BB962C8B-B14F-4D97-AF65-F5344CB8AC3E}">
        <p14:creationId xmlns:p14="http://schemas.microsoft.com/office/powerpoint/2010/main" val="3776169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Olika nivåer</a:t>
            </a:r>
          </a:p>
        </p:txBody>
      </p:sp>
      <p:sp>
        <p:nvSpPr>
          <p:cNvPr id="3" name="Platshållare för innehåll 2"/>
          <p:cNvSpPr>
            <a:spLocks noGrp="1"/>
          </p:cNvSpPr>
          <p:nvPr>
            <p:ph idx="1"/>
          </p:nvPr>
        </p:nvSpPr>
        <p:spPr/>
        <p:txBody>
          <a:bodyPr>
            <a:normAutofit lnSpcReduction="10000"/>
          </a:bodyPr>
          <a:lstStyle/>
          <a:p>
            <a:r>
              <a:rPr lang="sv-SE" b="1" dirty="0"/>
              <a:t>Individnivå</a:t>
            </a:r>
            <a:r>
              <a:rPr lang="sv-SE" dirty="0"/>
              <a:t> - Hur kan vi förstå den enskilde förälderns svårigheter eller attityder?</a:t>
            </a:r>
          </a:p>
          <a:p>
            <a:r>
              <a:rPr lang="sv-SE" b="1" dirty="0"/>
              <a:t>Gruppnivå -</a:t>
            </a:r>
            <a:r>
              <a:rPr lang="sv-SE" dirty="0"/>
              <a:t> Vad händer i kommunikationen och samspelet mellan pedagogen och föräldern?</a:t>
            </a:r>
          </a:p>
          <a:p>
            <a:r>
              <a:rPr lang="sv-SE" b="1" dirty="0"/>
              <a:t>Organisatorisk nivå </a:t>
            </a:r>
            <a:r>
              <a:rPr lang="sv-SE" dirty="0"/>
              <a:t>- Synliggörs några organisatoriska problem. Hade situationen kunnat förebyggas?</a:t>
            </a:r>
          </a:p>
        </p:txBody>
      </p:sp>
    </p:spTree>
    <p:extLst>
      <p:ext uri="{BB962C8B-B14F-4D97-AF65-F5344CB8AC3E}">
        <p14:creationId xmlns:p14="http://schemas.microsoft.com/office/powerpoint/2010/main" val="946314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A23057-D058-4CAB-99A2-51514311E739}"/>
              </a:ext>
            </a:extLst>
          </p:cNvPr>
          <p:cNvSpPr>
            <a:spLocks noGrp="1"/>
          </p:cNvSpPr>
          <p:nvPr>
            <p:ph type="title"/>
          </p:nvPr>
        </p:nvSpPr>
        <p:spPr/>
        <p:txBody>
          <a:bodyPr/>
          <a:lstStyle/>
          <a:p>
            <a:r>
              <a:rPr lang="sv-SE" dirty="0"/>
              <a:t>Terminologin är juridisk</a:t>
            </a:r>
          </a:p>
        </p:txBody>
      </p:sp>
      <p:sp>
        <p:nvSpPr>
          <p:cNvPr id="3" name="Platshållare för innehåll 2">
            <a:extLst>
              <a:ext uri="{FF2B5EF4-FFF2-40B4-BE49-F238E27FC236}">
                <a16:creationId xmlns:a16="http://schemas.microsoft.com/office/drawing/2014/main" id="{38C0D427-ECEC-4C7E-9EBE-40E354744BDE}"/>
              </a:ext>
            </a:extLst>
          </p:cNvPr>
          <p:cNvSpPr>
            <a:spLocks noGrp="1"/>
          </p:cNvSpPr>
          <p:nvPr>
            <p:ph idx="1"/>
          </p:nvPr>
        </p:nvSpPr>
        <p:spPr/>
        <p:txBody>
          <a:bodyPr>
            <a:normAutofit/>
          </a:bodyPr>
          <a:lstStyle/>
          <a:p>
            <a:pPr lvl="0"/>
            <a:r>
              <a:rPr lang="sv-SE" i="1" dirty="0"/>
              <a:t>Förälder </a:t>
            </a:r>
          </a:p>
          <a:p>
            <a:pPr lvl="0"/>
            <a:r>
              <a:rPr lang="sv-SE" i="1" dirty="0"/>
              <a:t>Vårdnadshavare</a:t>
            </a:r>
            <a:endParaRPr lang="sv-SE" dirty="0"/>
          </a:p>
          <a:p>
            <a:endParaRPr lang="sv-SE" dirty="0"/>
          </a:p>
        </p:txBody>
      </p:sp>
    </p:spTree>
    <p:extLst>
      <p:ext uri="{BB962C8B-B14F-4D97-AF65-F5344CB8AC3E}">
        <p14:creationId xmlns:p14="http://schemas.microsoft.com/office/powerpoint/2010/main" val="2035850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7E926D-6731-4B0A-9B9D-10A9D2DF8CF6}"/>
              </a:ext>
            </a:extLst>
          </p:cNvPr>
          <p:cNvSpPr>
            <a:spLocks noGrp="1"/>
          </p:cNvSpPr>
          <p:nvPr>
            <p:ph type="title"/>
          </p:nvPr>
        </p:nvSpPr>
        <p:spPr/>
        <p:txBody>
          <a:bodyPr>
            <a:normAutofit/>
          </a:bodyPr>
          <a:lstStyle/>
          <a:p>
            <a:r>
              <a:rPr lang="sv-SE" dirty="0"/>
              <a:t>Bejaka mångfalden </a:t>
            </a:r>
            <a:br>
              <a:rPr lang="sv-SE" dirty="0"/>
            </a:br>
            <a:r>
              <a:rPr lang="sv-SE" sz="1300" dirty="0"/>
              <a:t>(Nordheden, 2017)</a:t>
            </a:r>
          </a:p>
        </p:txBody>
      </p:sp>
      <p:sp>
        <p:nvSpPr>
          <p:cNvPr id="3" name="Platshållare för innehåll 2">
            <a:extLst>
              <a:ext uri="{FF2B5EF4-FFF2-40B4-BE49-F238E27FC236}">
                <a16:creationId xmlns:a16="http://schemas.microsoft.com/office/drawing/2014/main" id="{DD81DB36-DE3D-457D-A607-F724386EB03B}"/>
              </a:ext>
            </a:extLst>
          </p:cNvPr>
          <p:cNvSpPr>
            <a:spLocks noGrp="1"/>
          </p:cNvSpPr>
          <p:nvPr>
            <p:ph idx="1"/>
          </p:nvPr>
        </p:nvSpPr>
        <p:spPr/>
        <p:txBody>
          <a:bodyPr/>
          <a:lstStyle/>
          <a:p>
            <a:r>
              <a:rPr lang="sv-SE" dirty="0"/>
              <a:t>Lära av föräldrarna (temaarbeten mm)</a:t>
            </a:r>
          </a:p>
          <a:p>
            <a:r>
              <a:rPr lang="sv-SE" dirty="0"/>
              <a:t>Använda de olika kulturerna i arbetet, nå föräldrarna via barnen (exempel ladugården, sagor från hela världen)</a:t>
            </a:r>
          </a:p>
          <a:p>
            <a:r>
              <a:rPr lang="sv-SE" dirty="0"/>
              <a:t>Hembesök</a:t>
            </a:r>
          </a:p>
          <a:p>
            <a:r>
              <a:rPr lang="sv-SE" dirty="0"/>
              <a:t>Mat från hela världen, från hela Sverige</a:t>
            </a:r>
          </a:p>
          <a:p>
            <a:endParaRPr lang="sv-SE" dirty="0"/>
          </a:p>
        </p:txBody>
      </p:sp>
    </p:spTree>
    <p:extLst>
      <p:ext uri="{BB962C8B-B14F-4D97-AF65-F5344CB8AC3E}">
        <p14:creationId xmlns:p14="http://schemas.microsoft.com/office/powerpoint/2010/main" val="11601313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solidFill>
                  <a:schemeClr val="accent6">
                    <a:lumMod val="75000"/>
                  </a:schemeClr>
                </a:solidFill>
              </a:rPr>
              <a:t>Den existentiella aspekten av pedagogyrket</a:t>
            </a:r>
            <a:br>
              <a:rPr lang="sv-SE" dirty="0">
                <a:solidFill>
                  <a:schemeClr val="accent6">
                    <a:lumMod val="75000"/>
                  </a:schemeClr>
                </a:solidFill>
              </a:rPr>
            </a:br>
            <a:r>
              <a:rPr lang="sv-SE" sz="1300" dirty="0">
                <a:solidFill>
                  <a:schemeClr val="accent6">
                    <a:lumMod val="75000"/>
                  </a:schemeClr>
                </a:solidFill>
              </a:rPr>
              <a:t>(Jensen &amp; Jensen, 2014)</a:t>
            </a:r>
          </a:p>
        </p:txBody>
      </p:sp>
      <p:sp>
        <p:nvSpPr>
          <p:cNvPr id="3" name="Platshållare för innehåll 2"/>
          <p:cNvSpPr>
            <a:spLocks noGrp="1"/>
          </p:cNvSpPr>
          <p:nvPr>
            <p:ph idx="1"/>
          </p:nvPr>
        </p:nvSpPr>
        <p:spPr/>
        <p:txBody>
          <a:bodyPr>
            <a:normAutofit lnSpcReduction="10000"/>
          </a:bodyPr>
          <a:lstStyle/>
          <a:p>
            <a:r>
              <a:rPr lang="sv-SE" dirty="0"/>
              <a:t>Pedagoger är beroende av att känna sig bekräftade när de gör ett bra jobb med att nå fram till föräldrarna. Det är </a:t>
            </a:r>
            <a:r>
              <a:rPr lang="sv-SE" dirty="0">
                <a:solidFill>
                  <a:schemeClr val="accent6">
                    <a:lumMod val="75000"/>
                  </a:schemeClr>
                </a:solidFill>
              </a:rPr>
              <a:t>den existentiella aspekten </a:t>
            </a:r>
            <a:r>
              <a:rPr lang="sv-SE" dirty="0"/>
              <a:t>av yrket som gör det mycket smärtsamt att inte känna sig värdefull . Som privatpersoner har vi olika erfarenheter av  att bli avvisade och olika strategier för att hantera det. När dessa aktiveras förlorar vi lätt vår professionalism.</a:t>
            </a:r>
          </a:p>
        </p:txBody>
      </p:sp>
    </p:spTree>
    <p:extLst>
      <p:ext uri="{BB962C8B-B14F-4D97-AF65-F5344CB8AC3E}">
        <p14:creationId xmlns:p14="http://schemas.microsoft.com/office/powerpoint/2010/main" val="5461974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C3DA7F-5FF5-1698-2444-F662751C6674}"/>
              </a:ext>
            </a:extLst>
          </p:cNvPr>
          <p:cNvSpPr>
            <a:spLocks noGrp="1"/>
          </p:cNvSpPr>
          <p:nvPr>
            <p:ph type="title"/>
          </p:nvPr>
        </p:nvSpPr>
        <p:spPr/>
        <p:txBody>
          <a:bodyPr>
            <a:normAutofit/>
          </a:bodyPr>
          <a:lstStyle/>
          <a:p>
            <a:r>
              <a:rPr lang="sv-SE" dirty="0"/>
              <a:t>Några saker att ta ställning till</a:t>
            </a:r>
          </a:p>
        </p:txBody>
      </p:sp>
      <p:sp>
        <p:nvSpPr>
          <p:cNvPr id="3" name="Platshållare för innehåll 2">
            <a:extLst>
              <a:ext uri="{FF2B5EF4-FFF2-40B4-BE49-F238E27FC236}">
                <a16:creationId xmlns:a16="http://schemas.microsoft.com/office/drawing/2014/main" id="{A8FD9122-F3C1-4B8F-E101-6D94ABB77884}"/>
              </a:ext>
            </a:extLst>
          </p:cNvPr>
          <p:cNvSpPr>
            <a:spLocks noGrp="1"/>
          </p:cNvSpPr>
          <p:nvPr>
            <p:ph idx="1"/>
          </p:nvPr>
        </p:nvSpPr>
        <p:spPr/>
        <p:txBody>
          <a:bodyPr>
            <a:normAutofit fontScale="85000" lnSpcReduction="20000"/>
          </a:bodyPr>
          <a:lstStyle/>
          <a:p>
            <a:r>
              <a:rPr lang="sv-SE" dirty="0"/>
              <a:t>Vilka av de olika ekologiska systemen påverkar och hur på vår förskola/skola?</a:t>
            </a:r>
          </a:p>
          <a:p>
            <a:pPr lvl="1"/>
            <a:r>
              <a:rPr lang="sv-SE" dirty="0"/>
              <a:t>Är vi </a:t>
            </a:r>
            <a:r>
              <a:rPr lang="sv-SE" dirty="0" err="1"/>
              <a:t>inifrånstyrda</a:t>
            </a:r>
            <a:r>
              <a:rPr lang="sv-SE" dirty="0"/>
              <a:t> eller utifrånstyrda?</a:t>
            </a:r>
          </a:p>
          <a:p>
            <a:r>
              <a:rPr lang="sv-SE" dirty="0"/>
              <a:t>När samgående och när </a:t>
            </a:r>
            <a:r>
              <a:rPr lang="sv-SE" dirty="0" err="1"/>
              <a:t>isärhållande</a:t>
            </a:r>
            <a:r>
              <a:rPr lang="sv-SE" dirty="0"/>
              <a:t>?</a:t>
            </a:r>
          </a:p>
          <a:p>
            <a:pPr lvl="1"/>
            <a:r>
              <a:rPr lang="sv-SE" dirty="0"/>
              <a:t>Hur ställer vi förväntningarna rätt?</a:t>
            </a:r>
          </a:p>
          <a:p>
            <a:r>
              <a:rPr lang="sv-SE" dirty="0"/>
              <a:t>Vilka mötesplatser, forum ska vi återkommande använda?</a:t>
            </a:r>
          </a:p>
          <a:p>
            <a:pPr lvl="1"/>
            <a:r>
              <a:rPr lang="sv-SE" dirty="0"/>
              <a:t>Hur ställer vi förväntningarna rätt?</a:t>
            </a:r>
          </a:p>
          <a:p>
            <a:r>
              <a:rPr lang="sv-SE" dirty="0"/>
              <a:t>Hur riggar vi ramarna för ”problemsamtal”?</a:t>
            </a:r>
          </a:p>
          <a:p>
            <a:pPr lvl="1"/>
            <a:r>
              <a:rPr lang="sv-SE" dirty="0"/>
              <a:t>Hur ställer vi förväntningarna rätt?</a:t>
            </a:r>
          </a:p>
          <a:p>
            <a:r>
              <a:rPr lang="sv-SE" dirty="0"/>
              <a:t>Hur hjälps vi åt att hantera de existentiella aspekterna hos oss själva i möten?</a:t>
            </a:r>
          </a:p>
        </p:txBody>
      </p:sp>
    </p:spTree>
    <p:extLst>
      <p:ext uri="{BB962C8B-B14F-4D97-AF65-F5344CB8AC3E}">
        <p14:creationId xmlns:p14="http://schemas.microsoft.com/office/powerpoint/2010/main" val="23984784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2022EB79-A1B1-4BB1-BCE3-CFF7B0616305}"/>
              </a:ext>
            </a:extLst>
          </p:cNvPr>
          <p:cNvSpPr/>
          <p:nvPr/>
        </p:nvSpPr>
        <p:spPr>
          <a:xfrm>
            <a:off x="0" y="0"/>
            <a:ext cx="9144000" cy="68580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C2EBA1F9-6627-4262-9785-97FF926A9799}"/>
              </a:ext>
            </a:extLst>
          </p:cNvPr>
          <p:cNvPicPr>
            <a:picLocks noChangeAspect="1"/>
          </p:cNvPicPr>
          <p:nvPr/>
        </p:nvPicPr>
        <p:blipFill>
          <a:blip r:embed="rId2"/>
          <a:stretch>
            <a:fillRect/>
          </a:stretch>
        </p:blipFill>
        <p:spPr>
          <a:xfrm>
            <a:off x="3625322" y="1772816"/>
            <a:ext cx="1893355" cy="2757436"/>
          </a:xfrm>
          <a:prstGeom prst="rect">
            <a:avLst/>
          </a:prstGeom>
        </p:spPr>
      </p:pic>
    </p:spTree>
    <p:extLst>
      <p:ext uri="{BB962C8B-B14F-4D97-AF65-F5344CB8AC3E}">
        <p14:creationId xmlns:p14="http://schemas.microsoft.com/office/powerpoint/2010/main" val="21266320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C33938D-D9E1-B37E-4FB9-9A77EE13EAEB}"/>
              </a:ext>
            </a:extLst>
          </p:cNvPr>
          <p:cNvSpPr>
            <a:spLocks noGrp="1"/>
          </p:cNvSpPr>
          <p:nvPr>
            <p:ph type="title"/>
          </p:nvPr>
        </p:nvSpPr>
        <p:spPr/>
        <p:txBody>
          <a:bodyPr/>
          <a:lstStyle/>
          <a:p>
            <a:r>
              <a:rPr lang="sv-SE" dirty="0"/>
              <a:t>Diskutera</a:t>
            </a:r>
          </a:p>
        </p:txBody>
      </p:sp>
      <p:sp>
        <p:nvSpPr>
          <p:cNvPr id="3" name="Platshållare för innehåll 2">
            <a:extLst>
              <a:ext uri="{FF2B5EF4-FFF2-40B4-BE49-F238E27FC236}">
                <a16:creationId xmlns:a16="http://schemas.microsoft.com/office/drawing/2014/main" id="{0BD5F4C5-15B1-C024-FB2B-00DA1F83F2B4}"/>
              </a:ext>
            </a:extLst>
          </p:cNvPr>
          <p:cNvSpPr>
            <a:spLocks noGrp="1"/>
          </p:cNvSpPr>
          <p:nvPr>
            <p:ph idx="1"/>
          </p:nvPr>
        </p:nvSpPr>
        <p:spPr/>
        <p:txBody>
          <a:bodyPr>
            <a:normAutofit fontScale="85000" lnSpcReduction="20000"/>
          </a:bodyPr>
          <a:lstStyle/>
          <a:p>
            <a:r>
              <a:rPr lang="sv-SE" dirty="0"/>
              <a:t>Vad fungerar i dagens samverkan med vårdnadshavare/föräldrar? </a:t>
            </a:r>
          </a:p>
          <a:p>
            <a:pPr lvl="1"/>
            <a:r>
              <a:rPr lang="sv-SE" dirty="0"/>
              <a:t>Vilka ytterligare forum för samverkan kan utvecklas?</a:t>
            </a:r>
          </a:p>
          <a:p>
            <a:pPr lvl="1"/>
            <a:r>
              <a:rPr lang="sv-SE" dirty="0"/>
              <a:t>Hur kan tydlighet och tillit i kommunikationen utvecklas?</a:t>
            </a:r>
          </a:p>
          <a:p>
            <a:r>
              <a:rPr lang="sv-SE" dirty="0"/>
              <a:t>Hur kan </a:t>
            </a:r>
            <a:r>
              <a:rPr lang="sv-SE" dirty="0" err="1"/>
              <a:t>Bronfenbrenners</a:t>
            </a:r>
            <a:r>
              <a:rPr lang="sv-SE" dirty="0"/>
              <a:t> utvecklingsekologiska modell användas för att utveckla tillitsfulla relationer?</a:t>
            </a:r>
          </a:p>
          <a:p>
            <a:r>
              <a:rPr lang="sv-SE" dirty="0"/>
              <a:t> Vilka styrkor respektive svårigheter upplever du personligen i samverkan med vårdnadshavare/föräldrar? Hur kan du utveckla dina svagheter till styrkor?</a:t>
            </a:r>
          </a:p>
          <a:p>
            <a:pPr marL="0" indent="0">
              <a:buNone/>
            </a:pPr>
            <a:endParaRPr lang="sv-SE" dirty="0"/>
          </a:p>
        </p:txBody>
      </p:sp>
    </p:spTree>
    <p:extLst>
      <p:ext uri="{BB962C8B-B14F-4D97-AF65-F5344CB8AC3E}">
        <p14:creationId xmlns:p14="http://schemas.microsoft.com/office/powerpoint/2010/main" val="86131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75AC3-DB64-2EBA-4542-DFA28DD3348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0E401AB-CF77-6B14-F5F8-6CB3F6EE5121}"/>
              </a:ext>
            </a:extLst>
          </p:cNvPr>
          <p:cNvSpPr>
            <a:spLocks noGrp="1"/>
          </p:cNvSpPr>
          <p:nvPr>
            <p:ph type="title"/>
          </p:nvPr>
        </p:nvSpPr>
        <p:spPr/>
        <p:txBody>
          <a:bodyPr/>
          <a:lstStyle/>
          <a:p>
            <a:r>
              <a:rPr lang="sv-SE" dirty="0"/>
              <a:t>Föräldern</a:t>
            </a:r>
          </a:p>
        </p:txBody>
      </p:sp>
      <p:sp>
        <p:nvSpPr>
          <p:cNvPr id="3" name="Platshållare för innehåll 2">
            <a:extLst>
              <a:ext uri="{FF2B5EF4-FFF2-40B4-BE49-F238E27FC236}">
                <a16:creationId xmlns:a16="http://schemas.microsoft.com/office/drawing/2014/main" id="{14605AA3-102A-7B93-E680-AAB09EBAEB4E}"/>
              </a:ext>
            </a:extLst>
          </p:cNvPr>
          <p:cNvSpPr>
            <a:spLocks noGrp="1"/>
          </p:cNvSpPr>
          <p:nvPr>
            <p:ph idx="1"/>
          </p:nvPr>
        </p:nvSpPr>
        <p:spPr/>
        <p:txBody>
          <a:bodyPr>
            <a:normAutofit/>
          </a:bodyPr>
          <a:lstStyle/>
          <a:p>
            <a:pPr lvl="0"/>
            <a:r>
              <a:rPr lang="sv-SE" dirty="0"/>
              <a:t>Barnets biologiska mamma och pappa eller den som tagit på sig föräldraskapet genom adoption. </a:t>
            </a:r>
          </a:p>
          <a:p>
            <a:pPr lvl="0"/>
            <a:r>
              <a:rPr lang="sv-SE" dirty="0"/>
              <a:t>En förälder som inte har vårdnaden om ett barn har inte samma skyldigheter och rättigheter som den som har vårdnaden. </a:t>
            </a:r>
          </a:p>
          <a:p>
            <a:pPr lvl="0"/>
            <a:r>
              <a:rPr lang="sv-SE" dirty="0"/>
              <a:t>Förskolan ska dock informera föräldrar om det övergripande.</a:t>
            </a:r>
          </a:p>
        </p:txBody>
      </p:sp>
    </p:spTree>
    <p:extLst>
      <p:ext uri="{BB962C8B-B14F-4D97-AF65-F5344CB8AC3E}">
        <p14:creationId xmlns:p14="http://schemas.microsoft.com/office/powerpoint/2010/main" val="761706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41303-CCAD-FBB8-486F-F87F94F383C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F50AADD-12D9-AE28-A410-BE4712F92D32}"/>
              </a:ext>
            </a:extLst>
          </p:cNvPr>
          <p:cNvSpPr>
            <a:spLocks noGrp="1"/>
          </p:cNvSpPr>
          <p:nvPr>
            <p:ph type="title"/>
          </p:nvPr>
        </p:nvSpPr>
        <p:spPr/>
        <p:txBody>
          <a:bodyPr/>
          <a:lstStyle/>
          <a:p>
            <a:r>
              <a:rPr lang="sv-SE" dirty="0"/>
              <a:t>Vårdnadshavare</a:t>
            </a:r>
          </a:p>
        </p:txBody>
      </p:sp>
      <p:sp>
        <p:nvSpPr>
          <p:cNvPr id="3" name="Platshållare för innehåll 2">
            <a:extLst>
              <a:ext uri="{FF2B5EF4-FFF2-40B4-BE49-F238E27FC236}">
                <a16:creationId xmlns:a16="http://schemas.microsoft.com/office/drawing/2014/main" id="{90B9BBF6-6C7F-235D-9C39-16678F179625}"/>
              </a:ext>
            </a:extLst>
          </p:cNvPr>
          <p:cNvSpPr>
            <a:spLocks noGrp="1"/>
          </p:cNvSpPr>
          <p:nvPr>
            <p:ph idx="1"/>
          </p:nvPr>
        </p:nvSpPr>
        <p:spPr/>
        <p:txBody>
          <a:bodyPr>
            <a:normAutofit fontScale="92500" lnSpcReduction="20000"/>
          </a:bodyPr>
          <a:lstStyle/>
          <a:p>
            <a:pPr lvl="0"/>
            <a:r>
              <a:rPr lang="sv-SE" dirty="0"/>
              <a:t>Den som har det juridiska ansvaret för barnet, dess omsorg, trygghet, goda fostran samt tillsyn. </a:t>
            </a:r>
          </a:p>
          <a:p>
            <a:pPr lvl="0"/>
            <a:r>
              <a:rPr lang="sv-SE" dirty="0"/>
              <a:t>Föräldrabalken ger vårdnadshavaren rätt och skyldighet att bestämma om den minderåriges personliga angelägenheter. </a:t>
            </a:r>
          </a:p>
          <a:p>
            <a:pPr lvl="0"/>
            <a:r>
              <a:rPr lang="sv-SE" dirty="0"/>
              <a:t>Vårdnaden om ett barn består till dess barnet fyller arton eller dessförinnan ingår äktenskap. </a:t>
            </a:r>
          </a:p>
          <a:p>
            <a:pPr lvl="0"/>
            <a:r>
              <a:rPr lang="sv-SE" dirty="0"/>
              <a:t>Förskolan ska samarbeta med och informera vårdnadshavare. </a:t>
            </a:r>
          </a:p>
          <a:p>
            <a:endParaRPr lang="sv-SE" dirty="0"/>
          </a:p>
        </p:txBody>
      </p:sp>
    </p:spTree>
    <p:extLst>
      <p:ext uri="{BB962C8B-B14F-4D97-AF65-F5344CB8AC3E}">
        <p14:creationId xmlns:p14="http://schemas.microsoft.com/office/powerpoint/2010/main" val="2594691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accent6">
                    <a:lumMod val="75000"/>
                  </a:schemeClr>
                </a:solidFill>
              </a:rPr>
              <a:t>Uppdraget i Lpfö 18 (s. 18)</a:t>
            </a:r>
          </a:p>
        </p:txBody>
      </p:sp>
      <p:sp>
        <p:nvSpPr>
          <p:cNvPr id="3" name="Platshållare för innehåll 2"/>
          <p:cNvSpPr>
            <a:spLocks noGrp="1"/>
          </p:cNvSpPr>
          <p:nvPr>
            <p:ph idx="1"/>
          </p:nvPr>
        </p:nvSpPr>
        <p:spPr/>
        <p:txBody>
          <a:bodyPr>
            <a:normAutofit fontScale="85000" lnSpcReduction="20000"/>
          </a:bodyPr>
          <a:lstStyle/>
          <a:p>
            <a:r>
              <a:rPr lang="sv-SE" dirty="0"/>
              <a:t>Förskolan ska samarbeta nära och förtroendefullt med hemmet för att barnet ska utvecklas rikt och mångsidigt</a:t>
            </a:r>
          </a:p>
          <a:p>
            <a:r>
              <a:rPr lang="sv-SE" dirty="0"/>
              <a:t>Förskolan ska vara tydliga i fråga om mål och innehåll i utbildningen</a:t>
            </a:r>
          </a:p>
          <a:p>
            <a:r>
              <a:rPr lang="sv-SE" dirty="0"/>
              <a:t>Förskolan ska föra fortlöpande samtal om barnets utveckling, lärande och trivsel</a:t>
            </a:r>
          </a:p>
          <a:p>
            <a:r>
              <a:rPr lang="sv-SE" dirty="0"/>
              <a:t>Förskolan ska hålla sig informerade om barns personliga omständigheter med respekt för barnets integritet</a:t>
            </a:r>
          </a:p>
          <a:p>
            <a:r>
              <a:rPr lang="sv-SE" dirty="0"/>
              <a:t>Vårdnadshavaren ska vara delaktig i utvärderingen av utbildningen</a:t>
            </a:r>
          </a:p>
          <a:p>
            <a:endParaRPr lang="sv-SE" dirty="0"/>
          </a:p>
        </p:txBody>
      </p:sp>
    </p:spTree>
    <p:extLst>
      <p:ext uri="{BB962C8B-B14F-4D97-AF65-F5344CB8AC3E}">
        <p14:creationId xmlns:p14="http://schemas.microsoft.com/office/powerpoint/2010/main" val="3221301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Föräldrar och barns lärande</a:t>
            </a:r>
          </a:p>
        </p:txBody>
      </p:sp>
      <p:sp>
        <p:nvSpPr>
          <p:cNvPr id="3" name="Platshållare för innehåll 2"/>
          <p:cNvSpPr>
            <a:spLocks noGrp="1"/>
          </p:cNvSpPr>
          <p:nvPr>
            <p:ph idx="1"/>
          </p:nvPr>
        </p:nvSpPr>
        <p:spPr/>
        <p:txBody>
          <a:bodyPr>
            <a:normAutofit/>
          </a:bodyPr>
          <a:lstStyle/>
          <a:p>
            <a:r>
              <a:rPr lang="sv-SE" dirty="0"/>
              <a:t>Föräldrars höga förväntningar på och kommunikation om barnets skolarbete har positiva effekter på lärandet </a:t>
            </a:r>
            <a:endParaRPr lang="sv-SE" sz="1200" dirty="0"/>
          </a:p>
          <a:p>
            <a:r>
              <a:rPr lang="sv-SE" dirty="0"/>
              <a:t>Samverkan och samstämmighet förskola- föräldrar ger också positiva effekter</a:t>
            </a:r>
            <a:endParaRPr lang="sv-SE" sz="1200" dirty="0"/>
          </a:p>
          <a:p>
            <a:endParaRPr lang="sv-SE" sz="1200" dirty="0"/>
          </a:p>
          <a:p>
            <a:endParaRPr lang="sv-SE" dirty="0"/>
          </a:p>
        </p:txBody>
      </p:sp>
    </p:spTree>
    <p:extLst>
      <p:ext uri="{BB962C8B-B14F-4D97-AF65-F5344CB8AC3E}">
        <p14:creationId xmlns:p14="http://schemas.microsoft.com/office/powerpoint/2010/main" val="1644314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Ellips 16"/>
          <p:cNvSpPr/>
          <p:nvPr/>
        </p:nvSpPr>
        <p:spPr>
          <a:xfrm>
            <a:off x="1979712" y="845957"/>
            <a:ext cx="5346594" cy="5002020"/>
          </a:xfrm>
          <a:prstGeom prst="ellipse">
            <a:avLst/>
          </a:prstGeom>
          <a:solidFill>
            <a:schemeClr val="accent2">
              <a:lumMod val="75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sv-SE" sz="1350"/>
          </a:p>
        </p:txBody>
      </p:sp>
      <p:sp>
        <p:nvSpPr>
          <p:cNvPr id="15" name="Ellips 14"/>
          <p:cNvSpPr/>
          <p:nvPr/>
        </p:nvSpPr>
        <p:spPr>
          <a:xfrm>
            <a:off x="2445827" y="1210780"/>
            <a:ext cx="4331227" cy="4212468"/>
          </a:xfrm>
          <a:prstGeom prst="ellipse">
            <a:avLst/>
          </a:prstGeom>
          <a:solidFill>
            <a:schemeClr val="accent2">
              <a:lumMod val="60000"/>
              <a:lumOff val="4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sv-SE" sz="1350" dirty="0"/>
          </a:p>
        </p:txBody>
      </p:sp>
      <p:sp>
        <p:nvSpPr>
          <p:cNvPr id="8" name="Ellips 7"/>
          <p:cNvSpPr/>
          <p:nvPr/>
        </p:nvSpPr>
        <p:spPr>
          <a:xfrm>
            <a:off x="2856245" y="1592796"/>
            <a:ext cx="3510390" cy="3402378"/>
          </a:xfrm>
          <a:prstGeom prst="ellipse">
            <a:avLst/>
          </a:prstGeom>
          <a:solidFill>
            <a:schemeClr val="accent2">
              <a:lumMod val="40000"/>
              <a:lumOff val="60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sv-SE" sz="1350" dirty="0"/>
          </a:p>
        </p:txBody>
      </p:sp>
      <p:sp>
        <p:nvSpPr>
          <p:cNvPr id="7" name="Ellips 6"/>
          <p:cNvSpPr/>
          <p:nvPr/>
        </p:nvSpPr>
        <p:spPr>
          <a:xfrm>
            <a:off x="3396305" y="2020870"/>
            <a:ext cx="2430270" cy="2592288"/>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a:p>
            <a:pPr algn="ctr"/>
            <a:endParaRPr lang="sv-SE" sz="1350" dirty="0">
              <a:solidFill>
                <a:srgbClr val="00B050"/>
              </a:solidFill>
            </a:endParaRPr>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3958" y="2186863"/>
            <a:ext cx="834963" cy="2260304"/>
          </a:xfrm>
          <a:prstGeom prst="rect">
            <a:avLst/>
          </a:prstGeom>
        </p:spPr>
      </p:pic>
      <p:sp>
        <p:nvSpPr>
          <p:cNvPr id="9" name="textruta 8"/>
          <p:cNvSpPr txBox="1"/>
          <p:nvPr/>
        </p:nvSpPr>
        <p:spPr>
          <a:xfrm>
            <a:off x="3513870" y="2897043"/>
            <a:ext cx="828175" cy="507831"/>
          </a:xfrm>
          <a:prstGeom prst="rect">
            <a:avLst/>
          </a:prstGeom>
          <a:noFill/>
        </p:spPr>
        <p:txBody>
          <a:bodyPr wrap="none" rtlCol="0">
            <a:spAutoFit/>
          </a:bodyPr>
          <a:lstStyle/>
          <a:p>
            <a:r>
              <a:rPr lang="sv-SE" sz="1350" b="1" dirty="0">
                <a:solidFill>
                  <a:schemeClr val="accent3">
                    <a:lumMod val="75000"/>
                  </a:schemeClr>
                </a:solidFill>
              </a:rPr>
              <a:t>Mikro-</a:t>
            </a:r>
          </a:p>
          <a:p>
            <a:r>
              <a:rPr lang="sv-SE" sz="1350" b="1" dirty="0">
                <a:solidFill>
                  <a:schemeClr val="accent3">
                    <a:lumMod val="75000"/>
                  </a:schemeClr>
                </a:solidFill>
              </a:rPr>
              <a:t>systemet</a:t>
            </a:r>
          </a:p>
        </p:txBody>
      </p:sp>
      <p:sp>
        <p:nvSpPr>
          <p:cNvPr id="10" name="textruta 9"/>
          <p:cNvSpPr txBox="1"/>
          <p:nvPr/>
        </p:nvSpPr>
        <p:spPr>
          <a:xfrm>
            <a:off x="4030535" y="1688368"/>
            <a:ext cx="1227324" cy="300082"/>
          </a:xfrm>
          <a:prstGeom prst="rect">
            <a:avLst/>
          </a:prstGeom>
          <a:noFill/>
          <a:ln>
            <a:noFill/>
          </a:ln>
        </p:spPr>
        <p:txBody>
          <a:bodyPr wrap="none" rtlCol="0">
            <a:spAutoFit/>
          </a:bodyPr>
          <a:lstStyle/>
          <a:p>
            <a:r>
              <a:rPr lang="sv-SE" sz="1350" b="1" dirty="0">
                <a:solidFill>
                  <a:schemeClr val="accent3">
                    <a:lumMod val="75000"/>
                  </a:schemeClr>
                </a:solidFill>
              </a:rPr>
              <a:t>Mesosystemet</a:t>
            </a:r>
          </a:p>
        </p:txBody>
      </p:sp>
      <p:sp>
        <p:nvSpPr>
          <p:cNvPr id="11" name="Ned 10"/>
          <p:cNvSpPr/>
          <p:nvPr/>
        </p:nvSpPr>
        <p:spPr>
          <a:xfrm rot="19177033">
            <a:off x="5635212" y="1943828"/>
            <a:ext cx="270030" cy="915073"/>
          </a:xfrm>
          <a:prstGeom prst="downArrow">
            <a:avLst/>
          </a:prstGeom>
          <a:solidFill>
            <a:schemeClr val="accent2"/>
          </a:solidFill>
        </p:spPr>
        <p:style>
          <a:lnRef idx="1">
            <a:schemeClr val="accent3"/>
          </a:lnRef>
          <a:fillRef idx="3">
            <a:schemeClr val="accent3"/>
          </a:fillRef>
          <a:effectRef idx="2">
            <a:schemeClr val="accent3"/>
          </a:effectRef>
          <a:fontRef idx="minor">
            <a:schemeClr val="lt1"/>
          </a:fontRef>
        </p:style>
        <p:txBody>
          <a:bodyPr vert="vert" rtlCol="0" anchor="ctr"/>
          <a:lstStyle/>
          <a:p>
            <a:pPr algn="ctr"/>
            <a:r>
              <a:rPr lang="sv-SE" sz="825" dirty="0">
                <a:solidFill>
                  <a:schemeClr val="accent3">
                    <a:lumMod val="50000"/>
                  </a:schemeClr>
                </a:solidFill>
              </a:rPr>
              <a:t>Kopplingar</a:t>
            </a:r>
          </a:p>
        </p:txBody>
      </p:sp>
      <p:sp>
        <p:nvSpPr>
          <p:cNvPr id="12" name="Ned 11"/>
          <p:cNvSpPr/>
          <p:nvPr/>
        </p:nvSpPr>
        <p:spPr>
          <a:xfrm rot="1604286">
            <a:off x="5735357" y="3541286"/>
            <a:ext cx="270030" cy="915073"/>
          </a:xfrm>
          <a:prstGeom prst="downArrow">
            <a:avLst/>
          </a:prstGeom>
          <a:solidFill>
            <a:schemeClr val="accent2"/>
          </a:solidFill>
        </p:spPr>
        <p:style>
          <a:lnRef idx="1">
            <a:schemeClr val="accent3"/>
          </a:lnRef>
          <a:fillRef idx="3">
            <a:schemeClr val="accent3"/>
          </a:fillRef>
          <a:effectRef idx="2">
            <a:schemeClr val="accent3"/>
          </a:effectRef>
          <a:fontRef idx="minor">
            <a:schemeClr val="lt1"/>
          </a:fontRef>
        </p:style>
        <p:txBody>
          <a:bodyPr vert="vert" rtlCol="0" anchor="ctr"/>
          <a:lstStyle/>
          <a:p>
            <a:pPr algn="ctr"/>
            <a:r>
              <a:rPr lang="sv-SE" sz="825" dirty="0">
                <a:solidFill>
                  <a:schemeClr val="accent3">
                    <a:lumMod val="50000"/>
                  </a:schemeClr>
                </a:solidFill>
              </a:rPr>
              <a:t>Kopplingar</a:t>
            </a:r>
          </a:p>
        </p:txBody>
      </p:sp>
      <p:sp>
        <p:nvSpPr>
          <p:cNvPr id="13" name="Ned 12"/>
          <p:cNvSpPr/>
          <p:nvPr/>
        </p:nvSpPr>
        <p:spPr>
          <a:xfrm rot="12642415">
            <a:off x="3263795" y="2025665"/>
            <a:ext cx="270030" cy="915073"/>
          </a:xfrm>
          <a:prstGeom prst="downArrow">
            <a:avLst/>
          </a:prstGeom>
          <a:solidFill>
            <a:schemeClr val="accent2"/>
          </a:solidFill>
        </p:spPr>
        <p:style>
          <a:lnRef idx="1">
            <a:schemeClr val="accent3"/>
          </a:lnRef>
          <a:fillRef idx="3">
            <a:schemeClr val="accent3"/>
          </a:fillRef>
          <a:effectRef idx="2">
            <a:schemeClr val="accent3"/>
          </a:effectRef>
          <a:fontRef idx="minor">
            <a:schemeClr val="lt1"/>
          </a:fontRef>
        </p:style>
        <p:txBody>
          <a:bodyPr vert="vert" rtlCol="0" anchor="ctr"/>
          <a:lstStyle/>
          <a:p>
            <a:pPr algn="ctr"/>
            <a:r>
              <a:rPr lang="sv-SE" sz="825" dirty="0">
                <a:solidFill>
                  <a:schemeClr val="accent3">
                    <a:lumMod val="50000"/>
                  </a:schemeClr>
                </a:solidFill>
              </a:rPr>
              <a:t>Kopplingar</a:t>
            </a:r>
          </a:p>
        </p:txBody>
      </p:sp>
      <p:sp>
        <p:nvSpPr>
          <p:cNvPr id="14" name="Ned 13"/>
          <p:cNvSpPr/>
          <p:nvPr/>
        </p:nvSpPr>
        <p:spPr>
          <a:xfrm rot="19177033">
            <a:off x="3260837" y="3634434"/>
            <a:ext cx="270030" cy="915073"/>
          </a:xfrm>
          <a:prstGeom prst="downArrow">
            <a:avLst/>
          </a:prstGeom>
          <a:solidFill>
            <a:schemeClr val="accent2"/>
          </a:solidFill>
        </p:spPr>
        <p:style>
          <a:lnRef idx="1">
            <a:schemeClr val="accent3"/>
          </a:lnRef>
          <a:fillRef idx="3">
            <a:schemeClr val="accent3"/>
          </a:fillRef>
          <a:effectRef idx="2">
            <a:schemeClr val="accent3"/>
          </a:effectRef>
          <a:fontRef idx="minor">
            <a:schemeClr val="lt1"/>
          </a:fontRef>
        </p:style>
        <p:txBody>
          <a:bodyPr vert="vert" rtlCol="0" anchor="ctr"/>
          <a:lstStyle/>
          <a:p>
            <a:pPr algn="ctr"/>
            <a:r>
              <a:rPr lang="sv-SE" sz="825" dirty="0">
                <a:solidFill>
                  <a:schemeClr val="accent3">
                    <a:lumMod val="50000"/>
                  </a:schemeClr>
                </a:solidFill>
              </a:rPr>
              <a:t>Kopplingar</a:t>
            </a:r>
          </a:p>
        </p:txBody>
      </p:sp>
      <p:sp>
        <p:nvSpPr>
          <p:cNvPr id="16" name="textruta 15"/>
          <p:cNvSpPr txBox="1"/>
          <p:nvPr/>
        </p:nvSpPr>
        <p:spPr>
          <a:xfrm>
            <a:off x="4155307" y="1295908"/>
            <a:ext cx="1082284" cy="300082"/>
          </a:xfrm>
          <a:prstGeom prst="rect">
            <a:avLst/>
          </a:prstGeom>
          <a:noFill/>
        </p:spPr>
        <p:txBody>
          <a:bodyPr wrap="none" rtlCol="0">
            <a:spAutoFit/>
          </a:bodyPr>
          <a:lstStyle/>
          <a:p>
            <a:r>
              <a:rPr lang="sv-SE" sz="1350" b="1" dirty="0">
                <a:solidFill>
                  <a:schemeClr val="accent3">
                    <a:lumMod val="50000"/>
                  </a:schemeClr>
                </a:solidFill>
              </a:rPr>
              <a:t>Exosystemet</a:t>
            </a:r>
          </a:p>
        </p:txBody>
      </p:sp>
      <p:sp>
        <p:nvSpPr>
          <p:cNvPr id="18" name="textruta 17"/>
          <p:cNvSpPr txBox="1"/>
          <p:nvPr/>
        </p:nvSpPr>
        <p:spPr>
          <a:xfrm>
            <a:off x="4065100" y="923836"/>
            <a:ext cx="1298945" cy="300082"/>
          </a:xfrm>
          <a:prstGeom prst="rect">
            <a:avLst/>
          </a:prstGeom>
          <a:noFill/>
        </p:spPr>
        <p:txBody>
          <a:bodyPr wrap="none" rtlCol="0">
            <a:spAutoFit/>
          </a:bodyPr>
          <a:lstStyle/>
          <a:p>
            <a:r>
              <a:rPr lang="sv-SE" sz="1350" b="1" dirty="0">
                <a:solidFill>
                  <a:schemeClr val="accent2">
                    <a:lumMod val="20000"/>
                    <a:lumOff val="80000"/>
                  </a:schemeClr>
                </a:solidFill>
              </a:rPr>
              <a:t>Makrosystemet</a:t>
            </a:r>
          </a:p>
        </p:txBody>
      </p:sp>
      <p:sp>
        <p:nvSpPr>
          <p:cNvPr id="19" name="textruta 18"/>
          <p:cNvSpPr txBox="1"/>
          <p:nvPr/>
        </p:nvSpPr>
        <p:spPr>
          <a:xfrm>
            <a:off x="1192232" y="5421774"/>
            <a:ext cx="1983235" cy="507831"/>
          </a:xfrm>
          <a:prstGeom prst="rect">
            <a:avLst/>
          </a:prstGeom>
          <a:noFill/>
        </p:spPr>
        <p:txBody>
          <a:bodyPr wrap="none" rtlCol="0">
            <a:spAutoFit/>
          </a:bodyPr>
          <a:lstStyle/>
          <a:p>
            <a:r>
              <a:rPr lang="sv-SE" sz="900" dirty="0"/>
              <a:t>Med inspiration från</a:t>
            </a:r>
          </a:p>
          <a:p>
            <a:r>
              <a:rPr lang="sv-SE" sz="900" dirty="0" err="1"/>
              <a:t>Urie</a:t>
            </a:r>
            <a:r>
              <a:rPr lang="sv-SE" sz="900" dirty="0"/>
              <a:t> </a:t>
            </a:r>
            <a:r>
              <a:rPr lang="sv-SE" sz="900" dirty="0" err="1"/>
              <a:t>Bronfenbrenners</a:t>
            </a:r>
            <a:endParaRPr lang="sv-SE" sz="900" dirty="0"/>
          </a:p>
          <a:p>
            <a:r>
              <a:rPr lang="sv-SE" sz="900" dirty="0" err="1"/>
              <a:t>Ecology</a:t>
            </a:r>
            <a:r>
              <a:rPr lang="sv-SE" sz="900" dirty="0"/>
              <a:t> </a:t>
            </a:r>
            <a:r>
              <a:rPr lang="sv-SE" sz="900" dirty="0" err="1"/>
              <a:t>of</a:t>
            </a:r>
            <a:r>
              <a:rPr lang="sv-SE" sz="900" dirty="0"/>
              <a:t> Human </a:t>
            </a:r>
            <a:r>
              <a:rPr lang="sv-SE" sz="900" dirty="0" err="1"/>
              <a:t>Development</a:t>
            </a:r>
            <a:r>
              <a:rPr lang="sv-SE" sz="900" dirty="0"/>
              <a:t>, 1979</a:t>
            </a:r>
          </a:p>
        </p:txBody>
      </p:sp>
      <p:sp>
        <p:nvSpPr>
          <p:cNvPr id="2" name="Pratbubbla: oval 1">
            <a:extLst>
              <a:ext uri="{FF2B5EF4-FFF2-40B4-BE49-F238E27FC236}">
                <a16:creationId xmlns:a16="http://schemas.microsoft.com/office/drawing/2014/main" id="{73A97332-7106-701F-3612-9FF294F3FF46}"/>
              </a:ext>
            </a:extLst>
          </p:cNvPr>
          <p:cNvSpPr/>
          <p:nvPr/>
        </p:nvSpPr>
        <p:spPr>
          <a:xfrm>
            <a:off x="350044" y="1295909"/>
            <a:ext cx="1725556" cy="1097248"/>
          </a:xfrm>
          <a:prstGeom prst="wedgeEllipseCallout">
            <a:avLst>
              <a:gd name="adj1" fmla="val 44579"/>
              <a:gd name="adj2" fmla="val 57943"/>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350" dirty="0"/>
              <a:t>Ett ekologiskt, systemiskt perspektiv</a:t>
            </a:r>
          </a:p>
        </p:txBody>
      </p:sp>
      <p:sp>
        <p:nvSpPr>
          <p:cNvPr id="3" name="Pratbubbla: oval 2">
            <a:extLst>
              <a:ext uri="{FF2B5EF4-FFF2-40B4-BE49-F238E27FC236}">
                <a16:creationId xmlns:a16="http://schemas.microsoft.com/office/drawing/2014/main" id="{52F81B73-40FD-35F0-5091-177BBCA0F5D9}"/>
              </a:ext>
            </a:extLst>
          </p:cNvPr>
          <p:cNvSpPr/>
          <p:nvPr/>
        </p:nvSpPr>
        <p:spPr>
          <a:xfrm>
            <a:off x="7251009" y="4613158"/>
            <a:ext cx="1725556" cy="1097248"/>
          </a:xfrm>
          <a:prstGeom prst="wedgeEllipseCallout">
            <a:avLst>
              <a:gd name="adj1" fmla="val -69684"/>
              <a:gd name="adj2" fmla="val -31903"/>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350" dirty="0"/>
              <a:t>Ett pedagogiskt perspektiv</a:t>
            </a:r>
          </a:p>
        </p:txBody>
      </p:sp>
    </p:spTree>
    <p:custDataLst>
      <p:tags r:id="rId1"/>
    </p:custDataLst>
    <p:extLst>
      <p:ext uri="{BB962C8B-B14F-4D97-AF65-F5344CB8AC3E}">
        <p14:creationId xmlns:p14="http://schemas.microsoft.com/office/powerpoint/2010/main" val="2879433156"/>
      </p:ext>
    </p:extLst>
  </p:cSld>
  <p:clrMapOvr>
    <a:masterClrMapping/>
  </p:clrMapOvr>
  <mc:AlternateContent xmlns:mc="http://schemas.openxmlformats.org/markup-compatibility/2006" xmlns:p14="http://schemas.microsoft.com/office/powerpoint/2010/main">
    <mc:Choice Requires="p14">
      <p:transition spd="slow" p14:dur="2000" advTm="102122"/>
    </mc:Choice>
    <mc:Fallback xmlns="">
      <p:transition spd="slow" advTm="10212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ircle(in)">
                                      <p:cBhvr>
                                        <p:cTn id="17" dur="2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circle(in)">
                                      <p:cBhvr>
                                        <p:cTn id="22" dur="20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circle(in)">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circle(in)">
                                      <p:cBhvr>
                                        <p:cTn id="32" dur="20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heel(1)">
                                      <p:cBhvr>
                                        <p:cTn id="37" dur="2000"/>
                                        <p:tgtEl>
                                          <p:spTgt spid="13"/>
                                        </p:tgtEl>
                                      </p:cBhvr>
                                    </p:animEffect>
                                  </p:childTnLst>
                                </p:cTn>
                              </p:par>
                              <p:par>
                                <p:cTn id="38" presetID="21" presetClass="entr" presetSubtype="1" fill="hold" grpId="0" nodeType="with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wheel(1)">
                                      <p:cBhvr>
                                        <p:cTn id="40" dur="2000"/>
                                        <p:tgtEl>
                                          <p:spTgt spid="11"/>
                                        </p:tgtEl>
                                      </p:cBhvr>
                                    </p:animEffect>
                                  </p:childTnLst>
                                </p:cTn>
                              </p:par>
                              <p:par>
                                <p:cTn id="41" presetID="21" presetClass="entr" presetSubtype="1"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wheel(1)">
                                      <p:cBhvr>
                                        <p:cTn id="43" dur="2000"/>
                                        <p:tgtEl>
                                          <p:spTgt spid="12"/>
                                        </p:tgtEl>
                                      </p:cBhvr>
                                    </p:animEffect>
                                  </p:childTnLst>
                                </p:cTn>
                              </p:par>
                              <p:par>
                                <p:cTn id="44" presetID="21" presetClass="entr" presetSubtype="1" fill="hold" grpId="0" nodeType="with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wheel(1)">
                                      <p:cBhvr>
                                        <p:cTn id="46" dur="20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
                                        </p:tgtEl>
                                        <p:attrNameLst>
                                          <p:attrName>style.visibility</p:attrName>
                                        </p:attrNameLst>
                                      </p:cBhvr>
                                      <p:to>
                                        <p:strVal val="visible"/>
                                      </p:to>
                                    </p:set>
                                    <p:anim calcmode="lin" valueType="num">
                                      <p:cBhvr additive="base">
                                        <p:cTn id="51" dur="500" fill="hold"/>
                                        <p:tgtEl>
                                          <p:spTgt spid="2"/>
                                        </p:tgtEl>
                                        <p:attrNameLst>
                                          <p:attrName>ppt_x</p:attrName>
                                        </p:attrNameLst>
                                      </p:cBhvr>
                                      <p:tavLst>
                                        <p:tav tm="0">
                                          <p:val>
                                            <p:strVal val="#ppt_x"/>
                                          </p:val>
                                        </p:tav>
                                        <p:tav tm="100000">
                                          <p:val>
                                            <p:strVal val="#ppt_x"/>
                                          </p:val>
                                        </p:tav>
                                      </p:tavLst>
                                    </p:anim>
                                    <p:anim calcmode="lin" valueType="num">
                                      <p:cBhvr additive="base">
                                        <p:cTn id="5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3"/>
                                        </p:tgtEl>
                                        <p:attrNameLst>
                                          <p:attrName>style.visibility</p:attrName>
                                        </p:attrNameLst>
                                      </p:cBhvr>
                                      <p:to>
                                        <p:strVal val="visible"/>
                                      </p:to>
                                    </p:set>
                                    <p:anim calcmode="lin" valueType="num">
                                      <p:cBhvr additive="base">
                                        <p:cTn id="57" dur="500" fill="hold"/>
                                        <p:tgtEl>
                                          <p:spTgt spid="3"/>
                                        </p:tgtEl>
                                        <p:attrNameLst>
                                          <p:attrName>ppt_x</p:attrName>
                                        </p:attrNameLst>
                                      </p:cBhvr>
                                      <p:tavLst>
                                        <p:tav tm="0">
                                          <p:val>
                                            <p:strVal val="#ppt_x"/>
                                          </p:val>
                                        </p:tav>
                                        <p:tav tm="100000">
                                          <p:val>
                                            <p:strVal val="#ppt_x"/>
                                          </p:val>
                                        </p:tav>
                                      </p:tavLst>
                                    </p:anim>
                                    <p:anim calcmode="lin" valueType="num">
                                      <p:cBhvr additive="base">
                                        <p:cTn id="5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5" grpId="0" animBg="1"/>
      <p:bldP spid="8" grpId="0" animBg="1"/>
      <p:bldP spid="10" grpId="0"/>
      <p:bldP spid="11" grpId="0" animBg="1"/>
      <p:bldP spid="12" grpId="0" animBg="1"/>
      <p:bldP spid="13" grpId="0" animBg="1"/>
      <p:bldP spid="14" grpId="0" animBg="1"/>
      <p:bldP spid="16" grpId="0"/>
      <p:bldP spid="18" grpId="0"/>
      <p:bldP spid="2"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30A1BE-823E-49A6-8E2F-6657C34F1F49}"/>
              </a:ext>
            </a:extLst>
          </p:cNvPr>
          <p:cNvSpPr>
            <a:spLocks noGrp="1"/>
          </p:cNvSpPr>
          <p:nvPr>
            <p:ph type="title"/>
          </p:nvPr>
        </p:nvSpPr>
        <p:spPr/>
        <p:txBody>
          <a:bodyPr>
            <a:normAutofit fontScale="90000"/>
          </a:bodyPr>
          <a:lstStyle/>
          <a:p>
            <a:r>
              <a:rPr lang="sv-SE" dirty="0"/>
              <a:t>Krånglig relation enligt forskning </a:t>
            </a:r>
            <a:r>
              <a:rPr lang="sv-SE" sz="1200" dirty="0"/>
              <a:t>(Pihlgr</a:t>
            </a:r>
            <a:r>
              <a:rPr lang="sv-SE" sz="1300" dirty="0"/>
              <a:t>en, 2017, Lind &amp; Lind-Munter, 2005, Andersson, 2003; Dahlstedt, 2017)</a:t>
            </a:r>
          </a:p>
        </p:txBody>
      </p:sp>
      <p:sp>
        <p:nvSpPr>
          <p:cNvPr id="3" name="Platshållare för innehåll 2">
            <a:extLst>
              <a:ext uri="{FF2B5EF4-FFF2-40B4-BE49-F238E27FC236}">
                <a16:creationId xmlns:a16="http://schemas.microsoft.com/office/drawing/2014/main" id="{E028C19A-36A9-4BD2-9442-12177CAB120F}"/>
              </a:ext>
            </a:extLst>
          </p:cNvPr>
          <p:cNvSpPr>
            <a:spLocks noGrp="1"/>
          </p:cNvSpPr>
          <p:nvPr>
            <p:ph idx="1"/>
          </p:nvPr>
        </p:nvSpPr>
        <p:spPr>
          <a:xfrm>
            <a:off x="457200" y="1600200"/>
            <a:ext cx="8229600" cy="4925144"/>
          </a:xfrm>
        </p:spPr>
        <p:txBody>
          <a:bodyPr>
            <a:normAutofit fontScale="77500" lnSpcReduction="20000"/>
          </a:bodyPr>
          <a:lstStyle/>
          <a:p>
            <a:r>
              <a:rPr lang="sv-SE" dirty="0"/>
              <a:t>Relationen mellan vårdnadshavare och förskola/skola beror av vårdnadshavarens social position</a:t>
            </a:r>
          </a:p>
          <a:p>
            <a:pPr lvl="1"/>
            <a:r>
              <a:rPr lang="sv-SE" dirty="0"/>
              <a:t>Föräldrar med utländsk bakgrund får mindre information om barnets/elevens kunskapsläge</a:t>
            </a:r>
          </a:p>
          <a:p>
            <a:pPr lvl="1"/>
            <a:r>
              <a:rPr lang="sv-SE" dirty="0"/>
              <a:t>Föräldrar till barn/elever med problem upplever mötena som negativa och att problemen ”sopas under mattan”</a:t>
            </a:r>
          </a:p>
          <a:p>
            <a:r>
              <a:rPr lang="sv-SE" dirty="0"/>
              <a:t>Pedagogerna tenderar att möta föräldrar med utbildning och samma språk på ett annat sätt än de som saknar sådana resurser</a:t>
            </a:r>
          </a:p>
          <a:p>
            <a:r>
              <a:rPr lang="sv-SE" dirty="0"/>
              <a:t>I utvecklingssamtalet</a:t>
            </a:r>
          </a:p>
          <a:p>
            <a:pPr lvl="1"/>
            <a:r>
              <a:rPr lang="sv-SE" dirty="0"/>
              <a:t>Föräldrarna vill kunna vara förberedda (även om alla inte använder möjligheten)</a:t>
            </a:r>
          </a:p>
          <a:p>
            <a:pPr lvl="1"/>
            <a:r>
              <a:rPr lang="sv-SE" dirty="0"/>
              <a:t>De har ofta svårt att förstå pedagogisk dokumentation</a:t>
            </a:r>
          </a:p>
        </p:txBody>
      </p:sp>
    </p:spTree>
    <p:extLst>
      <p:ext uri="{BB962C8B-B14F-4D97-AF65-F5344CB8AC3E}">
        <p14:creationId xmlns:p14="http://schemas.microsoft.com/office/powerpoint/2010/main" val="3714555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4.8|1.2|18.1|1.4|17.7|1.4|14.3"/>
</p:tagLst>
</file>

<file path=ppt/theme/theme1.xml><?xml version="1.0" encoding="utf-8"?>
<a:theme xmlns:a="http://schemas.openxmlformats.org/drawingml/2006/main" name="Ignite_research_instiute_mal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Ignite">
      <a:dk1>
        <a:srgbClr val="81BB32"/>
      </a:dk1>
      <a:lt1>
        <a:srgbClr val="141313"/>
      </a:lt1>
      <a:dk2>
        <a:srgbClr val="1F497D"/>
      </a:dk2>
      <a:lt2>
        <a:srgbClr val="EEECE1"/>
      </a:lt2>
      <a:accent1>
        <a:srgbClr val="FED517"/>
      </a:accent1>
      <a:accent2>
        <a:srgbClr val="234B79"/>
      </a:accent2>
      <a:accent3>
        <a:srgbClr val="D85F2A"/>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Ignite PP</Template>
  <TotalTime>204</TotalTime>
  <Words>1634</Words>
  <Application>Microsoft Office PowerPoint</Application>
  <PresentationFormat>Bildspel på skärmen (4:3)</PresentationFormat>
  <Paragraphs>198</Paragraphs>
  <Slides>34</Slides>
  <Notes>0</Notes>
  <HiddenSlides>0</HiddenSlides>
  <MMClips>0</MMClips>
  <ScaleCrop>false</ScaleCrop>
  <HeadingPairs>
    <vt:vector size="6" baseType="variant">
      <vt:variant>
        <vt:lpstr>Använt teckensnitt</vt:lpstr>
      </vt:variant>
      <vt:variant>
        <vt:i4>2</vt:i4>
      </vt:variant>
      <vt:variant>
        <vt:lpstr>Tema</vt:lpstr>
      </vt:variant>
      <vt:variant>
        <vt:i4>2</vt:i4>
      </vt:variant>
      <vt:variant>
        <vt:lpstr>Bildrubriker</vt:lpstr>
      </vt:variant>
      <vt:variant>
        <vt:i4>34</vt:i4>
      </vt:variant>
    </vt:vector>
  </HeadingPairs>
  <TitlesOfParts>
    <vt:vector size="38" baseType="lpstr">
      <vt:lpstr>Arial</vt:lpstr>
      <vt:lpstr>Calibri</vt:lpstr>
      <vt:lpstr>Ignite_research_instiute_mall</vt:lpstr>
      <vt:lpstr>Office Theme</vt:lpstr>
      <vt:lpstr>PowerPoint-presentation</vt:lpstr>
      <vt:lpstr>”Vi lämnar till skolan det käraste vi har…”</vt:lpstr>
      <vt:lpstr>Terminologin är juridisk</vt:lpstr>
      <vt:lpstr>Föräldern</vt:lpstr>
      <vt:lpstr>Vårdnadshavare</vt:lpstr>
      <vt:lpstr>Uppdraget i Lpfö 18 (s. 18)</vt:lpstr>
      <vt:lpstr>Föräldrar och barns lärande</vt:lpstr>
      <vt:lpstr>PowerPoint-presentation</vt:lpstr>
      <vt:lpstr>Krånglig relation enligt forskning (Pihlgren, 2017, Lind &amp; Lind-Munter, 2005, Andersson, 2003; Dahlstedt, 2017)</vt:lpstr>
      <vt:lpstr>Föräldrar i skolverksamheten historiskt</vt:lpstr>
      <vt:lpstr>Dagens skollag 2010:800</vt:lpstr>
      <vt:lpstr>PowerPoint-presentation</vt:lpstr>
      <vt:lpstr>Föräldrarna som arbetsmiljörisk</vt:lpstr>
      <vt:lpstr>Etik i föräldrasamverkan</vt:lpstr>
      <vt:lpstr>Pedagogens särskilda ansvar</vt:lpstr>
      <vt:lpstr>PowerPoint-presentation</vt:lpstr>
      <vt:lpstr>Partnerskap eller isärhållande?</vt:lpstr>
      <vt:lpstr>Diskutera</vt:lpstr>
      <vt:lpstr>Lars Eriksons forskning</vt:lpstr>
      <vt:lpstr>Forum för samråd förebygger</vt:lpstr>
      <vt:lpstr>Tydliga förväntningar</vt:lpstr>
      <vt:lpstr>Diskutera</vt:lpstr>
      <vt:lpstr>Utvecklingssamtalets tre syften</vt:lpstr>
      <vt:lpstr>Utvecklingssamtalet som samverkansmotor</vt:lpstr>
      <vt:lpstr>Diskutera</vt:lpstr>
      <vt:lpstr>Problematiska möten</vt:lpstr>
      <vt:lpstr>I mötet</vt:lpstr>
      <vt:lpstr>Mångkulturella sammanhang (Dahlstedt, 2017; Hylland Eriksen, 1999)</vt:lpstr>
      <vt:lpstr>Olika nivåer</vt:lpstr>
      <vt:lpstr>Bejaka mångfalden  (Nordheden, 2017)</vt:lpstr>
      <vt:lpstr>Den existentiella aspekten av pedagogyrket (Jensen &amp; Jensen, 2014)</vt:lpstr>
      <vt:lpstr>Några saker att ta ställning till</vt:lpstr>
      <vt:lpstr>PowerPoint-presentation</vt:lpstr>
      <vt:lpstr>Diskutera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Kjell Pihlgren</dc:creator>
  <cp:lastModifiedBy>Linnea Lindgren</cp:lastModifiedBy>
  <cp:revision>18</cp:revision>
  <cp:lastPrinted>2017-09-10T10:01:31Z</cp:lastPrinted>
  <dcterms:created xsi:type="dcterms:W3CDTF">2017-06-07T18:51:56Z</dcterms:created>
  <dcterms:modified xsi:type="dcterms:W3CDTF">2025-11-10T12:05:16Z</dcterms:modified>
</cp:coreProperties>
</file>