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91" d="100"/>
          <a:sy n="91" d="100"/>
        </p:scale>
        <p:origin x="2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7E2EB-4059-427E-86C7-925BBFB1A6BB}" type="datetimeFigureOut">
              <a:rPr lang="sv-SE" smtClean="0"/>
              <a:t>2024-12-05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76D70-C9A1-416D-B470-09CEAD53B1E2}" type="slidenum">
              <a:rPr lang="sv-SE" smtClean="0"/>
              <a:t>‹#›</a:t>
            </a:fld>
            <a:endParaRPr lang="sv-SE"/>
          </a:p>
        </p:txBody>
      </p:sp>
    </p:spTree>
    <p:extLst>
      <p:ext uri="{BB962C8B-B14F-4D97-AF65-F5344CB8AC3E}">
        <p14:creationId xmlns:p14="http://schemas.microsoft.com/office/powerpoint/2010/main" val="2438710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AF76D70-C9A1-416D-B470-09CEAD53B1E2}" type="slidenum">
              <a:rPr lang="sv-SE" smtClean="0"/>
              <a:t>6</a:t>
            </a:fld>
            <a:endParaRPr lang="sv-SE"/>
          </a:p>
        </p:txBody>
      </p:sp>
    </p:spTree>
    <p:extLst>
      <p:ext uri="{BB962C8B-B14F-4D97-AF65-F5344CB8AC3E}">
        <p14:creationId xmlns:p14="http://schemas.microsoft.com/office/powerpoint/2010/main" val="111527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B950A9-8DDC-4627-32F4-19DF209112D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F443F3EA-C3EC-A0B1-1A35-5ED4E6EC54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435BF83-2A2A-1A72-9947-A1298F29A12F}"/>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F4E28E36-3DFF-044B-28F8-3655F4937FE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6490A83-1177-91B7-43C4-C204476A4B7D}"/>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2485698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2DFDBC-011E-17E1-9FE8-8436AC880B9B}"/>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A3F8439-1359-4F2D-8614-FCE2A3B685C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D7062D8-3A4C-4C9E-1D03-631427ECC7D4}"/>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C37C55BD-5C21-C58C-8C91-8998B5E4DEF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FA22A4C-EBD9-9988-3863-1305674B39A1}"/>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1748916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E1C356E-C154-70A4-5AEB-3F81601DDD6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5733AFE-B362-61AC-E67C-DB93AC3BBCB1}"/>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C06B90D-53CF-DF58-B599-9D6C1175D10B}"/>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DA3E4976-B429-B3DD-9D17-71C995DF32B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EAA9BF1-76BF-5547-9D65-23F8B6EC1C11}"/>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54857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119576-422F-B7A7-BF5C-44D335DE8A4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906E25F-4883-78CF-08C3-BAA45FC28F6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9EF3B4-EC39-7E00-E8A7-D7AAD94524D0}"/>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58CCAF95-515F-6C58-F96E-DD20B7A8125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F218967-7A31-4610-5F9D-29426E2A0CB3}"/>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1134336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FB3D2D-D3F9-5EE9-9DCB-522E851F043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D0307BA-0005-A0D3-808C-62F73F80A6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414323E-05DB-8B69-0682-7AE4A6BBE267}"/>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F4B697B6-8AC5-F18E-82C2-3E4D6E949A6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4FCA908-3CD9-5D91-F0C8-2B950C4889AB}"/>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177672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1E9111-56A6-DD26-E962-125F70FC8B0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768E1D7-66E2-A274-1943-D0210E5DCEC6}"/>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99A5952-9940-CB3A-ED2A-8DA0B44070E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8C74A91-E961-22E3-7491-934822C6B3BC}"/>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6" name="Platshållare för sidfot 5">
            <a:extLst>
              <a:ext uri="{FF2B5EF4-FFF2-40B4-BE49-F238E27FC236}">
                <a16:creationId xmlns:a16="http://schemas.microsoft.com/office/drawing/2014/main" id="{B51BCB4E-9B4A-AA36-A049-3F1BFB24B29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7928AEA-65BA-BD1D-F7F5-4290A892D4FA}"/>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178337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236AAB-614B-CC3B-A399-C9B7A59BB46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BEAE1CC-A54C-48FB-9F24-72E9008F14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959AFDF-3DCF-CFE1-5F1B-C4FD41D95C4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6AB2B24-F6E4-CAC2-B8F2-CE783E669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0BF56E03-35DB-FE4A-EC7C-15A8F19FF5C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593C418-1D13-1F10-4E65-AFEC116F18B1}"/>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8" name="Platshållare för sidfot 7">
            <a:extLst>
              <a:ext uri="{FF2B5EF4-FFF2-40B4-BE49-F238E27FC236}">
                <a16:creationId xmlns:a16="http://schemas.microsoft.com/office/drawing/2014/main" id="{204CE70D-334A-02E6-4DB5-898E6E0FC24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783AFC1-EE2D-C0BF-0162-38680BA06B0B}"/>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236712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957EFA-1F87-777F-64C1-2BC5B3EB30E5}"/>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A50DF3D5-0221-5A4A-190E-570974CCD697}"/>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4" name="Platshållare för sidfot 3">
            <a:extLst>
              <a:ext uri="{FF2B5EF4-FFF2-40B4-BE49-F238E27FC236}">
                <a16:creationId xmlns:a16="http://schemas.microsoft.com/office/drawing/2014/main" id="{D2F001C2-3163-B64F-7839-5A9FD8B255F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F859B9E-FF45-46DB-7E29-31163F085D01}"/>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327304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17DABEE-0FB8-38CA-D290-8EAEB9125C09}"/>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3" name="Platshållare för sidfot 2">
            <a:extLst>
              <a:ext uri="{FF2B5EF4-FFF2-40B4-BE49-F238E27FC236}">
                <a16:creationId xmlns:a16="http://schemas.microsoft.com/office/drawing/2014/main" id="{001AB548-B5D0-38CD-5A0A-D90AB422A70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28B85A4-DADB-D885-2D22-DB9177F4D940}"/>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71052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5A8378-96B6-FC7B-7AC9-1E0B273BF77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96D1BFF-FAA3-8DDB-4E3B-D650AEA04F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272CC81-AC7F-773F-F79C-5934941E2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CA14D10-BECF-7380-DDF1-6634F710DD94}"/>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6" name="Platshållare för sidfot 5">
            <a:extLst>
              <a:ext uri="{FF2B5EF4-FFF2-40B4-BE49-F238E27FC236}">
                <a16:creationId xmlns:a16="http://schemas.microsoft.com/office/drawing/2014/main" id="{D494CC9E-87AA-9461-FEAB-127E063DC61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67A8D23-5DF0-C115-0B39-EC5125C0EDBB}"/>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467695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7A069D-12B4-0D55-BFA1-6B028AC19FA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F42A1F74-B5EC-7469-AAD3-A65685B6A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80AEA10-0C72-EACF-9564-2B3D4F651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025AA0A-F5D3-5C93-83DD-16B9502264BC}"/>
              </a:ext>
            </a:extLst>
          </p:cNvPr>
          <p:cNvSpPr>
            <a:spLocks noGrp="1"/>
          </p:cNvSpPr>
          <p:nvPr>
            <p:ph type="dt" sz="half" idx="10"/>
          </p:nvPr>
        </p:nvSpPr>
        <p:spPr/>
        <p:txBody>
          <a:bodyPr/>
          <a:lstStyle/>
          <a:p>
            <a:fld id="{B7A46302-6B13-4396-B8CB-2AE7BB6608D9}" type="datetimeFigureOut">
              <a:rPr lang="sv-SE" smtClean="0"/>
              <a:t>2024-12-05</a:t>
            </a:fld>
            <a:endParaRPr lang="sv-SE"/>
          </a:p>
        </p:txBody>
      </p:sp>
      <p:sp>
        <p:nvSpPr>
          <p:cNvPr id="6" name="Platshållare för sidfot 5">
            <a:extLst>
              <a:ext uri="{FF2B5EF4-FFF2-40B4-BE49-F238E27FC236}">
                <a16:creationId xmlns:a16="http://schemas.microsoft.com/office/drawing/2014/main" id="{7C3E3203-A59B-B214-EB05-4B9E59C4856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A8B2273-8EFF-6EA3-CACB-5395FF869088}"/>
              </a:ext>
            </a:extLst>
          </p:cNvPr>
          <p:cNvSpPr>
            <a:spLocks noGrp="1"/>
          </p:cNvSpPr>
          <p:nvPr>
            <p:ph type="sldNum" sz="quarter" idx="12"/>
          </p:nvPr>
        </p:nvSpPr>
        <p:spPr/>
        <p:txBody>
          <a:bodyPr/>
          <a:lstStyle/>
          <a:p>
            <a:fld id="{9086C436-D6DC-4AAF-BEA7-8449727B1598}" type="slidenum">
              <a:rPr lang="sv-SE" smtClean="0"/>
              <a:t>‹#›</a:t>
            </a:fld>
            <a:endParaRPr lang="sv-SE"/>
          </a:p>
        </p:txBody>
      </p:sp>
    </p:spTree>
    <p:extLst>
      <p:ext uri="{BB962C8B-B14F-4D97-AF65-F5344CB8AC3E}">
        <p14:creationId xmlns:p14="http://schemas.microsoft.com/office/powerpoint/2010/main" val="235667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D07F687-6E8B-A139-285E-DEABF414C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7480670-5F81-3516-7BB9-487620F55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62E8578-D4E3-6787-F7A0-EDE734197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A46302-6B13-4396-B8CB-2AE7BB6608D9}" type="datetimeFigureOut">
              <a:rPr lang="sv-SE" smtClean="0"/>
              <a:t>2024-12-05</a:t>
            </a:fld>
            <a:endParaRPr lang="sv-SE"/>
          </a:p>
        </p:txBody>
      </p:sp>
      <p:sp>
        <p:nvSpPr>
          <p:cNvPr id="5" name="Platshållare för sidfot 4">
            <a:extLst>
              <a:ext uri="{FF2B5EF4-FFF2-40B4-BE49-F238E27FC236}">
                <a16:creationId xmlns:a16="http://schemas.microsoft.com/office/drawing/2014/main" id="{CA654AB6-DFD2-30CF-6BC9-426D62AC3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81C832EA-00CE-5EDE-80E4-D4C7331ED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86C436-D6DC-4AAF-BEA7-8449727B1598}" type="slidenum">
              <a:rPr lang="sv-SE" smtClean="0"/>
              <a:t>‹#›</a:t>
            </a:fld>
            <a:endParaRPr lang="sv-SE"/>
          </a:p>
        </p:txBody>
      </p:sp>
    </p:spTree>
    <p:extLst>
      <p:ext uri="{BB962C8B-B14F-4D97-AF65-F5344CB8AC3E}">
        <p14:creationId xmlns:p14="http://schemas.microsoft.com/office/powerpoint/2010/main" val="4204691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7E46BE2-16B8-4C8F-A1C5-36FB34B11B61}"/>
              </a:ext>
            </a:extLst>
          </p:cNvPr>
          <p:cNvSpPr>
            <a:spLocks noGrp="1"/>
          </p:cNvSpPr>
          <p:nvPr>
            <p:ph type="ctrTitle"/>
          </p:nvPr>
        </p:nvSpPr>
        <p:spPr>
          <a:xfrm>
            <a:off x="586318" y="816427"/>
            <a:ext cx="4620584" cy="5265965"/>
          </a:xfrm>
        </p:spPr>
        <p:txBody>
          <a:bodyPr>
            <a:normAutofit/>
          </a:bodyPr>
          <a:lstStyle/>
          <a:p>
            <a:pPr>
              <a:lnSpc>
                <a:spcPct val="107000"/>
              </a:lnSpc>
              <a:spcAft>
                <a:spcPts val="800"/>
              </a:spcAft>
            </a:pPr>
            <a:r>
              <a:rPr lang="sv-SE" sz="1700" b="1" kern="100" dirty="0">
                <a:effectLst/>
                <a:latin typeface="Segoe UI Semibold" panose="020B0702040204020203" pitchFamily="34" charset="0"/>
                <a:ea typeface="Aptos" panose="020B0004020202020204" pitchFamily="34" charset="0"/>
                <a:cs typeface="Times New Roman" panose="02020603050405020304" pitchFamily="18" charset="0"/>
              </a:rPr>
              <a:t>Jimmie Karlsson, Industrisupport i Åmål AB </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br>
              <a:rPr lang="sv-SE" sz="1800" kern="100" dirty="0">
                <a:effectLst/>
                <a:latin typeface="Segoe UI Semibold" panose="020B0702040204020203" pitchFamily="34" charset="0"/>
                <a:ea typeface="Aptos" panose="020B0004020202020204" pitchFamily="34" charset="0"/>
                <a:cs typeface="Times New Roman" panose="02020603050405020304" pitchFamily="18" charset="0"/>
              </a:rPr>
            </a:br>
            <a:br>
              <a:rPr lang="sv-SE" sz="1800" kern="100" dirty="0">
                <a:effectLst/>
                <a:latin typeface="Segoe UI Semibold" panose="020B0702040204020203" pitchFamily="34" charset="0"/>
                <a:ea typeface="Aptos" panose="020B0004020202020204" pitchFamily="34" charset="0"/>
                <a:cs typeface="Times New Roman" panose="02020603050405020304" pitchFamily="18" charset="0"/>
              </a:rPr>
            </a:br>
            <a:r>
              <a:rPr lang="sv-SE" sz="1400" kern="100" dirty="0">
                <a:effectLst/>
                <a:latin typeface="Calibri" panose="020F0502020204030204" pitchFamily="34" charset="0"/>
                <a:ea typeface="Calibri" panose="020F0502020204030204" pitchFamily="34" charset="0"/>
                <a:cs typeface="Calibri" panose="020F0502020204030204" pitchFamily="34" charset="0"/>
              </a:rPr>
              <a:t>Framgångsrika generationsväxlingar är en angelägen fråga för Dalslands näringsliv. När Jimmie Karlsson gradvis tagit över driften i familjeföretaget Industrisupport i Åmål så har företaget utvecklats kraftfullt, både sett till omsättning, resultat och innehåll.  Fastighetsvärderingen har stigit, vinsten är god och vakansgraden har sjunkit samtidigt som fokus har legat på investeringar, anpassningar och trivsel för att göra de många hyresgästerna nöjda. </a:t>
            </a:r>
            <a:br>
              <a:rPr lang="sv-SE" sz="1400" kern="100" dirty="0">
                <a:effectLst/>
                <a:latin typeface="Calibri" panose="020F0502020204030204" pitchFamily="34" charset="0"/>
                <a:ea typeface="Calibri" panose="020F0502020204030204" pitchFamily="34" charset="0"/>
                <a:cs typeface="Calibri" panose="020F0502020204030204" pitchFamily="34" charset="0"/>
              </a:rPr>
            </a:br>
            <a:br>
              <a:rPr lang="sv-SE" sz="1400" kern="100" dirty="0">
                <a:effectLst/>
                <a:latin typeface="Calibri" panose="020F0502020204030204" pitchFamily="34" charset="0"/>
                <a:ea typeface="Calibri" panose="020F0502020204030204" pitchFamily="34" charset="0"/>
                <a:cs typeface="Calibri" panose="020F0502020204030204" pitchFamily="34" charset="0"/>
              </a:rPr>
            </a:br>
            <a:r>
              <a:rPr lang="sv-SE" sz="1400" kern="100" dirty="0">
                <a:effectLst/>
                <a:latin typeface="Calibri" panose="020F0502020204030204" pitchFamily="34" charset="0"/>
                <a:ea typeface="Calibri" panose="020F0502020204030204" pitchFamily="34" charset="0"/>
                <a:cs typeface="Calibri" panose="020F0502020204030204" pitchFamily="34" charset="0"/>
              </a:rPr>
              <a:t>Företagshotellet för både kontor och industri har blivit en plats där många företag hittar samarbeten och skapar tillväxt som gynnar hela Åmål. Jimmies fokus på hållbarhet har varit påtaglig med en stor solpanelspark, energieffektiviseringar och ett genomgripande miljötänk. </a:t>
            </a:r>
            <a:br>
              <a:rPr lang="sv-SE" sz="1400" kern="100" dirty="0">
                <a:effectLst/>
                <a:latin typeface="Calibri" panose="020F0502020204030204" pitchFamily="34" charset="0"/>
                <a:ea typeface="Calibri" panose="020F0502020204030204" pitchFamily="34" charset="0"/>
                <a:cs typeface="Calibri" panose="020F0502020204030204" pitchFamily="34" charset="0"/>
              </a:rPr>
            </a:br>
            <a:br>
              <a:rPr lang="sv-SE" sz="1400" kern="100" dirty="0">
                <a:effectLst/>
                <a:latin typeface="Calibri" panose="020F0502020204030204" pitchFamily="34" charset="0"/>
                <a:ea typeface="Calibri" panose="020F0502020204030204" pitchFamily="34" charset="0"/>
                <a:cs typeface="Calibri" panose="020F0502020204030204" pitchFamily="34" charset="0"/>
              </a:rPr>
            </a:br>
            <a:r>
              <a:rPr lang="sv-SE" sz="1400" kern="100" dirty="0">
                <a:effectLst/>
                <a:latin typeface="Calibri" panose="020F0502020204030204" pitchFamily="34" charset="0"/>
                <a:ea typeface="Calibri" panose="020F0502020204030204" pitchFamily="34" charset="0"/>
                <a:cs typeface="Calibri" panose="020F0502020204030204" pitchFamily="34" charset="0"/>
              </a:rPr>
              <a:t>Det är en förmån att få tilldela Jimmie Karlsson Unga Dalslandspriset 2024. </a:t>
            </a:r>
            <a:endParaRPr lang="sv-SE" sz="4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Bildobjekt 4" descr="En bild som visar klädsel, utomhus, person, text&#10;&#10;Automatiskt genererad beskrivning">
            <a:extLst>
              <a:ext uri="{FF2B5EF4-FFF2-40B4-BE49-F238E27FC236}">
                <a16:creationId xmlns:a16="http://schemas.microsoft.com/office/drawing/2014/main" id="{E8F4DD59-F398-A548-1120-0FF573E1856A}"/>
              </a:ext>
            </a:extLst>
          </p:cNvPr>
          <p:cNvPicPr>
            <a:picLocks noChangeAspect="1"/>
          </p:cNvPicPr>
          <p:nvPr/>
        </p:nvPicPr>
        <p:blipFill>
          <a:blip r:embed="rId2">
            <a:extLst>
              <a:ext uri="{28A0092B-C50C-407E-A947-70E740481C1C}">
                <a14:useLocalDpi xmlns:a14="http://schemas.microsoft.com/office/drawing/2010/main" val="0"/>
              </a:ext>
            </a:extLst>
          </a:blip>
          <a:srcRect l="10145" r="2464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7465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85E152-BFA9-4CAD-2A99-C6B4E5E9D4D5}"/>
              </a:ext>
            </a:extLst>
          </p:cNvPr>
          <p:cNvSpPr>
            <a:spLocks noGrp="1"/>
          </p:cNvSpPr>
          <p:nvPr>
            <p:ph type="title"/>
          </p:nvPr>
        </p:nvSpPr>
        <p:spPr/>
        <p:txBody>
          <a:bodyPr/>
          <a:lstStyle/>
          <a:p>
            <a:endParaRPr lang="sv-SE"/>
          </a:p>
        </p:txBody>
      </p:sp>
      <p:pic>
        <p:nvPicPr>
          <p:cNvPr id="5" name="Platshållare för innehåll 4" descr="En bild som visar utomhus, klädsel, person, fotbeklädnader&#10;&#10;Automatiskt genererad beskrivning">
            <a:extLst>
              <a:ext uri="{FF2B5EF4-FFF2-40B4-BE49-F238E27FC236}">
                <a16:creationId xmlns:a16="http://schemas.microsoft.com/office/drawing/2014/main" id="{0BA25E62-DC62-6009-83D4-FDDB743DE8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9" y="10235"/>
            <a:ext cx="12173804" cy="6847765"/>
          </a:xfrm>
        </p:spPr>
      </p:pic>
    </p:spTree>
    <p:extLst>
      <p:ext uri="{BB962C8B-B14F-4D97-AF65-F5344CB8AC3E}">
        <p14:creationId xmlns:p14="http://schemas.microsoft.com/office/powerpoint/2010/main" val="2283038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descr="En bild som visar text, person, klädsel, utomhus&#10;&#10;Automatiskt genererad beskrivning">
            <a:extLst>
              <a:ext uri="{FF2B5EF4-FFF2-40B4-BE49-F238E27FC236}">
                <a16:creationId xmlns:a16="http://schemas.microsoft.com/office/drawing/2014/main" id="{FF00D90B-4635-BE54-B263-22A446026B53}"/>
              </a:ext>
            </a:extLst>
          </p:cNvPr>
          <p:cNvPicPr>
            <a:picLocks noChangeAspect="1"/>
          </p:cNvPicPr>
          <p:nvPr/>
        </p:nvPicPr>
        <p:blipFill>
          <a:blip r:embed="rId2">
            <a:extLst>
              <a:ext uri="{28A0092B-C50C-407E-A947-70E740481C1C}">
                <a14:useLocalDpi xmlns:a14="http://schemas.microsoft.com/office/drawing/2010/main" val="0"/>
              </a:ext>
            </a:extLst>
          </a:blip>
          <a:srcRect l="10275" r="29776"/>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6" name="Freeform: Shape 25">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05EE1D71-CF5A-C396-63B4-50FDBF6A529C}"/>
              </a:ext>
            </a:extLst>
          </p:cNvPr>
          <p:cNvSpPr>
            <a:spLocks noGrp="1"/>
          </p:cNvSpPr>
          <p:nvPr>
            <p:ph idx="1"/>
          </p:nvPr>
        </p:nvSpPr>
        <p:spPr>
          <a:xfrm>
            <a:off x="355473" y="889909"/>
            <a:ext cx="5065776" cy="5304826"/>
          </a:xfrm>
          <a:solidFill>
            <a:schemeClr val="bg1"/>
          </a:solidFill>
        </p:spPr>
        <p:txBody>
          <a:bodyPr anchor="t">
            <a:normAutofit fontScale="92500" lnSpcReduction="10000"/>
          </a:bodyPr>
          <a:lstStyle/>
          <a:p>
            <a:pPr marL="0" indent="0">
              <a:lnSpc>
                <a:spcPct val="107000"/>
              </a:lnSpc>
              <a:spcAft>
                <a:spcPts val="800"/>
              </a:spcAft>
              <a:buNone/>
            </a:pPr>
            <a:r>
              <a:rPr lang="sv-SE" sz="1800" b="1" kern="100" dirty="0">
                <a:effectLst/>
                <a:latin typeface="Segoe UI Semibold" panose="020B0702040204020203" pitchFamily="34" charset="0"/>
                <a:ea typeface="Calibri" panose="020F0502020204030204" pitchFamily="34" charset="0"/>
                <a:cs typeface="Segoe UI Semibold" panose="020B0702040204020203" pitchFamily="34" charset="0"/>
              </a:rPr>
              <a:t>Patrik Pettersson, Termos Åkeri AB </a:t>
            </a:r>
            <a:br>
              <a:rPr lang="sv-SE" sz="1800" kern="100" dirty="0">
                <a:effectLst/>
                <a:latin typeface="Segoe UI Semibold" panose="020B0702040204020203" pitchFamily="34" charset="0"/>
                <a:ea typeface="Aptos" panose="020B0004020202020204" pitchFamily="34" charset="0"/>
                <a:cs typeface="Times New Roman" panose="02020603050405020304" pitchFamily="18" charset="0"/>
              </a:rPr>
            </a:br>
            <a:br>
              <a:rPr lang="sv-SE" sz="1800" b="1" kern="100" dirty="0">
                <a:effectLst/>
                <a:latin typeface="Segoe UI Semibold" panose="020B0702040204020203" pitchFamily="34" charset="0"/>
                <a:ea typeface="Aptos" panose="020B0004020202020204" pitchFamily="34" charset="0"/>
                <a:cs typeface="Times New Roman" panose="02020603050405020304" pitchFamily="18" charset="0"/>
              </a:rPr>
            </a:br>
            <a:br>
              <a:rPr lang="sv-SE" sz="1800" kern="100" dirty="0">
                <a:effectLst/>
                <a:latin typeface="Segoe UI Semibold" panose="020B0702040204020203" pitchFamily="34" charset="0"/>
                <a:ea typeface="Aptos" panose="020B0004020202020204" pitchFamily="34" charset="0"/>
                <a:cs typeface="Times New Roman" panose="02020603050405020304" pitchFamily="18" charset="0"/>
              </a:rPr>
            </a:br>
            <a:r>
              <a:rPr lang="sv-SE" sz="1800" kern="100" dirty="0">
                <a:effectLst/>
                <a:latin typeface="Calibri" panose="020F0502020204030204" pitchFamily="34" charset="0"/>
                <a:ea typeface="Calibri" panose="020F0502020204030204" pitchFamily="34" charset="0"/>
                <a:cs typeface="Calibri" panose="020F0502020204030204" pitchFamily="34" charset="0"/>
              </a:rPr>
              <a:t>Företaget Termos Åkeri har gjort en resa från 0 till 17 mkr i omsättning på fem år i en väldigt konkurrensutsatt bransch. Att samtidigt visa stabila årliga resultat visar på ett drivet men också klokt entreprenörskap. </a:t>
            </a:r>
          </a:p>
          <a:p>
            <a:pPr marL="0" indent="0">
              <a:lnSpc>
                <a:spcPct val="107000"/>
              </a:lnSpc>
              <a:spcAft>
                <a:spcPts val="800"/>
              </a:spcAft>
              <a:buNone/>
            </a:pPr>
            <a:r>
              <a:rPr lang="sv-SE" sz="1800" kern="100" dirty="0">
                <a:effectLst/>
                <a:latin typeface="Calibri" panose="020F0502020204030204" pitchFamily="34" charset="0"/>
                <a:ea typeface="Calibri" panose="020F0502020204030204" pitchFamily="34" charset="0"/>
                <a:cs typeface="Calibri" panose="020F0502020204030204" pitchFamily="34" charset="0"/>
              </a:rPr>
              <a:t>Patrik har skapat nya jobb och utbildning för unga personer i närområdet runt Laxarby och lägger stor vikt vid personliga kvaliteter vid rekrytering. Med en uttalad ambition att ha goda samarbeten med såväl kunder, markägare som konkurrenter och ett gott klimat på arbetsplatsen blir företaget värdegrundat och hållbart. </a:t>
            </a:r>
          </a:p>
          <a:p>
            <a:pPr marL="0" indent="0">
              <a:lnSpc>
                <a:spcPct val="107000"/>
              </a:lnSpc>
              <a:spcAft>
                <a:spcPts val="800"/>
              </a:spcAft>
              <a:buNone/>
            </a:pPr>
            <a:r>
              <a:rPr lang="sv-SE" sz="1800" kern="100" dirty="0">
                <a:effectLst/>
                <a:latin typeface="Calibri" panose="020F0502020204030204" pitchFamily="34" charset="0"/>
                <a:ea typeface="Calibri" panose="020F0502020204030204" pitchFamily="34" charset="0"/>
                <a:cs typeface="Calibri" panose="020F0502020204030204" pitchFamily="34" charset="0"/>
              </a:rPr>
              <a:t>De kvaliteter som uppstår genom detta sätt att driva företag gynnar både företaget och landskapet och gör Patrik Petersson till en mycket värdig vinnare av Unga Dalslandspriset 2024.  </a:t>
            </a:r>
          </a:p>
          <a:p>
            <a:endParaRPr lang="en-US" sz="2000" dirty="0"/>
          </a:p>
        </p:txBody>
      </p:sp>
    </p:spTree>
    <p:extLst>
      <p:ext uri="{BB962C8B-B14F-4D97-AF65-F5344CB8AC3E}">
        <p14:creationId xmlns:p14="http://schemas.microsoft.com/office/powerpoint/2010/main" val="240185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F3A0C-B217-51E6-4779-42ADAC7178A0}"/>
              </a:ext>
            </a:extLst>
          </p:cNvPr>
          <p:cNvSpPr>
            <a:spLocks noGrp="1"/>
          </p:cNvSpPr>
          <p:nvPr>
            <p:ph type="title"/>
          </p:nvPr>
        </p:nvSpPr>
        <p:spPr/>
        <p:txBody>
          <a:bodyPr/>
          <a:lstStyle/>
          <a:p>
            <a:endParaRPr lang="sv-SE"/>
          </a:p>
        </p:txBody>
      </p:sp>
      <p:pic>
        <p:nvPicPr>
          <p:cNvPr id="5" name="Platshållare för innehåll 4" descr="En bild som visar klädsel, person, utomhus, fotbeklädnader&#10;&#10;Automatiskt genererad beskrivning">
            <a:extLst>
              <a:ext uri="{FF2B5EF4-FFF2-40B4-BE49-F238E27FC236}">
                <a16:creationId xmlns:a16="http://schemas.microsoft.com/office/drawing/2014/main" id="{990E0716-0EF6-B599-AAAA-4982AC474DE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762" b="13901"/>
          <a:stretch/>
        </p:blipFill>
        <p:spPr>
          <a:xfrm>
            <a:off x="472320" y="-3098"/>
            <a:ext cx="11247359" cy="6861098"/>
          </a:xfrm>
        </p:spPr>
      </p:pic>
    </p:spTree>
    <p:extLst>
      <p:ext uri="{BB962C8B-B14F-4D97-AF65-F5344CB8AC3E}">
        <p14:creationId xmlns:p14="http://schemas.microsoft.com/office/powerpoint/2010/main" val="127629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CE9ECE-FD62-34F4-FE5A-1BFC3DD3F002}"/>
              </a:ext>
            </a:extLst>
          </p:cNvPr>
          <p:cNvSpPr>
            <a:spLocks noGrp="1"/>
          </p:cNvSpPr>
          <p:nvPr>
            <p:ph type="title"/>
          </p:nvPr>
        </p:nvSpPr>
        <p:spPr/>
        <p:txBody>
          <a:bodyPr/>
          <a:lstStyle/>
          <a:p>
            <a:endParaRPr lang="sv-SE"/>
          </a:p>
        </p:txBody>
      </p:sp>
      <p:pic>
        <p:nvPicPr>
          <p:cNvPr id="5" name="Platshållare för innehåll 4" descr="En bild som visar klädsel, person, utomhus, himmel&#10;&#10;Automatiskt genererad beskrivning">
            <a:extLst>
              <a:ext uri="{FF2B5EF4-FFF2-40B4-BE49-F238E27FC236}">
                <a16:creationId xmlns:a16="http://schemas.microsoft.com/office/drawing/2014/main" id="{842047C5-D1A7-7877-38B2-661FAA4981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35" y="0"/>
            <a:ext cx="12197735" cy="6861226"/>
          </a:xfrm>
        </p:spPr>
      </p:pic>
    </p:spTree>
    <p:extLst>
      <p:ext uri="{BB962C8B-B14F-4D97-AF65-F5344CB8AC3E}">
        <p14:creationId xmlns:p14="http://schemas.microsoft.com/office/powerpoint/2010/main" val="185756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C211CEA-FBC4-CAE0-D5F1-3EDEE1CCC194}"/>
              </a:ext>
            </a:extLst>
          </p:cNvPr>
          <p:cNvPicPr>
            <a:picLocks noChangeAspect="1"/>
          </p:cNvPicPr>
          <p:nvPr/>
        </p:nvPicPr>
        <p:blipFill>
          <a:blip r:embed="rId3"/>
          <a:srcRect l="9716" t="7879" r="34120" b="17879"/>
          <a:stretch/>
        </p:blipFill>
        <p:spPr>
          <a:xfrm>
            <a:off x="646612" y="213980"/>
            <a:ext cx="3200019" cy="2379396"/>
          </a:xfrm>
          <a:prstGeom prst="rect">
            <a:avLst/>
          </a:prstGeom>
        </p:spPr>
      </p:pic>
      <p:sp>
        <p:nvSpPr>
          <p:cNvPr id="16" name="Rectangle 1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Bildobjekt 10">
            <a:extLst>
              <a:ext uri="{FF2B5EF4-FFF2-40B4-BE49-F238E27FC236}">
                <a16:creationId xmlns:a16="http://schemas.microsoft.com/office/drawing/2014/main" id="{B3AAF69B-B64D-0C6A-1CBD-4BF2F1514176}"/>
              </a:ext>
            </a:extLst>
          </p:cNvPr>
          <p:cNvPicPr>
            <a:picLocks noChangeAspect="1"/>
          </p:cNvPicPr>
          <p:nvPr/>
        </p:nvPicPr>
        <p:blipFill>
          <a:blip r:embed="rId4"/>
          <a:srcRect l="9716" t="8939" r="76051" b="76213"/>
          <a:stretch/>
        </p:blipFill>
        <p:spPr>
          <a:xfrm rot="21600000">
            <a:off x="4732937" y="751615"/>
            <a:ext cx="2488559" cy="1460301"/>
          </a:xfrm>
          <a:prstGeom prst="rect">
            <a:avLst/>
          </a:prstGeom>
        </p:spPr>
      </p:pic>
      <p:pic>
        <p:nvPicPr>
          <p:cNvPr id="9" name="Bildobjekt 8">
            <a:extLst>
              <a:ext uri="{FF2B5EF4-FFF2-40B4-BE49-F238E27FC236}">
                <a16:creationId xmlns:a16="http://schemas.microsoft.com/office/drawing/2014/main" id="{A3D8F17A-FA53-05E0-0D89-C46B91D497C1}"/>
              </a:ext>
            </a:extLst>
          </p:cNvPr>
          <p:cNvPicPr>
            <a:picLocks noChangeAspect="1"/>
          </p:cNvPicPr>
          <p:nvPr/>
        </p:nvPicPr>
        <p:blipFill>
          <a:blip r:embed="rId5"/>
          <a:srcRect l="8368" t="8939" r="58920" b="29248"/>
          <a:stretch/>
        </p:blipFill>
        <p:spPr>
          <a:xfrm>
            <a:off x="233154" y="3442590"/>
            <a:ext cx="2684823" cy="2853707"/>
          </a:xfrm>
          <a:prstGeom prst="rect">
            <a:avLst/>
          </a:prstGeom>
        </p:spPr>
      </p:pic>
      <p:sp>
        <p:nvSpPr>
          <p:cNvPr id="20" name="Rectangle 19">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objekt 7">
            <a:extLst>
              <a:ext uri="{FF2B5EF4-FFF2-40B4-BE49-F238E27FC236}">
                <a16:creationId xmlns:a16="http://schemas.microsoft.com/office/drawing/2014/main" id="{82C8D5AE-EA51-C8BF-ADC9-61D3E5623FBB}"/>
              </a:ext>
            </a:extLst>
          </p:cNvPr>
          <p:cNvPicPr>
            <a:picLocks noChangeAspect="1"/>
          </p:cNvPicPr>
          <p:nvPr/>
        </p:nvPicPr>
        <p:blipFill>
          <a:blip r:embed="rId6"/>
          <a:srcRect l="9544" t="7121" r="24811" b="5903"/>
          <a:stretch/>
        </p:blipFill>
        <p:spPr>
          <a:xfrm>
            <a:off x="8160644" y="4036561"/>
            <a:ext cx="3522821" cy="2625497"/>
          </a:xfrm>
          <a:prstGeom prst="rect">
            <a:avLst/>
          </a:prstGeom>
        </p:spPr>
      </p:pic>
      <p:sp>
        <p:nvSpPr>
          <p:cNvPr id="38" name="Rectangle 21">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50499419-1F22-021F-12EF-7B19BF5711BB}"/>
              </a:ext>
            </a:extLst>
          </p:cNvPr>
          <p:cNvPicPr>
            <a:picLocks noChangeAspect="1"/>
          </p:cNvPicPr>
          <p:nvPr/>
        </p:nvPicPr>
        <p:blipFill>
          <a:blip r:embed="rId7"/>
          <a:srcRect l="45852" t="29697" r="15113" b="13787"/>
          <a:stretch/>
        </p:blipFill>
        <p:spPr>
          <a:xfrm>
            <a:off x="7821949" y="313509"/>
            <a:ext cx="4120237" cy="3355539"/>
          </a:xfrm>
          <a:prstGeom prst="rect">
            <a:avLst/>
          </a:prstGeom>
        </p:spPr>
      </p:pic>
      <p:sp>
        <p:nvSpPr>
          <p:cNvPr id="24" name="Rectangle 23">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D8F7593B-6F4F-550C-856E-A2B8A35A00FC}"/>
              </a:ext>
            </a:extLst>
          </p:cNvPr>
          <p:cNvPicPr>
            <a:picLocks noChangeAspect="1"/>
          </p:cNvPicPr>
          <p:nvPr/>
        </p:nvPicPr>
        <p:blipFill>
          <a:blip r:embed="rId8"/>
          <a:srcRect l="45923" t="22941" r="14966" b="18725"/>
          <a:stretch/>
        </p:blipFill>
        <p:spPr>
          <a:xfrm>
            <a:off x="3404304" y="3222171"/>
            <a:ext cx="3948694" cy="3312853"/>
          </a:xfrm>
          <a:prstGeom prst="rect">
            <a:avLst/>
          </a:prstGeom>
        </p:spPr>
      </p:pic>
    </p:spTree>
    <p:extLst>
      <p:ext uri="{BB962C8B-B14F-4D97-AF65-F5344CB8AC3E}">
        <p14:creationId xmlns:p14="http://schemas.microsoft.com/office/powerpoint/2010/main" val="40231132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TotalTime>
  <Words>263</Words>
  <Application>Microsoft Office PowerPoint</Application>
  <PresentationFormat>Bredbild</PresentationFormat>
  <Paragraphs>5</Paragraphs>
  <Slides>6</Slides>
  <Notes>1</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6</vt:i4>
      </vt:variant>
    </vt:vector>
  </HeadingPairs>
  <TitlesOfParts>
    <vt:vector size="12" baseType="lpstr">
      <vt:lpstr>Aptos</vt:lpstr>
      <vt:lpstr>Aptos Display</vt:lpstr>
      <vt:lpstr>Arial</vt:lpstr>
      <vt:lpstr>Calibri</vt:lpstr>
      <vt:lpstr>Segoe UI Semibold</vt:lpstr>
      <vt:lpstr>Office-tema</vt:lpstr>
      <vt:lpstr>Jimmie Karlsson, Industrisupport i Åmål AB    Framgångsrika generationsväxlingar är en angelägen fråga för Dalslands näringsliv. När Jimmie Karlsson gradvis tagit över driften i familjeföretaget Industrisupport i Åmål så har företaget utvecklats kraftfullt, både sett till omsättning, resultat och innehåll.  Fastighetsvärderingen har stigit, vinsten är god och vakansgraden har sjunkit samtidigt som fokus har legat på investeringar, anpassningar och trivsel för att göra de många hyresgästerna nöjda.   Företagshotellet för både kontor och industri har blivit en plats där många företag hittar samarbeten och skapar tillväxt som gynnar hela Åmål. Jimmies fokus på hållbarhet har varit påtaglig med en stor solpanelspark, energieffektiviseringar och ett genomgripande miljötänk.   Det är en förmån att få tilldela Jimmie Karlsson Unga Dalslandspriset 2024. </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Forslin</dc:creator>
  <cp:lastModifiedBy>Thomas Forslin</cp:lastModifiedBy>
  <cp:revision>2</cp:revision>
  <dcterms:created xsi:type="dcterms:W3CDTF">2024-12-04T10:56:20Z</dcterms:created>
  <dcterms:modified xsi:type="dcterms:W3CDTF">2024-12-05T18:42:12Z</dcterms:modified>
</cp:coreProperties>
</file>