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8" r:id="rId2"/>
    <p:sldId id="273" r:id="rId3"/>
    <p:sldId id="260" r:id="rId4"/>
    <p:sldId id="266" r:id="rId5"/>
    <p:sldId id="262" r:id="rId6"/>
    <p:sldId id="264" r:id="rId7"/>
    <p:sldId id="268" r:id="rId8"/>
    <p:sldId id="265" r:id="rId9"/>
    <p:sldId id="269" r:id="rId10"/>
    <p:sldId id="270" r:id="rId11"/>
    <p:sldId id="274" r:id="rId12"/>
    <p:sldId id="267" r:id="rId13"/>
    <p:sldId id="1563" r:id="rId14"/>
    <p:sldId id="1562"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417F"/>
    <a:srgbClr val="522473"/>
    <a:srgbClr val="FEFFB1"/>
    <a:srgbClr val="370E51"/>
    <a:srgbClr val="AE4B78"/>
    <a:srgbClr val="451F60"/>
    <a:srgbClr val="D65DB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D53E4-2E17-43A6-99F7-E80712C1AF9A}" v="480" dt="2023-12-20T14:18:10.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72864" autoAdjust="0"/>
  </p:normalViewPr>
  <p:slideViewPr>
    <p:cSldViewPr snapToGrid="0" showGuides="1">
      <p:cViewPr varScale="1">
        <p:scale>
          <a:sx n="60" d="100"/>
          <a:sy n="60" d="100"/>
        </p:scale>
        <p:origin x="1675" y="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n Sewén" userId="07f09f45-77db-4865-8b69-f600d045b375" providerId="ADAL" clId="{45ED53E4-2E17-43A6-99F7-E80712C1AF9A}"/>
    <pc:docChg chg="undo redo custSel addSld delSld modSld sldOrd">
      <pc:chgData name="Jolin Sewén" userId="07f09f45-77db-4865-8b69-f600d045b375" providerId="ADAL" clId="{45ED53E4-2E17-43A6-99F7-E80712C1AF9A}" dt="2023-12-20T14:20:22.572" v="19259" actId="20577"/>
      <pc:docMkLst>
        <pc:docMk/>
      </pc:docMkLst>
      <pc:sldChg chg="addSp modSp del mod">
        <pc:chgData name="Jolin Sewén" userId="07f09f45-77db-4865-8b69-f600d045b375" providerId="ADAL" clId="{45ED53E4-2E17-43A6-99F7-E80712C1AF9A}" dt="2023-12-18T11:54:29.167" v="4545" actId="47"/>
        <pc:sldMkLst>
          <pc:docMk/>
          <pc:sldMk cId="2276862798" sldId="257"/>
        </pc:sldMkLst>
        <pc:picChg chg="add mod">
          <ac:chgData name="Jolin Sewén" userId="07f09f45-77db-4865-8b69-f600d045b375" providerId="ADAL" clId="{45ED53E4-2E17-43A6-99F7-E80712C1AF9A}" dt="2023-12-18T11:54:17.983" v="4542" actId="962"/>
          <ac:picMkLst>
            <pc:docMk/>
            <pc:sldMk cId="2276862798" sldId="257"/>
            <ac:picMk id="6" creationId="{ACCBBBC2-40E0-A0A8-BA1E-AB953E8A0997}"/>
          </ac:picMkLst>
        </pc:picChg>
      </pc:sldChg>
      <pc:sldChg chg="modSp mod modNotesTx">
        <pc:chgData name="Jolin Sewén" userId="07f09f45-77db-4865-8b69-f600d045b375" providerId="ADAL" clId="{45ED53E4-2E17-43A6-99F7-E80712C1AF9A}" dt="2023-12-20T14:20:22.572" v="19259" actId="20577"/>
        <pc:sldMkLst>
          <pc:docMk/>
          <pc:sldMk cId="4104550181" sldId="258"/>
        </pc:sldMkLst>
        <pc:spChg chg="mod">
          <ac:chgData name="Jolin Sewén" userId="07f09f45-77db-4865-8b69-f600d045b375" providerId="ADAL" clId="{45ED53E4-2E17-43A6-99F7-E80712C1AF9A}" dt="2023-12-18T08:15:46.471" v="15" actId="20577"/>
          <ac:spMkLst>
            <pc:docMk/>
            <pc:sldMk cId="4104550181" sldId="258"/>
            <ac:spMk id="2" creationId="{A2576BCF-A498-01EA-988B-2B6E872C9B69}"/>
          </ac:spMkLst>
        </pc:spChg>
        <pc:spChg chg="mod">
          <ac:chgData name="Jolin Sewén" userId="07f09f45-77db-4865-8b69-f600d045b375" providerId="ADAL" clId="{45ED53E4-2E17-43A6-99F7-E80712C1AF9A}" dt="2023-12-18T10:04:59.072" v="2097" actId="2711"/>
          <ac:spMkLst>
            <pc:docMk/>
            <pc:sldMk cId="4104550181" sldId="258"/>
            <ac:spMk id="3" creationId="{19C20B5B-F5A8-8882-3DE9-33F6CFE397AC}"/>
          </ac:spMkLst>
        </pc:spChg>
      </pc:sldChg>
      <pc:sldChg chg="addSp delSp modSp add del mod">
        <pc:chgData name="Jolin Sewén" userId="07f09f45-77db-4865-8b69-f600d045b375" providerId="ADAL" clId="{45ED53E4-2E17-43A6-99F7-E80712C1AF9A}" dt="2023-12-20T08:13:28.586" v="11044" actId="47"/>
        <pc:sldMkLst>
          <pc:docMk/>
          <pc:sldMk cId="2040794286" sldId="259"/>
        </pc:sldMkLst>
        <pc:spChg chg="add del mod">
          <ac:chgData name="Jolin Sewén" userId="07f09f45-77db-4865-8b69-f600d045b375" providerId="ADAL" clId="{45ED53E4-2E17-43A6-99F7-E80712C1AF9A}" dt="2023-12-18T11:58:17.907" v="4603" actId="20577"/>
          <ac:spMkLst>
            <pc:docMk/>
            <pc:sldMk cId="2040794286" sldId="259"/>
            <ac:spMk id="2" creationId="{52F811B9-DE26-7590-633D-87B84628701A}"/>
          </ac:spMkLst>
        </pc:spChg>
        <pc:spChg chg="add del mod">
          <ac:chgData name="Jolin Sewén" userId="07f09f45-77db-4865-8b69-f600d045b375" providerId="ADAL" clId="{45ED53E4-2E17-43A6-99F7-E80712C1AF9A}" dt="2023-12-18T10:04:45.290" v="2096" actId="2711"/>
          <ac:spMkLst>
            <pc:docMk/>
            <pc:sldMk cId="2040794286" sldId="259"/>
            <ac:spMk id="3" creationId="{5CBE6AA5-CA79-040B-0E67-19E24A23D406}"/>
          </ac:spMkLst>
        </pc:spChg>
        <pc:picChg chg="add del">
          <ac:chgData name="Jolin Sewén" userId="07f09f45-77db-4865-8b69-f600d045b375" providerId="ADAL" clId="{45ED53E4-2E17-43A6-99F7-E80712C1AF9A}" dt="2023-12-18T11:56:28.636" v="4581" actId="478"/>
          <ac:picMkLst>
            <pc:docMk/>
            <pc:sldMk cId="2040794286" sldId="259"/>
            <ac:picMk id="4" creationId="{70C997D4-C170-3258-5070-330669371E73}"/>
          </ac:picMkLst>
        </pc:picChg>
      </pc:sldChg>
      <pc:sldChg chg="addSp delSp modSp mod modAnim modNotesTx">
        <pc:chgData name="Jolin Sewén" userId="07f09f45-77db-4865-8b69-f600d045b375" providerId="ADAL" clId="{45ED53E4-2E17-43A6-99F7-E80712C1AF9A}" dt="2023-12-18T11:16:00.628" v="4539" actId="20577"/>
        <pc:sldMkLst>
          <pc:docMk/>
          <pc:sldMk cId="145552959" sldId="260"/>
        </pc:sldMkLst>
        <pc:spChg chg="mod">
          <ac:chgData name="Jolin Sewén" userId="07f09f45-77db-4865-8b69-f600d045b375" providerId="ADAL" clId="{45ED53E4-2E17-43A6-99F7-E80712C1AF9A}" dt="2023-12-18T09:18:57.860" v="752" actId="20577"/>
          <ac:spMkLst>
            <pc:docMk/>
            <pc:sldMk cId="145552959" sldId="260"/>
            <ac:spMk id="2" creationId="{9A470EB4-B3DE-1F81-9774-B3A9610096AF}"/>
          </ac:spMkLst>
        </pc:spChg>
        <pc:spChg chg="mod">
          <ac:chgData name="Jolin Sewén" userId="07f09f45-77db-4865-8b69-f600d045b375" providerId="ADAL" clId="{45ED53E4-2E17-43A6-99F7-E80712C1AF9A}" dt="2023-12-18T10:01:17.371" v="1924" actId="2711"/>
          <ac:spMkLst>
            <pc:docMk/>
            <pc:sldMk cId="145552959" sldId="260"/>
            <ac:spMk id="4" creationId="{813BC288-3876-CCED-905B-68D3D41B991F}"/>
          </ac:spMkLst>
        </pc:spChg>
        <pc:spChg chg="add del mod">
          <ac:chgData name="Jolin Sewén" userId="07f09f45-77db-4865-8b69-f600d045b375" providerId="ADAL" clId="{45ED53E4-2E17-43A6-99F7-E80712C1AF9A}" dt="2023-12-18T08:21:06.762" v="665" actId="478"/>
          <ac:spMkLst>
            <pc:docMk/>
            <pc:sldMk cId="145552959" sldId="260"/>
            <ac:spMk id="7" creationId="{37014B56-B9B3-2D9F-F632-D7602626BD96}"/>
          </ac:spMkLst>
        </pc:spChg>
        <pc:picChg chg="mod">
          <ac:chgData name="Jolin Sewén" userId="07f09f45-77db-4865-8b69-f600d045b375" providerId="ADAL" clId="{45ED53E4-2E17-43A6-99F7-E80712C1AF9A}" dt="2023-12-18T09:55:08.255" v="1858" actId="1076"/>
          <ac:picMkLst>
            <pc:docMk/>
            <pc:sldMk cId="145552959" sldId="260"/>
            <ac:picMk id="6" creationId="{9411BCC7-107C-6C0F-4B35-1E74D41CBD76}"/>
          </ac:picMkLst>
        </pc:picChg>
      </pc:sldChg>
      <pc:sldChg chg="addSp delSp modSp mod ord modAnim modNotesTx">
        <pc:chgData name="Jolin Sewén" userId="07f09f45-77db-4865-8b69-f600d045b375" providerId="ADAL" clId="{45ED53E4-2E17-43A6-99F7-E80712C1AF9A}" dt="2023-12-20T14:16:33.605" v="19129"/>
        <pc:sldMkLst>
          <pc:docMk/>
          <pc:sldMk cId="471517141" sldId="262"/>
        </pc:sldMkLst>
        <pc:spChg chg="del">
          <ac:chgData name="Jolin Sewén" userId="07f09f45-77db-4865-8b69-f600d045b375" providerId="ADAL" clId="{45ED53E4-2E17-43A6-99F7-E80712C1AF9A}" dt="2023-12-18T11:58:53.770" v="4629" actId="478"/>
          <ac:spMkLst>
            <pc:docMk/>
            <pc:sldMk cId="471517141" sldId="262"/>
            <ac:spMk id="2" creationId="{34823CDF-3A6B-E0FB-AE47-F29571348A84}"/>
          </ac:spMkLst>
        </pc:spChg>
        <pc:spChg chg="mod">
          <ac:chgData name="Jolin Sewén" userId="07f09f45-77db-4865-8b69-f600d045b375" providerId="ADAL" clId="{45ED53E4-2E17-43A6-99F7-E80712C1AF9A}" dt="2023-12-18T12:00:41.264" v="4645" actId="1076"/>
          <ac:spMkLst>
            <pc:docMk/>
            <pc:sldMk cId="471517141" sldId="262"/>
            <ac:spMk id="3" creationId="{0476708A-7FF5-0325-EAB5-BEA15E9BCD8D}"/>
          </ac:spMkLst>
        </pc:spChg>
        <pc:spChg chg="del mod">
          <ac:chgData name="Jolin Sewén" userId="07f09f45-77db-4865-8b69-f600d045b375" providerId="ADAL" clId="{45ED53E4-2E17-43A6-99F7-E80712C1AF9A}" dt="2023-12-18T11:59:22.083" v="4637" actId="478"/>
          <ac:spMkLst>
            <pc:docMk/>
            <pc:sldMk cId="471517141" sldId="262"/>
            <ac:spMk id="4" creationId="{C9FB4968-20FF-9FCF-2CAD-EA782971CF72}"/>
          </ac:spMkLst>
        </pc:spChg>
        <pc:spChg chg="mod">
          <ac:chgData name="Jolin Sewén" userId="07f09f45-77db-4865-8b69-f600d045b375" providerId="ADAL" clId="{45ED53E4-2E17-43A6-99F7-E80712C1AF9A}" dt="2023-12-18T12:00:39.249" v="4644" actId="1076"/>
          <ac:spMkLst>
            <pc:docMk/>
            <pc:sldMk cId="471517141" sldId="262"/>
            <ac:spMk id="5" creationId="{D0FD4319-2537-FB8C-948E-8D8DD4F58825}"/>
          </ac:spMkLst>
        </pc:spChg>
        <pc:spChg chg="mod">
          <ac:chgData name="Jolin Sewén" userId="07f09f45-77db-4865-8b69-f600d045b375" providerId="ADAL" clId="{45ED53E4-2E17-43A6-99F7-E80712C1AF9A}" dt="2023-12-18T11:59:49.304" v="4640" actId="1076"/>
          <ac:spMkLst>
            <pc:docMk/>
            <pc:sldMk cId="471517141" sldId="262"/>
            <ac:spMk id="8" creationId="{C742DA97-8820-3BBC-F45D-1DEB311EE283}"/>
          </ac:spMkLst>
        </pc:spChg>
        <pc:spChg chg="add del mod">
          <ac:chgData name="Jolin Sewén" userId="07f09f45-77db-4865-8b69-f600d045b375" providerId="ADAL" clId="{45ED53E4-2E17-43A6-99F7-E80712C1AF9A}" dt="2023-12-18T11:58:55.474" v="4630" actId="478"/>
          <ac:spMkLst>
            <pc:docMk/>
            <pc:sldMk cId="471517141" sldId="262"/>
            <ac:spMk id="9" creationId="{B1450973-FE97-3AF4-C823-752A042D76EB}"/>
          </ac:spMkLst>
        </pc:spChg>
        <pc:picChg chg="mod">
          <ac:chgData name="Jolin Sewén" userId="07f09f45-77db-4865-8b69-f600d045b375" providerId="ADAL" clId="{45ED53E4-2E17-43A6-99F7-E80712C1AF9A}" dt="2023-12-18T11:59:24.472" v="4638" actId="1076"/>
          <ac:picMkLst>
            <pc:docMk/>
            <pc:sldMk cId="471517141" sldId="262"/>
            <ac:picMk id="7" creationId="{017DC368-EDF7-95C5-FD93-DB3E79260094}"/>
          </ac:picMkLst>
        </pc:picChg>
      </pc:sldChg>
      <pc:sldChg chg="ord modNotesTx">
        <pc:chgData name="Jolin Sewén" userId="07f09f45-77db-4865-8b69-f600d045b375" providerId="ADAL" clId="{45ED53E4-2E17-43A6-99F7-E80712C1AF9A}" dt="2023-12-18T12:23:15.857" v="5691"/>
        <pc:sldMkLst>
          <pc:docMk/>
          <pc:sldMk cId="2211556373" sldId="264"/>
        </pc:sldMkLst>
      </pc:sldChg>
      <pc:sldChg chg="ord modNotesTx">
        <pc:chgData name="Jolin Sewén" userId="07f09f45-77db-4865-8b69-f600d045b375" providerId="ADAL" clId="{45ED53E4-2E17-43A6-99F7-E80712C1AF9A}" dt="2023-12-19T13:23:16.655" v="10952" actId="20577"/>
        <pc:sldMkLst>
          <pc:docMk/>
          <pc:sldMk cId="716306233" sldId="265"/>
        </pc:sldMkLst>
      </pc:sldChg>
      <pc:sldChg chg="addSp delSp modSp mod ord modAnim modNotesTx">
        <pc:chgData name="Jolin Sewén" userId="07f09f45-77db-4865-8b69-f600d045b375" providerId="ADAL" clId="{45ED53E4-2E17-43A6-99F7-E80712C1AF9A}" dt="2023-12-20T14:16:19.013" v="19127"/>
        <pc:sldMkLst>
          <pc:docMk/>
          <pc:sldMk cId="92165303" sldId="266"/>
        </pc:sldMkLst>
        <pc:spChg chg="del mod">
          <ac:chgData name="Jolin Sewén" userId="07f09f45-77db-4865-8b69-f600d045b375" providerId="ADAL" clId="{45ED53E4-2E17-43A6-99F7-E80712C1AF9A}" dt="2023-12-18T09:58:58.508" v="1899" actId="478"/>
          <ac:spMkLst>
            <pc:docMk/>
            <pc:sldMk cId="92165303" sldId="266"/>
            <ac:spMk id="2" creationId="{DE157478-F5D7-0B54-36A1-4BA86C4AFB67}"/>
          </ac:spMkLst>
        </pc:spChg>
        <pc:spChg chg="del mod">
          <ac:chgData name="Jolin Sewén" userId="07f09f45-77db-4865-8b69-f600d045b375" providerId="ADAL" clId="{45ED53E4-2E17-43A6-99F7-E80712C1AF9A}" dt="2023-12-18T10:00:20.955" v="1915" actId="478"/>
          <ac:spMkLst>
            <pc:docMk/>
            <pc:sldMk cId="92165303" sldId="266"/>
            <ac:spMk id="3" creationId="{5EF28CAC-8549-774A-95EE-05FF7624075B}"/>
          </ac:spMkLst>
        </pc:spChg>
        <pc:spChg chg="del mod">
          <ac:chgData name="Jolin Sewén" userId="07f09f45-77db-4865-8b69-f600d045b375" providerId="ADAL" clId="{45ED53E4-2E17-43A6-99F7-E80712C1AF9A}" dt="2023-12-18T10:00:18.047" v="1914" actId="478"/>
          <ac:spMkLst>
            <pc:docMk/>
            <pc:sldMk cId="92165303" sldId="266"/>
            <ac:spMk id="4" creationId="{4E497E42-98F0-9D43-8C3F-1AF8F31D0E39}"/>
          </ac:spMkLst>
        </pc:spChg>
        <pc:spChg chg="mod">
          <ac:chgData name="Jolin Sewén" userId="07f09f45-77db-4865-8b69-f600d045b375" providerId="ADAL" clId="{45ED53E4-2E17-43A6-99F7-E80712C1AF9A}" dt="2023-12-18T09:59:01.191" v="1900" actId="1076"/>
          <ac:spMkLst>
            <pc:docMk/>
            <pc:sldMk cId="92165303" sldId="266"/>
            <ac:spMk id="5" creationId="{4622E6C0-2A66-4F5E-ABC6-91E261810CC5}"/>
          </ac:spMkLst>
        </pc:spChg>
        <pc:spChg chg="add mod">
          <ac:chgData name="Jolin Sewén" userId="07f09f45-77db-4865-8b69-f600d045b375" providerId="ADAL" clId="{45ED53E4-2E17-43A6-99F7-E80712C1AF9A}" dt="2023-12-18T11:08:25.001" v="4374" actId="20577"/>
          <ac:spMkLst>
            <pc:docMk/>
            <pc:sldMk cId="92165303" sldId="266"/>
            <ac:spMk id="7" creationId="{2FB68205-65AD-74B6-A5DC-58A11B36D99B}"/>
          </ac:spMkLst>
        </pc:spChg>
      </pc:sldChg>
      <pc:sldChg chg="addSp delSp modSp mod ord modAnim modNotesTx">
        <pc:chgData name="Jolin Sewén" userId="07f09f45-77db-4865-8b69-f600d045b375" providerId="ADAL" clId="{45ED53E4-2E17-43A6-99F7-E80712C1AF9A}" dt="2023-12-20T12:37:39.096" v="15674" actId="20577"/>
        <pc:sldMkLst>
          <pc:docMk/>
          <pc:sldMk cId="4149978862" sldId="267"/>
        </pc:sldMkLst>
        <pc:spChg chg="add mod">
          <ac:chgData name="Jolin Sewén" userId="07f09f45-77db-4865-8b69-f600d045b375" providerId="ADAL" clId="{45ED53E4-2E17-43A6-99F7-E80712C1AF9A}" dt="2023-12-20T10:52:09.228" v="14704" actId="20577"/>
          <ac:spMkLst>
            <pc:docMk/>
            <pc:sldMk cId="4149978862" sldId="267"/>
            <ac:spMk id="4" creationId="{B3F910EE-6886-34C7-B2B8-CFF24BDB35ED}"/>
          </ac:spMkLst>
        </pc:spChg>
        <pc:spChg chg="add del mod">
          <ac:chgData name="Jolin Sewén" userId="07f09f45-77db-4865-8b69-f600d045b375" providerId="ADAL" clId="{45ED53E4-2E17-43A6-99F7-E80712C1AF9A}" dt="2023-12-18T16:21:17.972" v="5900"/>
          <ac:spMkLst>
            <pc:docMk/>
            <pc:sldMk cId="4149978862" sldId="267"/>
            <ac:spMk id="5" creationId="{99FBD463-21EF-84C0-D489-ABD7671E3C86}"/>
          </ac:spMkLst>
        </pc:spChg>
        <pc:spChg chg="mod">
          <ac:chgData name="Jolin Sewén" userId="07f09f45-77db-4865-8b69-f600d045b375" providerId="ADAL" clId="{45ED53E4-2E17-43A6-99F7-E80712C1AF9A}" dt="2023-12-20T10:46:56.807" v="14443" actId="1076"/>
          <ac:spMkLst>
            <pc:docMk/>
            <pc:sldMk cId="4149978862" sldId="267"/>
            <ac:spMk id="14" creationId="{655665FF-4293-6855-92C4-2B54C3D22AC8}"/>
          </ac:spMkLst>
        </pc:spChg>
        <pc:picChg chg="add mod">
          <ac:chgData name="Jolin Sewén" userId="07f09f45-77db-4865-8b69-f600d045b375" providerId="ADAL" clId="{45ED53E4-2E17-43A6-99F7-E80712C1AF9A}" dt="2023-12-20T10:52:16.552" v="14705" actId="1076"/>
          <ac:picMkLst>
            <pc:docMk/>
            <pc:sldMk cId="4149978862" sldId="267"/>
            <ac:picMk id="3" creationId="{5FCB795A-34EA-64E1-DC3C-2FBB1B6DFF1F}"/>
          </ac:picMkLst>
        </pc:picChg>
        <pc:picChg chg="del mod">
          <ac:chgData name="Jolin Sewén" userId="07f09f45-77db-4865-8b69-f600d045b375" providerId="ADAL" clId="{45ED53E4-2E17-43A6-99F7-E80712C1AF9A}" dt="2023-12-18T16:20:45.855" v="5893" actId="478"/>
          <ac:picMkLst>
            <pc:docMk/>
            <pc:sldMk cId="4149978862" sldId="267"/>
            <ac:picMk id="4" creationId="{48E7AAC3-9995-C6F1-3F3C-01904EDE88DB}"/>
          </ac:picMkLst>
        </pc:picChg>
      </pc:sldChg>
      <pc:sldChg chg="addSp delSp modSp mod ord setBg modAnim modNotesTx">
        <pc:chgData name="Jolin Sewén" userId="07f09f45-77db-4865-8b69-f600d045b375" providerId="ADAL" clId="{45ED53E4-2E17-43A6-99F7-E80712C1AF9A}" dt="2023-12-20T14:17:33.484" v="19139"/>
        <pc:sldMkLst>
          <pc:docMk/>
          <pc:sldMk cId="615135750" sldId="268"/>
        </pc:sldMkLst>
        <pc:spChg chg="mod">
          <ac:chgData name="Jolin Sewén" userId="07f09f45-77db-4865-8b69-f600d045b375" providerId="ADAL" clId="{45ED53E4-2E17-43A6-99F7-E80712C1AF9A}" dt="2023-12-18T16:18:10.279" v="5825" actId="20577"/>
          <ac:spMkLst>
            <pc:docMk/>
            <pc:sldMk cId="615135750" sldId="268"/>
            <ac:spMk id="2" creationId="{C665D802-E1F3-623D-CA70-F38097E2B5C7}"/>
          </ac:spMkLst>
        </pc:spChg>
        <pc:spChg chg="mod">
          <ac:chgData name="Jolin Sewén" userId="07f09f45-77db-4865-8b69-f600d045b375" providerId="ADAL" clId="{45ED53E4-2E17-43A6-99F7-E80712C1AF9A}" dt="2023-12-18T16:17:57.764" v="5823" actId="20577"/>
          <ac:spMkLst>
            <pc:docMk/>
            <pc:sldMk cId="615135750" sldId="268"/>
            <ac:spMk id="4" creationId="{58095EA4-11FB-9073-E102-2F06E184C51C}"/>
          </ac:spMkLst>
        </pc:spChg>
        <pc:spChg chg="add del">
          <ac:chgData name="Jolin Sewén" userId="07f09f45-77db-4865-8b69-f600d045b375" providerId="ADAL" clId="{45ED53E4-2E17-43A6-99F7-E80712C1AF9A}" dt="2023-12-18T10:44:54.841" v="3345" actId="26606"/>
          <ac:spMkLst>
            <pc:docMk/>
            <pc:sldMk cId="615135750" sldId="268"/>
            <ac:spMk id="10" creationId="{04812C46-200A-4DEB-A05E-3ED6C68C2387}"/>
          </ac:spMkLst>
        </pc:spChg>
        <pc:spChg chg="add del">
          <ac:chgData name="Jolin Sewén" userId="07f09f45-77db-4865-8b69-f600d045b375" providerId="ADAL" clId="{45ED53E4-2E17-43A6-99F7-E80712C1AF9A}" dt="2023-12-18T10:44:54.841" v="3345" actId="26606"/>
          <ac:spMkLst>
            <pc:docMk/>
            <pc:sldMk cId="615135750" sldId="268"/>
            <ac:spMk id="12" creationId="{D1EA859B-E555-4109-94F3-6700E046E008}"/>
          </ac:spMkLst>
        </pc:spChg>
        <pc:picChg chg="add mod ord">
          <ac:chgData name="Jolin Sewén" userId="07f09f45-77db-4865-8b69-f600d045b375" providerId="ADAL" clId="{45ED53E4-2E17-43A6-99F7-E80712C1AF9A}" dt="2023-12-18T16:18:34.703" v="5826" actId="1076"/>
          <ac:picMkLst>
            <pc:docMk/>
            <pc:sldMk cId="615135750" sldId="268"/>
            <ac:picMk id="5" creationId="{25845822-232C-CB36-F86F-D3E045974F6D}"/>
          </ac:picMkLst>
        </pc:picChg>
        <pc:picChg chg="del">
          <ac:chgData name="Jolin Sewén" userId="07f09f45-77db-4865-8b69-f600d045b375" providerId="ADAL" clId="{45ED53E4-2E17-43A6-99F7-E80712C1AF9A}" dt="2023-12-18T10:44:20.046" v="3336" actId="478"/>
          <ac:picMkLst>
            <pc:docMk/>
            <pc:sldMk cId="615135750" sldId="268"/>
            <ac:picMk id="6" creationId="{26F32908-BE2D-1F5B-6E95-58497BC407E4}"/>
          </ac:picMkLst>
        </pc:picChg>
      </pc:sldChg>
      <pc:sldChg chg="delSp modSp mod modNotesTx">
        <pc:chgData name="Jolin Sewén" userId="07f09f45-77db-4865-8b69-f600d045b375" providerId="ADAL" clId="{45ED53E4-2E17-43A6-99F7-E80712C1AF9A}" dt="2023-12-20T09:40:29.278" v="11712" actId="20577"/>
        <pc:sldMkLst>
          <pc:docMk/>
          <pc:sldMk cId="273895131" sldId="269"/>
        </pc:sldMkLst>
        <pc:spChg chg="mod">
          <ac:chgData name="Jolin Sewén" userId="07f09f45-77db-4865-8b69-f600d045b375" providerId="ADAL" clId="{45ED53E4-2E17-43A6-99F7-E80712C1AF9A}" dt="2023-12-20T09:22:17.790" v="11192" actId="1076"/>
          <ac:spMkLst>
            <pc:docMk/>
            <pc:sldMk cId="273895131" sldId="269"/>
            <ac:spMk id="2" creationId="{2E7B1D6F-5B34-E347-5997-4B29DDB4F0D4}"/>
          </ac:spMkLst>
        </pc:spChg>
        <pc:spChg chg="del">
          <ac:chgData name="Jolin Sewén" userId="07f09f45-77db-4865-8b69-f600d045b375" providerId="ADAL" clId="{45ED53E4-2E17-43A6-99F7-E80712C1AF9A}" dt="2023-12-19T13:23:47.155" v="10954" actId="478"/>
          <ac:spMkLst>
            <pc:docMk/>
            <pc:sldMk cId="273895131" sldId="269"/>
            <ac:spMk id="5" creationId="{9893716D-68A6-AA67-DC8C-7D1C1A3769ED}"/>
          </ac:spMkLst>
        </pc:spChg>
        <pc:spChg chg="mod">
          <ac:chgData name="Jolin Sewén" userId="07f09f45-77db-4865-8b69-f600d045b375" providerId="ADAL" clId="{45ED53E4-2E17-43A6-99F7-E80712C1AF9A}" dt="2023-12-20T09:22:19.830" v="11193" actId="1076"/>
          <ac:spMkLst>
            <pc:docMk/>
            <pc:sldMk cId="273895131" sldId="269"/>
            <ac:spMk id="6" creationId="{A55D593F-3FBF-7DE6-19E6-96106E9EF7EC}"/>
          </ac:spMkLst>
        </pc:spChg>
        <pc:picChg chg="mod">
          <ac:chgData name="Jolin Sewén" userId="07f09f45-77db-4865-8b69-f600d045b375" providerId="ADAL" clId="{45ED53E4-2E17-43A6-99F7-E80712C1AF9A}" dt="2023-12-20T09:22:15.620" v="11191" actId="1076"/>
          <ac:picMkLst>
            <pc:docMk/>
            <pc:sldMk cId="273895131" sldId="269"/>
            <ac:picMk id="4" creationId="{E952FC0B-6EE0-DC03-4036-4EFFFD212C39}"/>
          </ac:picMkLst>
        </pc:picChg>
      </pc:sldChg>
      <pc:sldChg chg="modNotesTx">
        <pc:chgData name="Jolin Sewén" userId="07f09f45-77db-4865-8b69-f600d045b375" providerId="ADAL" clId="{45ED53E4-2E17-43A6-99F7-E80712C1AF9A}" dt="2023-12-20T09:54:26.718" v="12647"/>
        <pc:sldMkLst>
          <pc:docMk/>
          <pc:sldMk cId="822392091" sldId="270"/>
        </pc:sldMkLst>
      </pc:sldChg>
      <pc:sldChg chg="del ord">
        <pc:chgData name="Jolin Sewén" userId="07f09f45-77db-4865-8b69-f600d045b375" providerId="ADAL" clId="{45ED53E4-2E17-43A6-99F7-E80712C1AF9A}" dt="2023-12-18T16:19:10.160" v="5827" actId="47"/>
        <pc:sldMkLst>
          <pc:docMk/>
          <pc:sldMk cId="1481969035" sldId="271"/>
        </pc:sldMkLst>
      </pc:sldChg>
      <pc:sldChg chg="modSp add del mod">
        <pc:chgData name="Jolin Sewén" userId="07f09f45-77db-4865-8b69-f600d045b375" providerId="ADAL" clId="{45ED53E4-2E17-43A6-99F7-E80712C1AF9A}" dt="2023-12-18T11:57:47.660" v="4599" actId="47"/>
        <pc:sldMkLst>
          <pc:docMk/>
          <pc:sldMk cId="1103572091" sldId="272"/>
        </pc:sldMkLst>
        <pc:spChg chg="mod">
          <ac:chgData name="Jolin Sewén" userId="07f09f45-77db-4865-8b69-f600d045b375" providerId="ADAL" clId="{45ED53E4-2E17-43A6-99F7-E80712C1AF9A}" dt="2023-12-18T11:55:37.770" v="4571" actId="20577"/>
          <ac:spMkLst>
            <pc:docMk/>
            <pc:sldMk cId="1103572091" sldId="272"/>
            <ac:spMk id="2" creationId="{47DBEE99-CFB7-0B9D-B025-E097F9525BF2}"/>
          </ac:spMkLst>
        </pc:spChg>
        <pc:spChg chg="mod">
          <ac:chgData name="Jolin Sewén" userId="07f09f45-77db-4865-8b69-f600d045b375" providerId="ADAL" clId="{45ED53E4-2E17-43A6-99F7-E80712C1AF9A}" dt="2023-12-18T11:56:18.186" v="4579" actId="12"/>
          <ac:spMkLst>
            <pc:docMk/>
            <pc:sldMk cId="1103572091" sldId="272"/>
            <ac:spMk id="4" creationId="{66DF0CF1-D7D6-C0DF-98CA-965F239864AC}"/>
          </ac:spMkLst>
        </pc:spChg>
      </pc:sldChg>
      <pc:sldChg chg="addSp delSp modSp add mod">
        <pc:chgData name="Jolin Sewén" userId="07f09f45-77db-4865-8b69-f600d045b375" providerId="ADAL" clId="{45ED53E4-2E17-43A6-99F7-E80712C1AF9A}" dt="2023-12-18T11:58:22.380" v="4604" actId="20577"/>
        <pc:sldMkLst>
          <pc:docMk/>
          <pc:sldMk cId="3528807067" sldId="273"/>
        </pc:sldMkLst>
        <pc:spChg chg="mod">
          <ac:chgData name="Jolin Sewén" userId="07f09f45-77db-4865-8b69-f600d045b375" providerId="ADAL" clId="{45ED53E4-2E17-43A6-99F7-E80712C1AF9A}" dt="2023-12-18T11:58:22.380" v="4604" actId="20577"/>
          <ac:spMkLst>
            <pc:docMk/>
            <pc:sldMk cId="3528807067" sldId="273"/>
            <ac:spMk id="2" creationId="{52F811B9-DE26-7590-633D-87B84628701A}"/>
          </ac:spMkLst>
        </pc:spChg>
        <pc:picChg chg="del">
          <ac:chgData name="Jolin Sewén" userId="07f09f45-77db-4865-8b69-f600d045b375" providerId="ADAL" clId="{45ED53E4-2E17-43A6-99F7-E80712C1AF9A}" dt="2023-12-18T11:56:35.362" v="4583" actId="478"/>
          <ac:picMkLst>
            <pc:docMk/>
            <pc:sldMk cId="3528807067" sldId="273"/>
            <ac:picMk id="4" creationId="{70C997D4-C170-3258-5070-330669371E73}"/>
          </ac:picMkLst>
        </pc:picChg>
        <pc:picChg chg="add mod">
          <ac:chgData name="Jolin Sewén" userId="07f09f45-77db-4865-8b69-f600d045b375" providerId="ADAL" clId="{45ED53E4-2E17-43A6-99F7-E80712C1AF9A}" dt="2023-12-18T11:56:52.169" v="4589" actId="14100"/>
          <ac:picMkLst>
            <pc:docMk/>
            <pc:sldMk cId="3528807067" sldId="273"/>
            <ac:picMk id="6" creationId="{6030E89F-6BAF-F1D9-5F0D-7048E9B5D9BD}"/>
          </ac:picMkLst>
        </pc:picChg>
        <pc:picChg chg="add mod">
          <ac:chgData name="Jolin Sewén" userId="07f09f45-77db-4865-8b69-f600d045b375" providerId="ADAL" clId="{45ED53E4-2E17-43A6-99F7-E80712C1AF9A}" dt="2023-12-18T11:57:27.065" v="4598" actId="1076"/>
          <ac:picMkLst>
            <pc:docMk/>
            <pc:sldMk cId="3528807067" sldId="273"/>
            <ac:picMk id="8" creationId="{E56417A1-2B8D-3F7E-4066-EF46AFE68F9C}"/>
          </ac:picMkLst>
        </pc:picChg>
      </pc:sldChg>
      <pc:sldChg chg="addSp modSp add mod ord modAnim modNotesTx">
        <pc:chgData name="Jolin Sewén" userId="07f09f45-77db-4865-8b69-f600d045b375" providerId="ADAL" clId="{45ED53E4-2E17-43A6-99F7-E80712C1AF9A}" dt="2023-12-20T10:50:16.469" v="14674" actId="20577"/>
        <pc:sldMkLst>
          <pc:docMk/>
          <pc:sldMk cId="768690923" sldId="274"/>
        </pc:sldMkLst>
        <pc:spChg chg="add mod">
          <ac:chgData name="Jolin Sewén" userId="07f09f45-77db-4865-8b69-f600d045b375" providerId="ADAL" clId="{45ED53E4-2E17-43A6-99F7-E80712C1AF9A}" dt="2023-12-20T10:24:54.975" v="12940" actId="1076"/>
          <ac:spMkLst>
            <pc:docMk/>
            <pc:sldMk cId="768690923" sldId="274"/>
            <ac:spMk id="2" creationId="{2251C21B-8DC0-231A-D812-DBADE2A703D8}"/>
          </ac:spMkLst>
        </pc:spChg>
        <pc:spChg chg="add mod">
          <ac:chgData name="Jolin Sewén" userId="07f09f45-77db-4865-8b69-f600d045b375" providerId="ADAL" clId="{45ED53E4-2E17-43A6-99F7-E80712C1AF9A}" dt="2023-12-20T10:24:57.734" v="12941" actId="1076"/>
          <ac:spMkLst>
            <pc:docMk/>
            <pc:sldMk cId="768690923" sldId="274"/>
            <ac:spMk id="3" creationId="{C2F86E8A-F912-9C96-BFBE-723BB1243E2E}"/>
          </ac:spMkLst>
        </pc:spChg>
        <pc:spChg chg="mod">
          <ac:chgData name="Jolin Sewén" userId="07f09f45-77db-4865-8b69-f600d045b375" providerId="ADAL" clId="{45ED53E4-2E17-43A6-99F7-E80712C1AF9A}" dt="2023-12-18T16:21:43.306" v="5901" actId="1076"/>
          <ac:spMkLst>
            <pc:docMk/>
            <pc:sldMk cId="768690923" sldId="274"/>
            <ac:spMk id="14" creationId="{655665FF-4293-6855-92C4-2B54C3D22AC8}"/>
          </ac:spMkLst>
        </pc:spChg>
      </pc:sldChg>
      <pc:sldChg chg="add modNotesTx">
        <pc:chgData name="Jolin Sewén" userId="07f09f45-77db-4865-8b69-f600d045b375" providerId="ADAL" clId="{45ED53E4-2E17-43A6-99F7-E80712C1AF9A}" dt="2023-12-20T13:30:12.967" v="19120" actId="20577"/>
        <pc:sldMkLst>
          <pc:docMk/>
          <pc:sldMk cId="1304309793" sldId="1562"/>
        </pc:sldMkLst>
      </pc:sldChg>
      <pc:sldChg chg="delSp modSp add del mod">
        <pc:chgData name="Jolin Sewén" userId="07f09f45-77db-4865-8b69-f600d045b375" providerId="ADAL" clId="{45ED53E4-2E17-43A6-99F7-E80712C1AF9A}" dt="2023-12-18T16:27:09.919" v="5921" actId="47"/>
        <pc:sldMkLst>
          <pc:docMk/>
          <pc:sldMk cId="1443046179" sldId="1563"/>
        </pc:sldMkLst>
        <pc:spChg chg="mod">
          <ac:chgData name="Jolin Sewén" userId="07f09f45-77db-4865-8b69-f600d045b375" providerId="ADAL" clId="{45ED53E4-2E17-43A6-99F7-E80712C1AF9A}" dt="2023-12-18T16:27:08.130" v="5920" actId="1076"/>
          <ac:spMkLst>
            <pc:docMk/>
            <pc:sldMk cId="1443046179" sldId="1563"/>
            <ac:spMk id="14" creationId="{655665FF-4293-6855-92C4-2B54C3D22AC8}"/>
          </ac:spMkLst>
        </pc:spChg>
        <pc:picChg chg="del">
          <ac:chgData name="Jolin Sewén" userId="07f09f45-77db-4865-8b69-f600d045b375" providerId="ADAL" clId="{45ED53E4-2E17-43A6-99F7-E80712C1AF9A}" dt="2023-12-18T16:27:00.803" v="5918" actId="478"/>
          <ac:picMkLst>
            <pc:docMk/>
            <pc:sldMk cId="1443046179" sldId="1563"/>
            <ac:picMk id="3" creationId="{5FCB795A-34EA-64E1-DC3C-2FBB1B6DFF1F}"/>
          </ac:picMkLst>
        </pc:picChg>
      </pc:sldChg>
      <pc:sldChg chg="addSp delSp modSp add mod modAnim modNotesTx">
        <pc:chgData name="Jolin Sewén" userId="07f09f45-77db-4865-8b69-f600d045b375" providerId="ADAL" clId="{45ED53E4-2E17-43A6-99F7-E80712C1AF9A}" dt="2023-12-20T14:18:10.981" v="19145"/>
        <pc:sldMkLst>
          <pc:docMk/>
          <pc:sldMk cId="2182768973" sldId="1563"/>
        </pc:sldMkLst>
        <pc:spChg chg="mod">
          <ac:chgData name="Jolin Sewén" userId="07f09f45-77db-4865-8b69-f600d045b375" providerId="ADAL" clId="{45ED53E4-2E17-43A6-99F7-E80712C1AF9A}" dt="2023-12-18T16:32:00.413" v="5972" actId="1076"/>
          <ac:spMkLst>
            <pc:docMk/>
            <pc:sldMk cId="2182768973" sldId="1563"/>
            <ac:spMk id="14" creationId="{655665FF-4293-6855-92C4-2B54C3D22AC8}"/>
          </ac:spMkLst>
        </pc:spChg>
        <pc:spChg chg="add mod">
          <ac:chgData name="Jolin Sewén" userId="07f09f45-77db-4865-8b69-f600d045b375" providerId="ADAL" clId="{45ED53E4-2E17-43A6-99F7-E80712C1AF9A}" dt="2023-12-20T13:13:19.388" v="18192" actId="20577"/>
          <ac:spMkLst>
            <pc:docMk/>
            <pc:sldMk cId="2182768973" sldId="1563"/>
            <ac:spMk id="18" creationId="{9B4E52BA-C1AD-7C9B-4E71-AFB1F71A3257}"/>
          </ac:spMkLst>
        </pc:spChg>
        <pc:picChg chg="del">
          <ac:chgData name="Jolin Sewén" userId="07f09f45-77db-4865-8b69-f600d045b375" providerId="ADAL" clId="{45ED53E4-2E17-43A6-99F7-E80712C1AF9A}" dt="2023-12-18T16:27:57.603" v="5933" actId="478"/>
          <ac:picMkLst>
            <pc:docMk/>
            <pc:sldMk cId="2182768973" sldId="1563"/>
            <ac:picMk id="3" creationId="{5FCB795A-34EA-64E1-DC3C-2FBB1B6DFF1F}"/>
          </ac:picMkLst>
        </pc:picChg>
        <pc:picChg chg="add del mod">
          <ac:chgData name="Jolin Sewén" userId="07f09f45-77db-4865-8b69-f600d045b375" providerId="ADAL" clId="{45ED53E4-2E17-43A6-99F7-E80712C1AF9A}" dt="2023-12-18T16:28:15.735" v="5935" actId="478"/>
          <ac:picMkLst>
            <pc:docMk/>
            <pc:sldMk cId="2182768973" sldId="1563"/>
            <ac:picMk id="4" creationId="{AF5AAA42-F5F4-916B-2DF9-9A652256A124}"/>
          </ac:picMkLst>
        </pc:picChg>
        <pc:picChg chg="add mod">
          <ac:chgData name="Jolin Sewén" userId="07f09f45-77db-4865-8b69-f600d045b375" providerId="ADAL" clId="{45ED53E4-2E17-43A6-99F7-E80712C1AF9A}" dt="2023-12-18T16:32:33.388" v="5977" actId="1076"/>
          <ac:picMkLst>
            <pc:docMk/>
            <pc:sldMk cId="2182768973" sldId="1563"/>
            <ac:picMk id="6" creationId="{82CDADF2-E822-6F64-2A16-48CDC3F77ABE}"/>
          </ac:picMkLst>
        </pc:picChg>
        <pc:picChg chg="add del mod">
          <ac:chgData name="Jolin Sewén" userId="07f09f45-77db-4865-8b69-f600d045b375" providerId="ADAL" clId="{45ED53E4-2E17-43A6-99F7-E80712C1AF9A}" dt="2023-12-18T16:28:44.035" v="5943" actId="478"/>
          <ac:picMkLst>
            <pc:docMk/>
            <pc:sldMk cId="2182768973" sldId="1563"/>
            <ac:picMk id="8" creationId="{4B531B72-E76D-4454-42BD-69E6E7F76BF9}"/>
          </ac:picMkLst>
        </pc:picChg>
        <pc:picChg chg="add mod">
          <ac:chgData name="Jolin Sewén" userId="07f09f45-77db-4865-8b69-f600d045b375" providerId="ADAL" clId="{45ED53E4-2E17-43A6-99F7-E80712C1AF9A}" dt="2023-12-18T16:32:37.507" v="5979" actId="1076"/>
          <ac:picMkLst>
            <pc:docMk/>
            <pc:sldMk cId="2182768973" sldId="1563"/>
            <ac:picMk id="10" creationId="{51D44D3A-1026-9684-FB02-6813C2BE810F}"/>
          </ac:picMkLst>
        </pc:picChg>
        <pc:picChg chg="add mod">
          <ac:chgData name="Jolin Sewén" userId="07f09f45-77db-4865-8b69-f600d045b375" providerId="ADAL" clId="{45ED53E4-2E17-43A6-99F7-E80712C1AF9A}" dt="2023-12-18T16:32:35.253" v="5978" actId="1076"/>
          <ac:picMkLst>
            <pc:docMk/>
            <pc:sldMk cId="2182768973" sldId="1563"/>
            <ac:picMk id="12" creationId="{28B0B1A7-E5C6-7DEC-548F-DB15A6E8875F}"/>
          </ac:picMkLst>
        </pc:picChg>
        <pc:picChg chg="add del mod">
          <ac:chgData name="Jolin Sewén" userId="07f09f45-77db-4865-8b69-f600d045b375" providerId="ADAL" clId="{45ED53E4-2E17-43A6-99F7-E80712C1AF9A}" dt="2023-12-18T16:30:25.888" v="5955" actId="478"/>
          <ac:picMkLst>
            <pc:docMk/>
            <pc:sldMk cId="2182768973" sldId="1563"/>
            <ac:picMk id="15" creationId="{1089FB53-CE79-1267-E922-4CA92F71DA8B}"/>
          </ac:picMkLst>
        </pc:picChg>
        <pc:picChg chg="add del mod">
          <ac:chgData name="Jolin Sewén" userId="07f09f45-77db-4865-8b69-f600d045b375" providerId="ADAL" clId="{45ED53E4-2E17-43A6-99F7-E80712C1AF9A}" dt="2023-12-18T16:30:51.829" v="5961" actId="478"/>
          <ac:picMkLst>
            <pc:docMk/>
            <pc:sldMk cId="2182768973" sldId="1563"/>
            <ac:picMk id="17" creationId="{90913E3D-AE41-EC4F-7EAC-A73EE7D3E3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6EF56-9BA7-AA41-B56A-6148C041877F}" type="datetimeFigureOut">
              <a:rPr lang="sv-SE" smtClean="0"/>
              <a:t>2023-12-20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BF8F3-1255-254A-839B-6ABAD83AFC7C}" type="slidenum">
              <a:rPr lang="sv-SE" smtClean="0"/>
              <a:t>‹#›</a:t>
            </a:fld>
            <a:endParaRPr lang="sv-SE"/>
          </a:p>
        </p:txBody>
      </p:sp>
    </p:spTree>
    <p:extLst>
      <p:ext uri="{BB962C8B-B14F-4D97-AF65-F5344CB8AC3E}">
        <p14:creationId xmlns:p14="http://schemas.microsoft.com/office/powerpoint/2010/main" val="347637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spi.se/" TargetMode="External"/><Relationship Id="rId7" Type="http://schemas.openxmlformats.org/officeDocument/2006/relationships/hyperlink" Target="https://www.youtube.com/watch?v=4QXI4zdeF4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paxiskolan.se/" TargetMode="External"/><Relationship Id="rId5" Type="http://schemas.openxmlformats.org/officeDocument/2006/relationships/hyperlink" Target="https://www.folkhalsomyndigheten.se/livsvillkor-levnadsvanor/psykisk-halsa-och-suicidprevention/att-forebygga-suicid/suicidforebyggande-insatser/" TargetMode="External"/><Relationship Id="rId4" Type="http://schemas.openxmlformats.org/officeDocument/2006/relationships/hyperlink" Target="https://skr.se/skr/tjanster/rapporterochskrifter/publikationer/forebyggasuicidifysiskmiljo.64891.html"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regionskane.golms.com/external/listing/22" TargetMode="External"/><Relationship Id="rId3" Type="http://schemas.openxmlformats.org/officeDocument/2006/relationships/hyperlink" Target="https://ki.se/nasp/mhfa-forsta-hjalpen-till-psykisk-halsa" TargetMode="External"/><Relationship Id="rId7" Type="http://schemas.openxmlformats.org/officeDocument/2006/relationships/hyperlink" Target="https://stordodenutbildning.se/#page1612518804144"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utbildning.socialstyrelsen.se/learn/course/external/view/elearning/446/forebygga-suicid-om-bemotande-i-socialtjansten" TargetMode="External"/><Relationship Id="rId11" Type="http://schemas.openxmlformats.org/officeDocument/2006/relationships/hyperlink" Target="https://www.fyrbodal.se/verksamhet/valfardsutveckling/suicidprevention/" TargetMode="External"/><Relationship Id="rId5" Type="http://schemas.openxmlformats.org/officeDocument/2006/relationships/hyperlink" Target="https://psyk-e.se/psyk-e-bas-suicid/" TargetMode="External"/><Relationship Id="rId10" Type="http://schemas.openxmlformats.org/officeDocument/2006/relationships/hyperlink" Target="https://www.suicidezero.se/utbildningar/vaga-fraga-e" TargetMode="External"/><Relationship Id="rId4" Type="http://schemas.openxmlformats.org/officeDocument/2006/relationships/hyperlink" Target="https://www.y-a-m.org/" TargetMode="External"/><Relationship Id="rId9" Type="http://schemas.openxmlformats.org/officeDocument/2006/relationships/hyperlink" Target="https://suicidprev.se/utbildning-i-suicidprevent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spes.se/om-sjalvmord/" TargetMode="External"/><Relationship Id="rId3" Type="http://schemas.openxmlformats.org/officeDocument/2006/relationships/hyperlink" Target="https://ki.se/nasp/sjalvmord-i-sverige" TargetMode="External"/><Relationship Id="rId7" Type="http://schemas.openxmlformats.org/officeDocument/2006/relationships/hyperlink" Target="https://www.folkhalsomyndigheten.se/livsvillkor-levnadsvanor/psykisk-halsa-och-suicidprevention/att-forebygga-suicid/statistik-om-suicid/"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suicidezero.se/man" TargetMode="External"/><Relationship Id="rId5" Type="http://schemas.openxmlformats.org/officeDocument/2006/relationships/hyperlink" Target="https://spes.se/wp-content/uploads/2020/09/Kunskapsstod-f%C3%B6r-suicidprevention.pdf" TargetMode="External"/><Relationship Id="rId4" Type="http://schemas.openxmlformats.org/officeDocument/2006/relationships/hyperlink" Target="https://sdb.socialstyrelsen.se/if_dor/val.aspx" TargetMode="External"/><Relationship Id="rId9" Type="http://schemas.openxmlformats.org/officeDocument/2006/relationships/hyperlink" Target="https://www.bris.se/globalassets/bris-rapport-2022_3_nar-en-foralder-tagit-sitt-liv.pdf"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suicidezero.se/man" TargetMode="External"/><Relationship Id="rId13" Type="http://schemas.openxmlformats.org/officeDocument/2006/relationships/hyperlink" Target="https://www.socialstyrelsen.se/globalassets/sharepoint-dokument/artikelkatalog/ovrigt/2023-9-8748.pdf" TargetMode="External"/><Relationship Id="rId3" Type="http://schemas.openxmlformats.org/officeDocument/2006/relationships/hyperlink" Target="https://ki.se/nasp/sjalvmord-i-sverige" TargetMode="External"/><Relationship Id="rId7" Type="http://schemas.openxmlformats.org/officeDocument/2006/relationships/hyperlink" Target="https://www.folkhalsomyndigheten.se/contentassets/c5ebbb0ce9aa4068aec8a5eb5e02bafc/halsan-halsans-bestamningsfaktorer-transpersoner.pdf" TargetMode="External"/><Relationship Id="rId12" Type="http://schemas.openxmlformats.org/officeDocument/2006/relationships/hyperlink" Target="https://nyheter.ki.se/ingen-skillnad-i-sjalvmordsrisk-mellan-flyktingar-och-migranter" TargetMode="External"/><Relationship Id="rId17" Type="http://schemas.openxmlformats.org/officeDocument/2006/relationships/hyperlink" Target="https://patientsakerhet.socialstyrelsen.se/risker-och-vardskador/vardskador/suicid/" TargetMode="External"/><Relationship Id="rId2" Type="http://schemas.openxmlformats.org/officeDocument/2006/relationships/slide" Target="../slides/slide4.xml"/><Relationship Id="rId16" Type="http://schemas.openxmlformats.org/officeDocument/2006/relationships/hyperlink" Target="https://www.folkhalsomyndigheten.se/contentassets/14016bd16be743efa254ba16a2f917d5/alkohol-och-suicid.pdf" TargetMode="External"/><Relationship Id="rId1" Type="http://schemas.openxmlformats.org/officeDocument/2006/relationships/notesMaster" Target="../notesMasters/notesMaster1.xml"/><Relationship Id="rId6" Type="http://schemas.openxmlformats.org/officeDocument/2006/relationships/hyperlink" Target="https://respi.se/om-suicid" TargetMode="External"/><Relationship Id="rId11" Type="http://schemas.openxmlformats.org/officeDocument/2006/relationships/hyperlink" Target="https://nyheter.ki.se/kraftigt-hojd-suicidrisk-bland-ensamkommande-flyktingbarn" TargetMode="External"/><Relationship Id="rId5" Type="http://schemas.openxmlformats.org/officeDocument/2006/relationships/hyperlink" Target="https://spes.se/wp-content/uploads/2020/09/Kunskapsstod-f%C3%B6r-suicidprevention.pdf" TargetMode="External"/><Relationship Id="rId15" Type="http://schemas.openxmlformats.org/officeDocument/2006/relationships/hyperlink" Target="https://ki.se/nasp/fakta-om-sjalvmord" TargetMode="External"/><Relationship Id="rId10" Type="http://schemas.openxmlformats.org/officeDocument/2006/relationships/hyperlink" Target="https://www.folkhalsomyndigheten.se/contentassets/ea1615bedb794893b221d6a91351fb24/faktorer-suicidforsok-hbtq.pdf" TargetMode="External"/><Relationship Id="rId4" Type="http://schemas.openxmlformats.org/officeDocument/2006/relationships/hyperlink" Target="https://www.folkhalsomyndigheten.se/livsvillkor-levnadsvanor/psykisk-halsa-och-suicidprevention/att-forebygga-suicid/suicidforebyggande-insatser/" TargetMode="External"/><Relationship Id="rId9" Type="http://schemas.openxmlformats.org/officeDocument/2006/relationships/hyperlink" Target="https://kunskapsguiden.se/omraden-och-teman/psykisk-ohalsa/suicid-och-suicidprevention/risk--och-skyddsfaktorer-for-suicid/" TargetMode="External"/><Relationship Id="rId14" Type="http://schemas.openxmlformats.org/officeDocument/2006/relationships/hyperlink" Target="https://www.folkhalsomyndigheten.se/contentassets/552738a422ea445eb577e61dae167049/hogre-risk-suicid-personer-sjukskrivna-arbetslosa.pdf"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kunskapsguiden.se/omraden-och-teman/psykisk-ohalsa/suicid-och-suicidprevention/risk--och-skyddsfaktorer-for-suicid/"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folkhalsomyndigheten.se/livsvillkor-levnadsvanor/psykisk-halsa-och-suicidprevention/att-forebygga-suicid/suicidforebyggande-insatser/" TargetMode="External"/><Relationship Id="rId4" Type="http://schemas.openxmlformats.org/officeDocument/2006/relationships/hyperlink" Target="https://respi.se/insatser/evidensbaserade-insatser/restriktion-av-medel-som-anvands-i-suicidsyft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lkhalsomyndigheten.se/livsvillkor-levnadsvanor/psykisk-halsa-och-suicidprevention/psykisk-halsa/nationell-samordnin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folkhalsomyndigheten.se/livsvillkor-levnadsvanor/psykisk-halsa-och-suicidprevention/nationell-strategi/" TargetMode="External"/><Relationship Id="rId4" Type="http://schemas.openxmlformats.org/officeDocument/2006/relationships/hyperlink" Target="https://www.folkhalsomyndigheten.se/livsvillkor-levnadsvanor/psykisk-halsa-och-suicidprevention/att-forebygga-suicid/nationellt-handlingsprogra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llanarkiv-offentlig.vgregion.se/alfresco/s/archive/stream/public/v1/source/available/SOFIA/RS6895-621728397-1103/SURROGATE/Handlingsplan%20suicidprevention%20i%20V%c3%a4stra%20G%c3%b6taland%20-%20slutlig.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vardsamverkan.se/omraden/psykisk-halsa/suicidprevention/verktygslada-for-suicidpreven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yrbodal.se/verksamhet/valfardsutveckling/suicidpreventi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ki.se/nasp/hur-beraknas-sjalvmordsstatisti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ppdragpsykiskhalsa.se/stockholmslan/wp-content/uploads/2021/08/Strategi-for-suicidprevention-Region-Stockholm_2020.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en mall som din kommun kan använda er av när ni jobbar med suicidprevention. </a:t>
            </a:r>
          </a:p>
          <a:p>
            <a:r>
              <a:rPr lang="sv-SE" dirty="0"/>
              <a:t>Till varje bild står text med fakta och ibland vidare hänvisningar. </a:t>
            </a:r>
          </a:p>
          <a:p>
            <a:r>
              <a:rPr lang="sv-SE" dirty="0"/>
              <a:t>Ladda ner </a:t>
            </a:r>
            <a:r>
              <a:rPr lang="sv-SE" dirty="0" err="1"/>
              <a:t>powerpointen</a:t>
            </a:r>
            <a:r>
              <a:rPr lang="sv-SE" dirty="0"/>
              <a:t> och använd den/de bilderna som ni/du vill ha. Du kan ändra i dem precis som du vill. </a:t>
            </a:r>
          </a:p>
          <a:p>
            <a:endParaRPr lang="sv-SE" dirty="0"/>
          </a:p>
          <a:p>
            <a:r>
              <a:rPr lang="sv-SE"/>
              <a:t>Istället </a:t>
            </a:r>
            <a:r>
              <a:rPr lang="sv-SE" dirty="0"/>
              <a:t>för ”i Fyrbodal” kan du förstås lägga in namnet på din </a:t>
            </a:r>
            <a:r>
              <a:rPr lang="sv-SE"/>
              <a:t>egen kommun.</a:t>
            </a:r>
          </a:p>
          <a:p>
            <a:endParaRPr lang="sv-SE" dirty="0"/>
          </a:p>
          <a:p>
            <a:r>
              <a:rPr lang="sv-SE" dirty="0"/>
              <a:t>Mycket mer info finns på fyrbodal.se/suicidprevention</a:t>
            </a:r>
          </a:p>
          <a:p>
            <a:endParaRPr lang="sv-SE" dirty="0"/>
          </a:p>
          <a:p>
            <a:r>
              <a:rPr lang="sv-SE" dirty="0" err="1"/>
              <a:t>Powerpointen</a:t>
            </a:r>
            <a:r>
              <a:rPr lang="sv-SE" dirty="0"/>
              <a:t> är framtagen i december 2023 av Jolin Sewén som jobbar som processledare i suicidprevention på Fyrbodals kommunalförbund. </a:t>
            </a:r>
          </a:p>
          <a:p>
            <a:r>
              <a:rPr lang="sv-SE" dirty="0" err="1"/>
              <a:t>Bozzanova</a:t>
            </a:r>
            <a:r>
              <a:rPr lang="sv-SE" dirty="0"/>
              <a:t> har gjort illustrationerna. </a:t>
            </a:r>
          </a:p>
        </p:txBody>
      </p:sp>
      <p:sp>
        <p:nvSpPr>
          <p:cNvPr id="4" name="Platshållare för bildnummer 3"/>
          <p:cNvSpPr>
            <a:spLocks noGrp="1"/>
          </p:cNvSpPr>
          <p:nvPr>
            <p:ph type="sldNum" sz="quarter" idx="5"/>
          </p:nvPr>
        </p:nvSpPr>
        <p:spPr/>
        <p:txBody>
          <a:bodyPr/>
          <a:lstStyle/>
          <a:p>
            <a:fld id="{356BF8F3-1255-254A-839B-6ABAD83AFC7C}" type="slidenum">
              <a:rPr lang="sv-SE" smtClean="0"/>
              <a:t>1</a:t>
            </a:fld>
            <a:endParaRPr lang="sv-SE"/>
          </a:p>
        </p:txBody>
      </p:sp>
    </p:spTree>
    <p:extLst>
      <p:ext uri="{BB962C8B-B14F-4D97-AF65-F5344CB8AC3E}">
        <p14:creationId xmlns:p14="http://schemas.microsoft.com/office/powerpoint/2010/main" val="1217367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latin typeface="+mn-lt"/>
              </a:rPr>
              <a:t>Begränsning av medel och metoder </a:t>
            </a:r>
            <a:r>
              <a:rPr lang="sv-SE" dirty="0">
                <a:latin typeface="+mn-lt"/>
              </a:rPr>
              <a:t>kan dels handla om suicidprevention i fysisk miljö (till exempel </a:t>
            </a:r>
            <a:r>
              <a:rPr lang="sv-SE" b="0" i="0" dirty="0">
                <a:solidFill>
                  <a:srgbClr val="222222"/>
                </a:solidFill>
                <a:effectLst/>
                <a:latin typeface="open sans" panose="020B0606030504020204" pitchFamily="34" charset="0"/>
              </a:rPr>
              <a:t>fysiska barriärer som ett högt broräcke eller avspärrning omkring ett järnvägsspår) och </a:t>
            </a:r>
            <a:r>
              <a:rPr lang="sv-SE" dirty="0">
                <a:latin typeface="+mn-lt"/>
              </a:rPr>
              <a:t>reglering av läkemedel (till exempel smärtlindrande och att förvara sin medicin säkert).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Gällande </a:t>
            </a:r>
            <a:r>
              <a:rPr lang="sv-SE" b="1" dirty="0">
                <a:latin typeface="+mn-lt"/>
              </a:rPr>
              <a:t>skolbaserade program </a:t>
            </a:r>
            <a:r>
              <a:rPr lang="sv-SE" dirty="0">
                <a:latin typeface="+mn-lt"/>
              </a:rPr>
              <a:t>menas de som riktar sig direkt till elever. YAM är ett evidensbaserat program för högstadiet (se nästa sida), liksom PAX eller GBG (</a:t>
            </a:r>
            <a:r>
              <a:rPr lang="sv-SE" dirty="0" err="1">
                <a:latin typeface="+mn-lt"/>
              </a:rPr>
              <a:t>good</a:t>
            </a:r>
            <a:r>
              <a:rPr lang="sv-SE" dirty="0">
                <a:latin typeface="+mn-lt"/>
              </a:rPr>
              <a:t> </a:t>
            </a:r>
            <a:r>
              <a:rPr lang="sv-SE" dirty="0" err="1">
                <a:latin typeface="+mn-lt"/>
              </a:rPr>
              <a:t>behavior</a:t>
            </a:r>
            <a:r>
              <a:rPr lang="sv-SE" dirty="0">
                <a:latin typeface="+mn-lt"/>
              </a:rPr>
              <a:t> game) som är för yngre åldrar.</a:t>
            </a:r>
            <a:br>
              <a:rPr lang="sv-SE" dirty="0">
                <a:latin typeface="+mn-lt"/>
              </a:rPr>
            </a:br>
            <a:endParaRPr lang="sv-SE" dirty="0">
              <a:latin typeface="+mn-lt"/>
            </a:endParaRPr>
          </a:p>
          <a:p>
            <a:pPr defTabSz="931774">
              <a:defRPr/>
            </a:pPr>
            <a:r>
              <a:rPr lang="sv-SE" b="1" i="0" dirty="0">
                <a:solidFill>
                  <a:srgbClr val="333333"/>
                </a:solidFill>
                <a:effectLst/>
                <a:latin typeface="+mn-lt"/>
              </a:rPr>
              <a:t>Breda, kombinerade samhällsinsatser </a:t>
            </a:r>
            <a:r>
              <a:rPr lang="sv-SE" b="0" i="0" dirty="0">
                <a:solidFill>
                  <a:srgbClr val="333333"/>
                </a:solidFill>
                <a:effectLst/>
                <a:latin typeface="+mn-lt"/>
              </a:rPr>
              <a:t>innebär att man inte kan satsa på en sak utan behöver jobba på olika nivåer (preventionsnivåerna) och inom olika verksamheter/förvaltningar. Kommunen kan inte heller göra allt utan regionen, blåljuspersonal och civilsamhälle är tex. också viktiga aktörer. Här gäller det att samarbeta! </a:t>
            </a:r>
          </a:p>
          <a:p>
            <a:pPr defTabSz="931774">
              <a:defRPr/>
            </a:pPr>
            <a:endParaRPr lang="sv-SE" b="0" i="0" dirty="0">
              <a:solidFill>
                <a:srgbClr val="333333"/>
              </a:solidFill>
              <a:effectLst/>
              <a:latin typeface="+mn-lt"/>
            </a:endParaRPr>
          </a:p>
          <a:p>
            <a:pPr defTabSz="931774">
              <a:defRPr/>
            </a:pPr>
            <a:endParaRPr lang="sv-SE" dirty="0">
              <a:latin typeface="+mn-lt"/>
            </a:endParaRPr>
          </a:p>
          <a:p>
            <a:pPr defTabSz="931774">
              <a:defRPr/>
            </a:pPr>
            <a:r>
              <a:rPr lang="sv-SE" dirty="0">
                <a:latin typeface="+mn-lt"/>
              </a:rPr>
              <a:t>På individnivå är det behandling och säkra vårdkedjor som har god evidens. Gällande säkra vårdkedjor är kommunens och regionens samverkan och kontaktvägar mycket viktiga, så att ingen ”faller mellan stolarna”. </a:t>
            </a:r>
          </a:p>
          <a:p>
            <a:endParaRPr lang="sv-SE" dirty="0"/>
          </a:p>
          <a:p>
            <a:endParaRPr lang="sv-SE" dirty="0"/>
          </a:p>
          <a:p>
            <a:r>
              <a:rPr lang="sv-SE" dirty="0"/>
              <a:t>Källor och mer info: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Rekommendationer för suicidpreventiva insatser | RESPI</a:t>
            </a:r>
            <a:endParaRPr lang="sv-SE" dirty="0"/>
          </a:p>
          <a:p>
            <a:r>
              <a:rPr lang="sv-SE" dirty="0">
                <a:hlinkClick r:id="rId4"/>
              </a:rPr>
              <a:t>Förebygga suicid i fysisk miljö | SKR</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5"/>
              </a:rPr>
              <a:t>Suicidförebyggande arbete — Folkhälsomyndigheten (folkhalsomyndigheten.se)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6"/>
              </a:rPr>
              <a:t>PAX i skolan - För </a:t>
            </a:r>
            <a:r>
              <a:rPr lang="sv-SE" dirty="0" err="1">
                <a:hlinkClick r:id="rId6"/>
              </a:rPr>
              <a:t>studiero</a:t>
            </a:r>
            <a:r>
              <a:rPr lang="sv-SE" dirty="0">
                <a:hlinkClick r:id="rId6"/>
              </a:rPr>
              <a:t> och trygghet i klassrummet</a:t>
            </a:r>
            <a:endParaRPr lang="sv-SE" dirty="0"/>
          </a:p>
          <a:p>
            <a:endParaRPr lang="sv-SE" dirty="0"/>
          </a:p>
          <a:p>
            <a:r>
              <a:rPr lang="sv-SE" dirty="0"/>
              <a:t>Se filmen om Åmåls arbete med suicidprevention för bra exempel på samverkan samt breda, kombinerade samhällsinsatser: </a:t>
            </a:r>
            <a:r>
              <a:rPr lang="sv-SE" dirty="0">
                <a:hlinkClick r:id="rId7"/>
              </a:rPr>
              <a:t>Åmåls arbete med suicidprevention (youtube.com)</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11</a:t>
            </a:fld>
            <a:endParaRPr lang="sv-SE"/>
          </a:p>
        </p:txBody>
      </p:sp>
    </p:spTree>
    <p:extLst>
      <p:ext uri="{BB962C8B-B14F-4D97-AF65-F5344CB8AC3E}">
        <p14:creationId xmlns:p14="http://schemas.microsoft.com/office/powerpoint/2010/main" val="289629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få mer kunskap om suicid, risk- och skyddsfaktorer samt hur man kan jobba med frågan är avgörande och ett bra första steg i ett suicidpreventivt arbete. </a:t>
            </a:r>
          </a:p>
          <a:p>
            <a:r>
              <a:rPr lang="sv-SE" dirty="0"/>
              <a:t>Det finns fortfarande myter och stigma kring </a:t>
            </a:r>
            <a:r>
              <a:rPr lang="sv-SE" dirty="0" err="1"/>
              <a:t>suicidalitet</a:t>
            </a:r>
            <a:r>
              <a:rPr lang="sv-SE" dirty="0"/>
              <a:t>. </a:t>
            </a:r>
          </a:p>
          <a:p>
            <a:endParaRPr lang="sv-SE" dirty="0"/>
          </a:p>
          <a:p>
            <a:r>
              <a:rPr lang="sv-SE" b="1" dirty="0"/>
              <a:t>Mer omfattande utbildningsinsatser: </a:t>
            </a:r>
            <a:endParaRPr lang="sv-SE" sz="1200" b="1" dirty="0">
              <a:effectLst/>
              <a:latin typeface="+mn-lt"/>
              <a:ea typeface="+mn-ea"/>
              <a:cs typeface="+mn-cs"/>
            </a:endParaRPr>
          </a:p>
          <a:p>
            <a:endParaRPr lang="sv-SE" sz="1200" b="0" dirty="0">
              <a:effectLst/>
              <a:latin typeface="+mn-lt"/>
              <a:ea typeface="+mn-ea"/>
              <a:cs typeface="+mn-cs"/>
            </a:endParaRPr>
          </a:p>
          <a:p>
            <a:r>
              <a:rPr lang="sv-SE" sz="1800" b="1" dirty="0">
                <a:effectLst/>
                <a:latin typeface="Calibri" panose="020F0502020204030204" pitchFamily="34" charset="0"/>
                <a:ea typeface="Calibri" panose="020F0502020204030204" pitchFamily="34" charset="0"/>
                <a:cs typeface="Times New Roman" panose="02020603050405020304" pitchFamily="18" charset="0"/>
              </a:rPr>
              <a:t>MHFA (Mental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Helath</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First</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Aid</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 för personal</a:t>
            </a:r>
            <a:br>
              <a:rPr lang="sv-SE" sz="1800" b="1"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Utbildningsprogram under två heldagar som leds av utbildade instruktörer.</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Finns tre program: för personer som jobbar med unga, personer som jobbar med vuxna eller personer som jobbar med äldre.</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Utbildningen syftar till att sprida kunskap om psykisk ohälsa och sjukdomar för att därigenom minska fördomar och stigmatisering. Deltagarna blir utbildade att ge fösta hjälpen till psykisk hälsa. </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MHFA - Första hjälpen till psykisk hälsa | Karolinska Institutet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Calibri" panose="020F0502020204030204" pitchFamily="34" charset="0"/>
                <a:ea typeface="Calibri" panose="020F0502020204030204" pitchFamily="34" charset="0"/>
                <a:cs typeface="Times New Roman" panose="02020603050405020304" pitchFamily="18" charset="0"/>
              </a:rPr>
              <a:t>YAM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Youth</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Aware</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of</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Mental </a:t>
            </a:r>
            <a:r>
              <a:rPr lang="sv-SE" sz="1800" b="1" dirty="0" err="1">
                <a:effectLst/>
                <a:latin typeface="Calibri" panose="020F0502020204030204" pitchFamily="34" charset="0"/>
                <a:ea typeface="Calibri" panose="020F0502020204030204" pitchFamily="34" charset="0"/>
                <a:cs typeface="Times New Roman" panose="02020603050405020304" pitchFamily="18" charset="0"/>
              </a:rPr>
              <a:t>health</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 för elever</a:t>
            </a:r>
            <a:br>
              <a:rPr lang="sv-SE" sz="1800" b="1"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Ett program för elever på högstadiet. Leds av utbildade instruktörer. Syftet är att utveckla elevers färdigheter för att möta livets svårigheter och öka kunskapen om psykisk hälsa. Ses en signifikant minskning av suicidtankar och självmordsförsök hos elever som utbildats i YAM jämfört med kontrollgruppen vid 12 månaders uppföljning. YAM utgörs av fem timslånga tillfällen i klassrummet över tre veckors tid. Samtal och rollspel med utgångspunkt i pedagogiskt material är grunden samt ett elevhäfte som varje deltagare får behålla. Ungdomarna behandlas och ses som experter på sin egen psykiska hälsa. </a:t>
            </a:r>
            <a:r>
              <a:rPr lang="sv-SE"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About</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YAM - </a:t>
            </a:r>
            <a:r>
              <a:rPr lang="sv-SE"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Youth</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sv-SE"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Aware</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sv-SE"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of</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Mental </a:t>
            </a:r>
            <a:r>
              <a:rPr lang="sv-SE"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health</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(y-a-m.org)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Calibri" panose="020F0502020204030204" pitchFamily="34" charset="0"/>
                <a:ea typeface="Calibri" panose="020F0502020204030204" pitchFamily="34" charset="0"/>
                <a:cs typeface="Calibri" panose="020F0502020204030204" pitchFamily="34" charset="0"/>
              </a:rPr>
              <a:t>Psyk E bas Suicid - för er som möter suicidnära</a:t>
            </a:r>
            <a:br>
              <a:rPr lang="sv-SE" sz="1800" b="1" dirty="0">
                <a:effectLst/>
                <a:latin typeface="Calibri" panose="020F0502020204030204" pitchFamily="34" charset="0"/>
                <a:ea typeface="Calibri" panose="020F0502020204030204" pitchFamily="34" charset="0"/>
                <a:cs typeface="Calibri" panose="020F0502020204030204" pitchFamily="34" charset="0"/>
              </a:rPr>
            </a:br>
            <a:r>
              <a:rPr lang="sv-SE"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Ett webbaserat utbildningsprogram som riktar sig till personer som möter suicidnära i sitt yrke. Den ger fördjupad kunskap, användbara råd och möjlighet till reflektion om suicidprevention i praktiken. Utbildningen består bland annat av </a:t>
            </a:r>
            <a:r>
              <a:rPr lang="sv-SE" sz="18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av</a:t>
            </a:r>
            <a:r>
              <a:rPr lang="sv-SE"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20 föreläsningar och faktablad på olika teman och är framtagna tillsammans med Sveriges främsta experter i sina respektive områden av Karolinska Institutet. Utbildningen kräver egna </a:t>
            </a:r>
            <a:r>
              <a:rPr lang="sv-SE" sz="18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inlogg</a:t>
            </a:r>
            <a:r>
              <a:rPr lang="sv-SE"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men genomförs i arbetsgrupper. Organisationer köper in licenser som är tillgängliga i två år. Läs mer här: </a:t>
            </a: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Psyk-E bas suicid • Psyk-E bas</a:t>
            </a:r>
            <a:endParaRPr lang="sv-SE" dirty="0"/>
          </a:p>
          <a:p>
            <a:endParaRPr lang="sv-SE" dirty="0"/>
          </a:p>
          <a:p>
            <a:r>
              <a:rPr lang="sv-SE" b="1" dirty="0"/>
              <a:t>Gratis, webbaserade ca en timme:</a:t>
            </a:r>
          </a:p>
          <a:p>
            <a:endParaRPr lang="sv-SE" sz="1800" b="1" dirty="0">
              <a:effectLst/>
              <a:latin typeface="Calibri" panose="020F0502020204030204" pitchFamily="34" charset="0"/>
              <a:ea typeface="Calibri" panose="020F0502020204030204" pitchFamily="34" charset="0"/>
            </a:endParaRPr>
          </a:p>
          <a:p>
            <a:r>
              <a:rPr lang="sv-SE" sz="1800" b="1" dirty="0">
                <a:effectLst/>
                <a:latin typeface="Calibri" panose="020F0502020204030204" pitchFamily="34" charset="0"/>
                <a:ea typeface="Calibri" panose="020F0502020204030204" pitchFamily="34" charset="0"/>
              </a:rPr>
              <a:t>För socialtjänsten - om bemötande</a:t>
            </a:r>
            <a:br>
              <a:rPr lang="sv-SE" sz="1800" b="1" dirty="0">
                <a:effectLst/>
                <a:latin typeface="Calibri" panose="020F0502020204030204" pitchFamily="34" charset="0"/>
                <a:ea typeface="Calibri" panose="020F0502020204030204" pitchFamily="34" charset="0"/>
              </a:rPr>
            </a:br>
            <a:r>
              <a:rPr lang="sv-SE" sz="1800" b="0" dirty="0">
                <a:effectLst/>
                <a:latin typeface="Calibri" panose="020F0502020204030204" pitchFamily="34" charset="0"/>
                <a:ea typeface="Calibri" panose="020F0502020204030204" pitchFamily="34" charset="0"/>
              </a:rPr>
              <a:t>Utbild</a:t>
            </a:r>
            <a:r>
              <a:rPr lang="sv-SE" sz="1800" dirty="0">
                <a:effectLst/>
                <a:latin typeface="Calibri" panose="020F0502020204030204" pitchFamily="34" charset="0"/>
                <a:ea typeface="Calibri" panose="020F0502020204030204" pitchFamily="34" charset="0"/>
              </a:rPr>
              <a:t>ning från Socialstyrelsen. Rekommendationen är att den görs individuellt och sedan diskuteras/följs upp i arbetsgruppen. </a:t>
            </a:r>
            <a:br>
              <a:rPr lang="sv-SE" sz="1800" b="1" dirty="0">
                <a:effectLst/>
                <a:latin typeface="Calibri" panose="020F0502020204030204" pitchFamily="34" charset="0"/>
                <a:ea typeface="Calibri" panose="020F0502020204030204" pitchFamily="34" charset="0"/>
              </a:rPr>
            </a:br>
            <a:r>
              <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Socialstyrelsen utbildning</a:t>
            </a:r>
            <a:endParaRPr lang="sv-SE"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sv-SE" sz="1800" u="sng" dirty="0">
              <a:solidFill>
                <a:srgbClr val="0000FF"/>
              </a:solidFill>
              <a:effectLst/>
              <a:latin typeface="Calibri" panose="020F0502020204030204" pitchFamily="34" charset="0"/>
              <a:cs typeface="Times New Roman" panose="02020603050405020304" pitchFamily="18" charset="0"/>
            </a:endParaRPr>
          </a:p>
          <a:p>
            <a:endParaRPr lang="sv-SE" sz="1800" u="sng" dirty="0">
              <a:solidFill>
                <a:srgbClr val="0000FF"/>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effectLst/>
                <a:latin typeface="Calibri" panose="020F0502020204030204" pitchFamily="34" charset="0"/>
                <a:ea typeface="Calibri" panose="020F0502020204030204" pitchFamily="34" charset="0"/>
                <a:cs typeface="Calibri" panose="020F0502020204030204" pitchFamily="34" charset="0"/>
              </a:rPr>
              <a:t>Stör döden - för lärare och skolpersonal</a:t>
            </a:r>
            <a:br>
              <a:rPr lang="sv-SE" sz="1800" b="1" dirty="0">
                <a:effectLst/>
                <a:latin typeface="Calibri" panose="020F0502020204030204" pitchFamily="34" charset="0"/>
                <a:ea typeface="Calibri" panose="020F0502020204030204" pitchFamily="34" charset="0"/>
                <a:cs typeface="Calibri" panose="020F0502020204030204" pitchFamily="34" charset="0"/>
              </a:rPr>
            </a:br>
            <a:r>
              <a:rPr lang="sv-SE" sz="1800" dirty="0">
                <a:effectLst/>
                <a:latin typeface="Calibri" panose="020F0502020204030204" pitchFamily="34" charset="0"/>
                <a:ea typeface="Calibri" panose="020F0502020204030204" pitchFamily="34" charset="0"/>
                <a:cs typeface="Calibri" panose="020F0502020204030204" pitchFamily="34" charset="0"/>
              </a:rPr>
              <a:t>Har tagits fram av </a:t>
            </a:r>
            <a:r>
              <a:rPr lang="sv-SE" sz="1800" dirty="0" err="1">
                <a:effectLst/>
                <a:latin typeface="Calibri" panose="020F0502020204030204" pitchFamily="34" charset="0"/>
                <a:ea typeface="Calibri" panose="020F0502020204030204" pitchFamily="34" charset="0"/>
                <a:cs typeface="Calibri" panose="020F0502020204030204" pitchFamily="34" charset="0"/>
              </a:rPr>
              <a:t>Suicide</a:t>
            </a:r>
            <a:r>
              <a:rPr lang="sv-SE" sz="1800" dirty="0">
                <a:effectLst/>
                <a:latin typeface="Calibri" panose="020F0502020204030204" pitchFamily="34" charset="0"/>
                <a:ea typeface="Calibri" panose="020F0502020204030204" pitchFamily="34" charset="0"/>
                <a:cs typeface="Calibri" panose="020F0502020204030204" pitchFamily="34" charset="0"/>
              </a:rPr>
              <a:t> </a:t>
            </a:r>
            <a:r>
              <a:rPr lang="sv-SE" sz="1800" dirty="0" err="1">
                <a:effectLst/>
                <a:latin typeface="Calibri" panose="020F0502020204030204" pitchFamily="34" charset="0"/>
                <a:ea typeface="Calibri" panose="020F0502020204030204" pitchFamily="34" charset="0"/>
                <a:cs typeface="Calibri" panose="020F0502020204030204" pitchFamily="34" charset="0"/>
              </a:rPr>
              <a:t>Zero</a:t>
            </a:r>
            <a:r>
              <a:rPr lang="sv-SE" sz="1800" dirty="0">
                <a:effectLst/>
                <a:latin typeface="Calibri" panose="020F0502020204030204" pitchFamily="34" charset="0"/>
                <a:ea typeface="Calibri" panose="020F0502020204030204" pitchFamily="34" charset="0"/>
                <a:cs typeface="Calibri" panose="020F0502020204030204" pitchFamily="34" charset="0"/>
              </a:rPr>
              <a:t>, Mind, SPES och NASP i samarbete med skolpersonal. Utbildningen är självinstruerande.</a:t>
            </a:r>
            <a:br>
              <a:rPr lang="sv-SE" sz="1800" dirty="0">
                <a:effectLst/>
                <a:latin typeface="Calibri" panose="020F0502020204030204" pitchFamily="34" charset="0"/>
                <a:ea typeface="Calibri" panose="020F0502020204030204" pitchFamily="34" charset="0"/>
                <a:cs typeface="Calibri" panose="020F0502020204030204" pitchFamily="34" charset="0"/>
              </a:rPr>
            </a:br>
            <a:r>
              <a:rPr lang="sv-SE"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Stör Döden - Utbildning för lärare (stordodenutbildning.se)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a:p>
            <a:endParaRPr lang="sv-SE" sz="1800" b="1" dirty="0">
              <a:effectLst/>
              <a:latin typeface="Calibri" panose="020F0502020204030204" pitchFamily="34" charset="0"/>
              <a:ea typeface="Calibri" panose="020F0502020204030204" pitchFamily="34" charset="0"/>
            </a:endParaRPr>
          </a:p>
          <a:p>
            <a:r>
              <a:rPr lang="sv-SE" sz="1800" b="1" dirty="0">
                <a:effectLst/>
                <a:latin typeface="Calibri" panose="020F0502020204030204" pitchFamily="34" charset="0"/>
                <a:ea typeface="Calibri" panose="020F0502020204030204" pitchFamily="34" charset="0"/>
              </a:rPr>
              <a:t>SPISS - för den som vill få mer kunskap</a:t>
            </a:r>
            <a:br>
              <a:rPr lang="sv-SE" sz="1800" b="1" dirty="0">
                <a:effectLst/>
                <a:latin typeface="Calibri" panose="020F0502020204030204" pitchFamily="34" charset="0"/>
                <a:ea typeface="Calibri" panose="020F0502020204030204" pitchFamily="34" charset="0"/>
              </a:rPr>
            </a:br>
            <a:r>
              <a:rPr lang="sv-SE" sz="1800" b="0" dirty="0">
                <a:effectLst/>
                <a:latin typeface="Calibri" panose="020F0502020204030204" pitchFamily="34" charset="0"/>
                <a:ea typeface="Calibri" panose="020F0502020204030204" pitchFamily="34" charset="0"/>
              </a:rPr>
              <a:t>Utbildning</a:t>
            </a:r>
            <a:r>
              <a:rPr lang="sv-SE" sz="1800" dirty="0">
                <a:effectLst/>
                <a:latin typeface="Calibri" panose="020F0502020204030204" pitchFamily="34" charset="0"/>
                <a:ea typeface="Calibri" panose="020F0502020204030204" pitchFamily="34" charset="0"/>
              </a:rPr>
              <a:t> på 3 delar som tar ca 20 min/del. De två första delarna är relevant för många: </a:t>
            </a:r>
            <a:r>
              <a:rPr lang="sv-SE" sz="1800" dirty="0" err="1">
                <a:effectLst/>
                <a:latin typeface="Calibri" panose="020F0502020204030204" pitchFamily="34" charset="0"/>
                <a:ea typeface="Calibri" panose="020F0502020204030204" pitchFamily="34" charset="0"/>
              </a:rPr>
              <a:t>suicidologi</a:t>
            </a:r>
            <a:r>
              <a:rPr lang="sv-SE" sz="1800" dirty="0">
                <a:effectLst/>
                <a:latin typeface="Calibri" panose="020F0502020204030204" pitchFamily="34" charset="0"/>
                <a:ea typeface="Calibri" panose="020F0502020204030204" pitchFamily="34" charset="0"/>
              </a:rPr>
              <a:t>, risk- och skyddsfaktorer, den tredje för färre: skattningsskalor. Deltagaren väljer vilken eller vilka delar hen vill gå. </a:t>
            </a:r>
            <a:r>
              <a:rPr lang="sv-SE"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8"/>
              </a:rPr>
              <a:t>Region Skånes öppna läraktiviteter (golms.com)</a:t>
            </a:r>
            <a:endParaRPr lang="sv-SE" dirty="0"/>
          </a:p>
          <a:p>
            <a:endParaRPr lang="sv-SE" dirty="0"/>
          </a:p>
          <a:p>
            <a:endParaRPr lang="sv-SE" dirty="0"/>
          </a:p>
          <a:p>
            <a:r>
              <a:rPr lang="sv-SE" b="1" dirty="0"/>
              <a:t>Civilsamhället erbjuder utbildningar. </a:t>
            </a:r>
          </a:p>
          <a:p>
            <a:r>
              <a:rPr lang="sv-SE" b="1" dirty="0"/>
              <a:t>SPIV </a:t>
            </a:r>
            <a:r>
              <a:rPr lang="sv-SE" dirty="0"/>
              <a:t>– kunskap räddar liv, jobbar framför allt med utbildningsinsatsen PLR - psykisk livräddning både på basnivå och fördjupning riktat till profession: </a:t>
            </a:r>
            <a:r>
              <a:rPr lang="sv-SE" dirty="0">
                <a:hlinkClick r:id="rId9"/>
              </a:rPr>
              <a:t>Utbildning i suicidprevention – SPIV</a:t>
            </a:r>
            <a:endParaRPr lang="sv-SE" dirty="0"/>
          </a:p>
          <a:p>
            <a:r>
              <a:rPr lang="sv-SE" b="1" dirty="0" err="1"/>
              <a:t>Suicide</a:t>
            </a:r>
            <a:r>
              <a:rPr lang="sv-SE" b="1" dirty="0"/>
              <a:t> </a:t>
            </a:r>
            <a:r>
              <a:rPr lang="sv-SE" b="1" dirty="0" err="1"/>
              <a:t>Zero</a:t>
            </a:r>
            <a:r>
              <a:rPr lang="sv-SE" b="1" dirty="0"/>
              <a:t> </a:t>
            </a:r>
            <a:r>
              <a:rPr lang="sv-SE" b="0" dirty="0"/>
              <a:t>erbjuder kostnadsfritt Våga fråga - E som är på grundläggande nivå: </a:t>
            </a:r>
            <a:r>
              <a:rPr lang="sv-SE" dirty="0">
                <a:hlinkClick r:id="rId10"/>
              </a:rPr>
              <a:t>Suicidpreventiv utbildning för företag - Våga fråga-e (suicidezero.se)</a:t>
            </a:r>
            <a:endParaRPr lang="sv-SE" dirty="0"/>
          </a:p>
          <a:p>
            <a:endParaRPr lang="sv-SE" b="1" dirty="0"/>
          </a:p>
          <a:p>
            <a:endParaRPr lang="sv-SE" b="1" dirty="0"/>
          </a:p>
          <a:p>
            <a:r>
              <a:rPr lang="sv-SE" b="1" dirty="0"/>
              <a:t>Detta är exempel på utbildningsinsatser. </a:t>
            </a:r>
            <a:endParaRPr lang="sv-SE" b="0" dirty="0"/>
          </a:p>
          <a:p>
            <a:r>
              <a:rPr lang="sv-SE" b="0" dirty="0"/>
              <a:t>För fler, se sammanställning av utbildningsinsatser på denna sida: </a:t>
            </a:r>
            <a:r>
              <a:rPr lang="sv-SE" dirty="0">
                <a:hlinkClick r:id="rId11"/>
              </a:rPr>
              <a:t>Suicidprevention - Fyrbodals kommunalförbund</a:t>
            </a:r>
            <a:endParaRPr lang="sv-SE" b="1"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12</a:t>
            </a:fld>
            <a:endParaRPr lang="sv-SE"/>
          </a:p>
        </p:txBody>
      </p:sp>
    </p:spTree>
    <p:extLst>
      <p:ext uri="{BB962C8B-B14F-4D97-AF65-F5344CB8AC3E}">
        <p14:creationId xmlns:p14="http://schemas.microsoft.com/office/powerpoint/2010/main" val="79992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Fråga </a:t>
            </a:r>
            <a:r>
              <a:rPr lang="sv-SE" b="0" dirty="0"/>
              <a:t>om någon verkar må dåligt. Hur har du det? Om personen har det svårt - fråga vidare. Använd direkta frågor. Tänker du på att ta ditt liv? Har du gjort planer? Hur? När? </a:t>
            </a:r>
          </a:p>
          <a:p>
            <a:r>
              <a:rPr lang="sv-SE" b="0" dirty="0"/>
              <a:t>Tveka inte att fråga vidare. Det är livräddande och det enda sättet att veta hur suicidnära någon är. Det kan vara ovant i början och kan vara bra att träna på. Den suicidnära är ofta ambivalent och det kan vara väldigt skönt att någon frågar.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Lyssna. </a:t>
            </a:r>
            <a:r>
              <a:rPr lang="sv-SE" b="0" dirty="0"/>
              <a:t>Var kvar.</a:t>
            </a:r>
            <a:r>
              <a:rPr lang="sv-SE" dirty="0"/>
              <a:t> Var närvarande. SE den du möter. MÖT den du möter. Ge inte råd. Det är ett stort förtroende.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Bekräfta. </a:t>
            </a:r>
            <a:r>
              <a:rPr lang="sv-SE" b="0" dirty="0"/>
              <a:t>Säg till exempel: </a:t>
            </a:r>
            <a:r>
              <a:rPr lang="sv-SE" i="1" dirty="0"/>
              <a:t>Vad tufft det måste vara. Jag ser att det är väldigt tungt för dig! </a:t>
            </a:r>
            <a:r>
              <a:rPr lang="sv-SE" i="0" dirty="0"/>
              <a:t>Visa empati.</a:t>
            </a:r>
          </a:p>
          <a:p>
            <a:endParaRPr lang="sv-SE" dirty="0"/>
          </a:p>
          <a:p>
            <a:r>
              <a:rPr lang="sv-SE" b="1" dirty="0"/>
              <a:t>Bedöm </a:t>
            </a:r>
            <a:r>
              <a:rPr lang="sv-SE" b="0" dirty="0"/>
              <a:t>situationen och </a:t>
            </a:r>
            <a:r>
              <a:rPr lang="sv-SE" b="1" dirty="0"/>
              <a:t>stötta</a:t>
            </a:r>
            <a:r>
              <a:rPr lang="sv-SE" dirty="0"/>
              <a:t> till vidare vård om nödvändigt. Ibland behöver man bara någon som lyssnar. Det är såklart inte heller farligt att tänka på självmord, det är ganska vanligt och kan ge lindring när livet känns outhärdligt. Det är handlingarna som är farliga och livshotande, även om tankarna förstås kan vara skrämmande och tunga. Om det är akut, om någon har bestämt sig för att ta sitt liv - ring 112 eller stötta på annat sätt till vidare vård. Förmedla hopp - </a:t>
            </a:r>
            <a:r>
              <a:rPr lang="sv-SE" i="1" dirty="0"/>
              <a:t>det kommer inte alltid vara såhär! Jag vill att du ska överleva! </a:t>
            </a:r>
            <a:r>
              <a:rPr lang="sv-SE" dirty="0"/>
              <a:t>Visa omtanke.</a:t>
            </a:r>
            <a:endParaRPr lang="sv-SE" i="1" dirty="0"/>
          </a:p>
          <a:p>
            <a:endParaRPr lang="sv-SE" dirty="0"/>
          </a:p>
          <a:p>
            <a:r>
              <a:rPr lang="sv-SE" dirty="0"/>
              <a:t>Lova aldrig att hålla personens planer för dig själv. Om du har gjort det, bryt löftet. Det handlar om liv och död och personer som överlevt ett självmordsförsök är i regel tacksamma (åtminstone i förlängningen) att de överlevde. </a:t>
            </a:r>
          </a:p>
          <a:p>
            <a:endParaRPr lang="sv-SE" dirty="0"/>
          </a:p>
          <a:p>
            <a:r>
              <a:rPr lang="sv-SE" b="1" dirty="0"/>
              <a:t>Var trevligt påträngande. </a:t>
            </a:r>
            <a:r>
              <a:rPr lang="sv-SE" b="0" dirty="0"/>
              <a:t>Vi måste förstås respektera om någon inte vill prata. Fortsätt visa att du bryr dig och fråga igen hur personen har det. </a:t>
            </a:r>
          </a:p>
          <a:p>
            <a:endParaRPr lang="sv-SE" b="0" dirty="0"/>
          </a:p>
          <a:p>
            <a:r>
              <a:rPr lang="sv-SE" b="1" dirty="0"/>
              <a:t>Lämna aldrig en suicidnära person ensam! </a:t>
            </a:r>
            <a:r>
              <a:rPr lang="sv-SE" b="0" dirty="0"/>
              <a:t>Man tar i regel inte sitt liv när någon annan är med. </a:t>
            </a:r>
          </a:p>
          <a:p>
            <a:endParaRPr lang="sv-SE" b="0" dirty="0"/>
          </a:p>
          <a:p>
            <a:endParaRPr lang="sv-SE" b="1" dirty="0"/>
          </a:p>
          <a:p>
            <a:r>
              <a:rPr lang="sv-SE" b="1" dirty="0"/>
              <a:t>Kom ihåg! </a:t>
            </a:r>
            <a:r>
              <a:rPr lang="sv-SE" b="0" dirty="0"/>
              <a:t>Så länge någon lever finns det hopp. Det är alltid bättre att göra någonting. Det gör ingenting om du inte vet vad du ska säga, då kan du säga just det. Du kan också fråga hur personen själv skulle bemöta någon som var i hens situation. Ta hand om dig själv! Det kan vara tuffa möten och situationer. Kom också ihåg att livskraften </a:t>
            </a:r>
            <a:r>
              <a:rPr lang="sv-SE" dirty="0"/>
              <a:t>stark och beständig, medan dödslängtan är tillfällig. Underskatta inte din betydelse.</a:t>
            </a:r>
          </a:p>
          <a:p>
            <a:endParaRPr lang="sv-SE" dirty="0"/>
          </a:p>
          <a:p>
            <a:endParaRPr lang="sv-SE" dirty="0"/>
          </a:p>
          <a:p>
            <a:r>
              <a:rPr lang="sv-SE" b="1" dirty="0"/>
              <a:t>Tips</a:t>
            </a:r>
            <a:r>
              <a:rPr lang="sv-SE" dirty="0"/>
              <a:t> om du vet någon som kämpar med </a:t>
            </a:r>
            <a:r>
              <a:rPr lang="sv-SE" dirty="0" err="1"/>
              <a:t>suicidalitet</a:t>
            </a:r>
            <a:r>
              <a:rPr lang="sv-SE" dirty="0"/>
              <a:t>. </a:t>
            </a:r>
            <a:r>
              <a:rPr lang="sv-SE" i="1" dirty="0"/>
              <a:t>Handbok för livskämpar: till dig som inte vet om du orkar leva </a:t>
            </a:r>
            <a:r>
              <a:rPr lang="sv-SE" i="0" dirty="0"/>
              <a:t>är skriven av en suicidforskare och personer med egna erfarenheter. Om boken skriver författarna bland annat ”</a:t>
            </a:r>
            <a:r>
              <a:rPr lang="sv-SE" i="1" dirty="0"/>
              <a:t>en</a:t>
            </a:r>
            <a:r>
              <a:rPr lang="sv-SE" b="0" i="1" dirty="0">
                <a:solidFill>
                  <a:srgbClr val="5C5C5C"/>
                </a:solidFill>
                <a:effectLst/>
                <a:latin typeface="Montserrat" panose="00000500000000000000" pitchFamily="2" charset="0"/>
              </a:rPr>
              <a:t> bok vi själva önskar hade funnits när vi mådde som värst”. </a:t>
            </a:r>
            <a:r>
              <a:rPr lang="sv-SE" b="0" i="0" dirty="0">
                <a:solidFill>
                  <a:srgbClr val="5C5C5C"/>
                </a:solidFill>
                <a:effectLst/>
                <a:latin typeface="Montserrat" panose="00000500000000000000" pitchFamily="2" charset="0"/>
              </a:rPr>
              <a:t>Finns på nätet där böcker säljs.</a:t>
            </a:r>
            <a:endParaRPr lang="sv-SE" i="0"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13</a:t>
            </a:fld>
            <a:endParaRPr lang="sv-SE"/>
          </a:p>
        </p:txBody>
      </p:sp>
    </p:spTree>
    <p:extLst>
      <p:ext uri="{BB962C8B-B14F-4D97-AF65-F5344CB8AC3E}">
        <p14:creationId xmlns:p14="http://schemas.microsoft.com/office/powerpoint/2010/main" val="397266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denna webbsida finns det länkar till användbara webbsidor, goda exempel samt andra medskick till er kommuner i det suicidpreventiva arbetet. </a:t>
            </a:r>
          </a:p>
          <a:p>
            <a:r>
              <a:rPr lang="sv-SE" dirty="0"/>
              <a:t>Det finns dessutom en rapport med lokal statistik, en sammanställning på utbildningsinsatser och inspelade föreläsningar.</a:t>
            </a:r>
          </a:p>
          <a:p>
            <a:endParaRPr lang="sv-SE" dirty="0"/>
          </a:p>
          <a:p>
            <a:endParaRPr lang="sv-SE" dirty="0"/>
          </a:p>
          <a:p>
            <a:r>
              <a:rPr lang="sv-SE" dirty="0"/>
              <a:t>Lycka till i ert viktiga arbete!</a:t>
            </a:r>
          </a:p>
        </p:txBody>
      </p:sp>
      <p:sp>
        <p:nvSpPr>
          <p:cNvPr id="4" name="Platshållare för bildnummer 3"/>
          <p:cNvSpPr>
            <a:spLocks noGrp="1"/>
          </p:cNvSpPr>
          <p:nvPr>
            <p:ph type="sldNum" sz="quarter" idx="5"/>
          </p:nvPr>
        </p:nvSpPr>
        <p:spPr/>
        <p:txBody>
          <a:bodyPr/>
          <a:lstStyle/>
          <a:p>
            <a:fld id="{186C8D34-7B48-4634-9693-6C841186FA8E}" type="slidenum">
              <a:rPr lang="sv-SE" smtClean="0"/>
              <a:t>14</a:t>
            </a:fld>
            <a:endParaRPr lang="sv-SE"/>
          </a:p>
        </p:txBody>
      </p:sp>
    </p:spTree>
    <p:extLst>
      <p:ext uri="{BB962C8B-B14F-4D97-AF65-F5344CB8AC3E}">
        <p14:creationId xmlns:p14="http://schemas.microsoft.com/office/powerpoint/2010/main" val="69421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9415" indent="-349415" defTabSz="931774">
              <a:buFont typeface="Symbol" panose="05050102010706020507" pitchFamily="18" charset="2"/>
              <a:buChar char=""/>
              <a:defRPr/>
            </a:pPr>
            <a:r>
              <a:rPr lang="sv-SE" b="1" dirty="0">
                <a:ea typeface="Calibri" panose="020F0502020204030204" pitchFamily="34" charset="0"/>
                <a:cs typeface="Calibri" panose="020F0502020204030204" pitchFamily="34" charset="0"/>
              </a:rPr>
              <a:t>Antal: </a:t>
            </a:r>
            <a:r>
              <a:rPr lang="sv-SE" dirty="0">
                <a:ea typeface="Calibri" panose="020F0502020204030204" pitchFamily="34" charset="0"/>
                <a:cs typeface="Calibri" panose="020F0502020204030204" pitchFamily="34" charset="0"/>
              </a:rPr>
              <a:t>Mellan 1500-1600 personer/år tar sitt liv i Sverige. År 2022 dog 1569 personer i självmord (ca fyra personer/dygn). </a:t>
            </a:r>
            <a:r>
              <a:rPr lang="sv-SE" dirty="0">
                <a:solidFill>
                  <a:srgbClr val="000000"/>
                </a:solidFill>
                <a:ea typeface="Times New Roman" panose="02020603050405020304" pitchFamily="18" charset="0"/>
              </a:rPr>
              <a:t>Detta kan jämföras med antalet döda i trafikolyckor, som är runt 200 personer/år. </a:t>
            </a:r>
            <a:r>
              <a:rPr lang="sv-SE" dirty="0">
                <a:ea typeface="Calibri" panose="020F0502020204030204" pitchFamily="34" charset="0"/>
                <a:cs typeface="Calibri" panose="020F0502020204030204" pitchFamily="34" charset="0"/>
              </a:rPr>
              <a:t>Minst 15 000 personer gör självmordsförsök/år (sannolikt stort mörkertal). Mäts antingen genom de som vårdas för sina skador och/eller genom enkätstudier. Det brukar räknas på 10-15 efterlevande/suicid (vissa räknar 20 </a:t>
            </a:r>
            <a:r>
              <a:rPr lang="sv-SE" dirty="0" err="1">
                <a:ea typeface="Calibri" panose="020F0502020204030204" pitchFamily="34" charset="0"/>
                <a:cs typeface="Calibri" panose="020F0502020204030204" pitchFamily="34" charset="0"/>
              </a:rPr>
              <a:t>pers</a:t>
            </a:r>
            <a:r>
              <a:rPr lang="sv-SE" dirty="0">
                <a:ea typeface="Calibri" panose="020F0502020204030204" pitchFamily="34" charset="0"/>
                <a:cs typeface="Calibri" panose="020F0502020204030204" pitchFamily="34" charset="0"/>
              </a:rPr>
              <a:t>). Det är tex. föräldrar, barn, syskon, partners, vänner, mor-farföräldrar etc. Fler påverkas såklart även om de kanske inte uppenbart räknas till efterlevande tex. kollegor, grannar </a:t>
            </a:r>
            <a:r>
              <a:rPr lang="sv-SE" dirty="0" err="1">
                <a:ea typeface="Calibri" panose="020F0502020204030204" pitchFamily="34" charset="0"/>
                <a:cs typeface="Calibri" panose="020F0502020204030204" pitchFamily="34" charset="0"/>
              </a:rPr>
              <a:t>etc</a:t>
            </a:r>
            <a:r>
              <a:rPr lang="sv-SE" dirty="0">
                <a:ea typeface="Calibri" panose="020F0502020204030204" pitchFamily="34" charset="0"/>
                <a:cs typeface="Calibri" panose="020F0502020204030204" pitchFamily="34" charset="0"/>
              </a:rPr>
              <a:t> och de som omhändertar vid självmordet. Ca 400 barn/år i Sverige uppskattas förlora en förälder i självmord/år.</a:t>
            </a:r>
          </a:p>
          <a:p>
            <a:pPr marL="349415" indent="-349415" defTabSz="931774">
              <a:buFont typeface="Symbol" panose="05050102010706020507" pitchFamily="18" charset="2"/>
              <a:buChar char=""/>
              <a:defRPr/>
            </a:pPr>
            <a:r>
              <a:rPr lang="sv-SE" b="1" dirty="0">
                <a:ea typeface="Calibri" panose="020F0502020204030204" pitchFamily="34" charset="0"/>
                <a:cs typeface="Calibri" panose="020F0502020204030204" pitchFamily="34" charset="0"/>
              </a:rPr>
              <a:t>Kön: </a:t>
            </a:r>
            <a:r>
              <a:rPr lang="sv-SE" dirty="0">
                <a:ea typeface="Calibri" panose="020F0502020204030204" pitchFamily="34" charset="0"/>
                <a:cs typeface="Calibri" panose="020F0502020204030204" pitchFamily="34" charset="0"/>
              </a:rPr>
              <a:t>Ca 70 % av de som tar sitt liv är män, över 1000 pers. Kvinnor gör fler självmordsförsök.</a:t>
            </a:r>
          </a:p>
          <a:p>
            <a:pPr marL="349415" indent="-349415" defTabSz="931774">
              <a:buFont typeface="Symbol" panose="05050102010706020507" pitchFamily="18" charset="2"/>
              <a:buChar char=""/>
              <a:defRPr/>
            </a:pPr>
            <a:r>
              <a:rPr lang="sv-SE" b="1" dirty="0">
                <a:ea typeface="Calibri" panose="020F0502020204030204" pitchFamily="34" charset="0"/>
                <a:cs typeface="Calibri" panose="020F0502020204030204" pitchFamily="34" charset="0"/>
              </a:rPr>
              <a:t>Ålder: </a:t>
            </a:r>
            <a:r>
              <a:rPr lang="sv-SE" dirty="0">
                <a:ea typeface="Calibri" panose="020F0502020204030204" pitchFamily="34" charset="0"/>
                <a:cs typeface="Calibri" panose="020F0502020204030204" pitchFamily="34" charset="0"/>
              </a:rPr>
              <a:t>Äldre män har högst </a:t>
            </a:r>
            <a:r>
              <a:rPr lang="sv-SE" dirty="0" err="1">
                <a:ea typeface="Calibri" panose="020F0502020204030204" pitchFamily="34" charset="0"/>
                <a:cs typeface="Calibri" panose="020F0502020204030204" pitchFamily="34" charset="0"/>
              </a:rPr>
              <a:t>suicidtal</a:t>
            </a:r>
            <a:r>
              <a:rPr lang="sv-SE" dirty="0">
                <a:ea typeface="Calibri" panose="020F0502020204030204" pitchFamily="34" charset="0"/>
                <a:cs typeface="Calibri" panose="020F0502020204030204" pitchFamily="34" charset="0"/>
              </a:rPr>
              <a:t> dvs, flest personer per 100 000 som tar sitt liv. Antal som dör i suicid är flest i medelåldern. Det är den vanligaste dödsorsaken bland unga 15-24 år och den vanligaste dödsorsaken för män upp till 44 år. </a:t>
            </a:r>
            <a:endParaRPr lang="sv-SE" dirty="0">
              <a:ea typeface="Calibri" panose="020F0502020204030204" pitchFamily="34" charset="0"/>
              <a:cs typeface="Times New Roman" panose="02020603050405020304" pitchFamily="18" charset="0"/>
            </a:endParaRPr>
          </a:p>
          <a:p>
            <a:pPr marL="349415" indent="-349415" defTabSz="931774">
              <a:buFont typeface="Symbol" panose="05050102010706020507" pitchFamily="18" charset="2"/>
              <a:buChar char=""/>
              <a:defRPr/>
            </a:pPr>
            <a:r>
              <a:rPr lang="sv-SE" b="1" dirty="0">
                <a:ea typeface="Calibri" panose="020F0502020204030204" pitchFamily="34" charset="0"/>
                <a:cs typeface="Calibri" panose="020F0502020204030204" pitchFamily="34" charset="0"/>
              </a:rPr>
              <a:t>Trender över tid: </a:t>
            </a:r>
            <a:r>
              <a:rPr lang="sv-SE" dirty="0">
                <a:ea typeface="Calibri" panose="020F0502020204030204" pitchFamily="34" charset="0"/>
                <a:cs typeface="Calibri" panose="020F0502020204030204" pitchFamily="34" charset="0"/>
              </a:rPr>
              <a:t>Sedan 1980 har självmorden minskat med ca 30 %, gäller ock ej unga personer (15 - 24 år). År 1997 började minskningen av suicid i åldersgrupper äldre än 25 år plana ut. Man tror det beror på införandet av moderna antidepressiva läkemedel såsom SSRI-preparat, råder dock inte konsensus eftersom minskningen började innan de moderna SSRI-preparaten kom. Suicidtalen bland unga har inte gått ner över tid som i övriga befolkningen. 2022 minskade suicid bland unga, för första gången på flera år. Det är för tidigt att säga om det är en trend. </a:t>
            </a:r>
            <a:endParaRPr lang="sv-SE" dirty="0">
              <a:ea typeface="Calibri" panose="020F0502020204030204" pitchFamily="34" charset="0"/>
              <a:cs typeface="Times New Roman" panose="02020603050405020304" pitchFamily="18" charset="0"/>
            </a:endParaRPr>
          </a:p>
          <a:p>
            <a:endParaRPr lang="sv-SE" dirty="0"/>
          </a:p>
          <a:p>
            <a:r>
              <a:rPr lang="sv-SE" dirty="0"/>
              <a:t>Källor: </a:t>
            </a:r>
          </a:p>
          <a:p>
            <a:r>
              <a:rPr lang="sv-SE" dirty="0">
                <a:hlinkClick r:id="rId3"/>
              </a:rPr>
              <a:t>Självmord i Sverige | Karolinska Institutet (ki.se)</a:t>
            </a:r>
            <a:r>
              <a:rPr lang="sv-SE" dirty="0"/>
              <a:t> </a:t>
            </a:r>
          </a:p>
          <a:p>
            <a:r>
              <a:rPr lang="sv-SE" dirty="0">
                <a:hlinkClick r:id="rId4"/>
              </a:rPr>
              <a:t>Statistikdatabaser - Dödsorsaksstatistik - Val (socialstyrelsen.se)</a:t>
            </a:r>
            <a:r>
              <a:rPr lang="sv-SE" dirty="0"/>
              <a:t> </a:t>
            </a:r>
          </a:p>
          <a:p>
            <a:r>
              <a:rPr lang="sv-SE" dirty="0">
                <a:hlinkClick r:id="rId5"/>
              </a:rPr>
              <a:t>GAPANALYS - KUNSKAPSSTÖD FÖR SUICIDPREVENTION OCH STÖD TILL EFTERLEVANDE (spes.se)</a:t>
            </a:r>
            <a:endParaRPr lang="sv-SE" dirty="0"/>
          </a:p>
          <a:p>
            <a:r>
              <a:rPr lang="sv-SE" dirty="0">
                <a:hlinkClick r:id="rId6"/>
              </a:rPr>
              <a:t>Män och självmord (suicidezero.se)</a:t>
            </a:r>
            <a:endParaRPr lang="sv-SE" dirty="0"/>
          </a:p>
          <a:p>
            <a:r>
              <a:rPr lang="sv-SE" dirty="0">
                <a:hlinkClick r:id="rId7"/>
              </a:rPr>
              <a:t>Statistik om suicid — Folkhälsomyndigheten (folkhalsomyndigheten.se)</a:t>
            </a:r>
            <a:endParaRPr lang="sv-SE" dirty="0"/>
          </a:p>
          <a:p>
            <a:r>
              <a:rPr lang="sv-SE" dirty="0">
                <a:hlinkClick r:id="rId8"/>
              </a:rPr>
              <a:t>Om självmord | Riksförbundet för </a:t>
            </a:r>
            <a:r>
              <a:rPr lang="sv-SE" dirty="0" err="1">
                <a:hlinkClick r:id="rId8"/>
              </a:rPr>
              <a:t>SuicidPrevention</a:t>
            </a:r>
            <a:r>
              <a:rPr lang="sv-SE" dirty="0">
                <a:hlinkClick r:id="rId8"/>
              </a:rPr>
              <a:t> och </a:t>
            </a:r>
            <a:r>
              <a:rPr lang="sv-SE" dirty="0" err="1">
                <a:hlinkClick r:id="rId8"/>
              </a:rPr>
              <a:t>EfterlevandeStöd</a:t>
            </a:r>
            <a:r>
              <a:rPr lang="sv-SE" dirty="0">
                <a:hlinkClick r:id="rId8"/>
              </a:rPr>
              <a:t> (spes.se)</a:t>
            </a:r>
            <a:endParaRPr lang="sv-SE" dirty="0"/>
          </a:p>
          <a:p>
            <a:r>
              <a:rPr lang="sv-SE" dirty="0">
                <a:hlinkClick r:id="rId9"/>
              </a:rPr>
              <a:t>bris-rapport-2022_3_nar-en-foralder-tagit-sitt-liv.pdf</a:t>
            </a:r>
            <a:endParaRPr lang="sv-SE" dirty="0"/>
          </a:p>
          <a:p>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3</a:t>
            </a:fld>
            <a:endParaRPr lang="sv-SE"/>
          </a:p>
        </p:txBody>
      </p:sp>
    </p:spTree>
    <p:extLst>
      <p:ext uri="{BB962C8B-B14F-4D97-AF65-F5344CB8AC3E}">
        <p14:creationId xmlns:p14="http://schemas.microsoft.com/office/powerpoint/2010/main" val="294544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1529"/>
              </a:spcBef>
              <a:spcAft>
                <a:spcPts val="1529"/>
              </a:spcAft>
              <a:buFont typeface="Arial" panose="020B0604020202020204" pitchFamily="34" charset="0"/>
              <a:buNone/>
            </a:pPr>
            <a:r>
              <a:rPr lang="sv-SE" b="1" dirty="0">
                <a:solidFill>
                  <a:srgbClr val="4A4A4A"/>
                </a:solidFill>
                <a:ea typeface="Times New Roman" panose="02020603050405020304" pitchFamily="18" charset="0"/>
                <a:cs typeface="Calibri" panose="020F0502020204030204" pitchFamily="34" charset="0"/>
              </a:rPr>
              <a:t>Ålder</a:t>
            </a:r>
            <a:r>
              <a:rPr lang="sv-SE" dirty="0">
                <a:solidFill>
                  <a:srgbClr val="4A4A4A"/>
                </a:solidFill>
                <a:ea typeface="Times New Roman" panose="02020603050405020304" pitchFamily="18" charset="0"/>
                <a:cs typeface="Calibri" panose="020F0502020204030204" pitchFamily="34" charset="0"/>
              </a:rPr>
              <a:t> spelar roll. Det är betydligt fler äldre människor som tar sitt liv än yngre, samtidigt är självmord den vanligaste dödsorsaken för män upp till 44 år och den näst vanligaste för kvinnor upp till 44 år. Det är betydligt vanligare att yngre människor försöker att ta sitt liv jämfört med äldre. Betydligt fler ungdomar än äldre uppger också att de allvarligt funderat på att ta sitt liv det senaste året. 13 % har övervägt att ta sitt liv. </a:t>
            </a:r>
            <a:br>
              <a:rPr lang="sv-SE" dirty="0">
                <a:solidFill>
                  <a:srgbClr val="4A4A4A"/>
                </a:solidFill>
                <a:ea typeface="Times New Roman" panose="02020603050405020304" pitchFamily="18" charset="0"/>
                <a:cs typeface="Calibri" panose="020F0502020204030204" pitchFamily="34" charset="0"/>
              </a:rPr>
            </a:br>
            <a:endParaRPr lang="sv-SE" dirty="0">
              <a:ea typeface="Calibri" panose="020F0502020204030204" pitchFamily="34" charset="0"/>
              <a:cs typeface="Times New Roman" panose="02020603050405020304" pitchFamily="18" charset="0"/>
            </a:endParaRPr>
          </a:p>
          <a:p>
            <a:pPr marL="0" indent="0" defTabSz="931774">
              <a:spcBef>
                <a:spcPts val="1529"/>
              </a:spcBef>
              <a:spcAft>
                <a:spcPts val="1529"/>
              </a:spcAft>
              <a:buFont typeface="Arial" panose="020B0604020202020204" pitchFamily="34" charset="0"/>
              <a:buNone/>
              <a:defRPr/>
            </a:pPr>
            <a:r>
              <a:rPr lang="sv-SE" b="1" dirty="0">
                <a:solidFill>
                  <a:srgbClr val="4A4A4A"/>
                </a:solidFill>
                <a:ea typeface="Times New Roman" panose="02020603050405020304" pitchFamily="18" charset="0"/>
                <a:cs typeface="Calibri" panose="020F0502020204030204" pitchFamily="34" charset="0"/>
              </a:rPr>
              <a:t>Kön och könsidentitet </a:t>
            </a:r>
            <a:r>
              <a:rPr lang="sv-SE" dirty="0">
                <a:solidFill>
                  <a:srgbClr val="4A4A4A"/>
                </a:solidFill>
                <a:ea typeface="Times New Roman" panose="02020603050405020304" pitchFamily="18" charset="0"/>
                <a:cs typeface="Calibri" panose="020F0502020204030204" pitchFamily="34" charset="0"/>
              </a:rPr>
              <a:t>har betydelse. Många fler män än kvinnor dör i självmord. Däremot är det fler kvinnor som gör suicidförsök. </a:t>
            </a:r>
            <a:r>
              <a:rPr lang="sv-SE" dirty="0">
                <a:solidFill>
                  <a:srgbClr val="232323"/>
                </a:solidFill>
                <a:ea typeface="Times New Roman" panose="02020603050405020304" pitchFamily="18" charset="0"/>
                <a:cs typeface="Calibri" panose="020F0502020204030204" pitchFamily="34" charset="0"/>
              </a:rPr>
              <a:t>Män begår ungefär två tredjedelar av alla självmord. Detta är ett mönster som verkar gå igen i princip överallt; i alla åldrar, i alla socioekonomiska grupper och i alla länder (undantag: Kina, men där ifrågasätts statistiken). Anledningar som brukar anges är till exempel har män generellt sett sämre sociala nätverk, dricker mer alkohol och kan vara mindre benägna att söka hjälp när de mår dåligt. Allt detta ökar risken för självmordsbeteende. Män använder sig dessutom av metoder med dödligare utgång. </a:t>
            </a:r>
            <a:r>
              <a:rPr lang="sv-SE" dirty="0" err="1">
                <a:solidFill>
                  <a:srgbClr val="232323"/>
                </a:solidFill>
                <a:ea typeface="Times New Roman" panose="02020603050405020304" pitchFamily="18" charset="0"/>
                <a:cs typeface="Calibri" panose="020F0502020204030204" pitchFamily="34" charset="0"/>
              </a:rPr>
              <a:t>Hägning</a:t>
            </a:r>
            <a:r>
              <a:rPr lang="sv-SE" dirty="0">
                <a:solidFill>
                  <a:srgbClr val="232323"/>
                </a:solidFill>
                <a:ea typeface="Times New Roman" panose="02020603050405020304" pitchFamily="18" charset="0"/>
                <a:cs typeface="Calibri" panose="020F0502020204030204" pitchFamily="34" charset="0"/>
              </a:rPr>
              <a:t> är den vanligaste metoden bland män medan förgiftning är den vanligaste självmordsmetoden bland kvinnor. </a:t>
            </a:r>
            <a:r>
              <a:rPr lang="sv-SE" dirty="0">
                <a:ea typeface="Calibri" panose="020F0502020204030204" pitchFamily="34" charset="0"/>
                <a:cs typeface="Calibri" panose="020F0502020204030204" pitchFamily="34" charset="0"/>
              </a:rPr>
              <a:t>Bland personer som identifierar sig som hbtq+ är risken för suicidförsök förhöjd, framförallt transpersoner är utsatta. Orsaken till dessa skillnader ligger i den specifika utsatthet för stress kopplat till stigma som hbtq-personer exponeras för (även kallad minoritetsstress), i form av exempelvis diskriminering och våld. </a:t>
            </a:r>
            <a:br>
              <a:rPr lang="sv-SE" dirty="0">
                <a:ea typeface="Calibri" panose="020F0502020204030204" pitchFamily="34" charset="0"/>
                <a:cs typeface="Calibri" panose="020F0502020204030204" pitchFamily="34" charset="0"/>
              </a:rPr>
            </a:br>
            <a:endParaRPr lang="sv-SE" dirty="0">
              <a:solidFill>
                <a:srgbClr val="4A4A4A"/>
              </a:solidFill>
              <a:ea typeface="Times New Roman" panose="02020603050405020304" pitchFamily="18" charset="0"/>
              <a:cs typeface="Calibri" panose="020F0502020204030204" pitchFamily="34" charset="0"/>
            </a:endParaRPr>
          </a:p>
          <a:p>
            <a:pPr marL="0" indent="0">
              <a:spcBef>
                <a:spcPts val="1529"/>
              </a:spcBef>
              <a:spcAft>
                <a:spcPts val="1529"/>
              </a:spcAft>
              <a:buFont typeface="Arial" panose="020B0604020202020204" pitchFamily="34" charset="0"/>
              <a:buNone/>
            </a:pPr>
            <a:r>
              <a:rPr lang="sv-SE" dirty="0">
                <a:solidFill>
                  <a:srgbClr val="4A4A4A"/>
                </a:solidFill>
                <a:ea typeface="Times New Roman" panose="02020603050405020304" pitchFamily="18" charset="0"/>
                <a:cs typeface="Calibri" panose="020F0502020204030204" pitchFamily="34" charset="0"/>
              </a:rPr>
              <a:t>Att tillhöra </a:t>
            </a:r>
            <a:r>
              <a:rPr lang="sv-SE" b="1" dirty="0">
                <a:solidFill>
                  <a:srgbClr val="4A4A4A"/>
                </a:solidFill>
                <a:ea typeface="Times New Roman" panose="02020603050405020304" pitchFamily="18" charset="0"/>
                <a:cs typeface="Calibri" panose="020F0502020204030204" pitchFamily="34" charset="0"/>
              </a:rPr>
              <a:t>minoritetsgrupp</a:t>
            </a:r>
            <a:r>
              <a:rPr lang="sv-SE" dirty="0">
                <a:solidFill>
                  <a:srgbClr val="4A4A4A"/>
                </a:solidFill>
                <a:ea typeface="Times New Roman" panose="02020603050405020304" pitchFamily="18" charset="0"/>
                <a:cs typeface="Calibri" panose="020F0502020204030204" pitchFamily="34" charset="0"/>
              </a:rPr>
              <a:t> är en riskfaktor. Stigma, minoritetsstress, diskriminering, mobbing, utanförskap och lägre tilltro till vården överlag. </a:t>
            </a:r>
          </a:p>
          <a:p>
            <a:pPr marL="349415" indent="-349415">
              <a:spcBef>
                <a:spcPts val="1529"/>
              </a:spcBef>
              <a:spcAft>
                <a:spcPts val="1529"/>
              </a:spcAft>
              <a:buFont typeface="Arial" panose="020B0604020202020204" pitchFamily="34" charset="0"/>
              <a:buChar char="•"/>
            </a:pPr>
            <a:endParaRPr lang="sv-SE" dirty="0">
              <a:solidFill>
                <a:srgbClr val="4A4A4A"/>
              </a:solidFill>
              <a:ea typeface="Times New Roman" panose="02020603050405020304" pitchFamily="18" charset="0"/>
              <a:cs typeface="Calibri" panose="020F0502020204030204" pitchFamily="34" charset="0"/>
            </a:endParaRPr>
          </a:p>
          <a:p>
            <a:pPr marL="0" indent="0">
              <a:spcBef>
                <a:spcPts val="1529"/>
              </a:spcBef>
              <a:spcAft>
                <a:spcPts val="1529"/>
              </a:spcAft>
              <a:buFont typeface="Arial" panose="020B0604020202020204" pitchFamily="34" charset="0"/>
              <a:buNone/>
            </a:pPr>
            <a:r>
              <a:rPr lang="sv-SE" dirty="0">
                <a:solidFill>
                  <a:srgbClr val="000000"/>
                </a:solidFill>
                <a:ea typeface="Times New Roman" panose="02020603050405020304" pitchFamily="18" charset="0"/>
                <a:cs typeface="Calibri" panose="020F0502020204030204" pitchFamily="34" charset="0"/>
              </a:rPr>
              <a:t>Gällande </a:t>
            </a:r>
            <a:r>
              <a:rPr lang="sv-SE" b="1" dirty="0">
                <a:solidFill>
                  <a:srgbClr val="000000"/>
                </a:solidFill>
                <a:ea typeface="Times New Roman" panose="02020603050405020304" pitchFamily="18" charset="0"/>
                <a:cs typeface="Calibri" panose="020F0502020204030204" pitchFamily="34" charset="0"/>
              </a:rPr>
              <a:t>migration</a:t>
            </a:r>
            <a:r>
              <a:rPr lang="sv-SE" dirty="0">
                <a:solidFill>
                  <a:srgbClr val="000000"/>
                </a:solidFill>
                <a:ea typeface="Times New Roman" panose="02020603050405020304" pitchFamily="18" charset="0"/>
                <a:cs typeface="Calibri" panose="020F0502020204030204" pitchFamily="34" charset="0"/>
              </a:rPr>
              <a:t> är det en komplex bild. Beror på varifrån du har migrerat/flytt. Suicidrisken bland ensamkommande asylsökande flyktingbarn 2017 var nio gånger högre än motsvarande tal bland jämnåriga personer i Sveriges befolkning. Skyddsfaktor om du migrerar med din familj. Även adopterade högre självmordstal än resten av befolkningen. De som kommer från länder där suicid är vanligare än i Sverige innebär en förhöjd risk (ekonomisk situation, arbetslöshet, tillgång till och kvalitet på sjukvård samt konsumtion av alkohol spelar roll). Sverige ligger ungefär medel i världen när det gäller suicidrisk. De som kommer från länder med lägre suicidal, har en skyddsfaktor.</a:t>
            </a:r>
            <a:br>
              <a:rPr lang="sv-SE" dirty="0">
                <a:solidFill>
                  <a:srgbClr val="4A4A4A"/>
                </a:solidFill>
                <a:ea typeface="Times New Roman" panose="02020603050405020304" pitchFamily="18" charset="0"/>
                <a:cs typeface="Calibri" panose="020F0502020204030204" pitchFamily="34" charset="0"/>
              </a:rPr>
            </a:br>
            <a:endParaRPr lang="sv-SE" dirty="0">
              <a:ea typeface="Calibri" panose="020F0502020204030204" pitchFamily="34" charset="0"/>
              <a:cs typeface="Times New Roman" panose="02020603050405020304" pitchFamily="18" charset="0"/>
            </a:endParaRPr>
          </a:p>
          <a:p>
            <a:pPr marL="0" indent="0">
              <a:spcBef>
                <a:spcPts val="1529"/>
              </a:spcBef>
              <a:spcAft>
                <a:spcPts val="1529"/>
              </a:spcAft>
              <a:buFont typeface="Arial" panose="020B0604020202020204" pitchFamily="34" charset="0"/>
              <a:buNone/>
            </a:pPr>
            <a:r>
              <a:rPr lang="sv-SE" b="1" dirty="0">
                <a:solidFill>
                  <a:srgbClr val="4A4A4A"/>
                </a:solidFill>
                <a:ea typeface="Times New Roman" panose="02020603050405020304" pitchFamily="18" charset="0"/>
                <a:cs typeface="Calibri" panose="020F0502020204030204" pitchFamily="34" charset="0"/>
              </a:rPr>
              <a:t>Hälsotillståndet</a:t>
            </a:r>
            <a:r>
              <a:rPr lang="sv-SE" dirty="0">
                <a:solidFill>
                  <a:srgbClr val="4A4A4A"/>
                </a:solidFill>
                <a:ea typeface="Times New Roman" panose="02020603050405020304" pitchFamily="18" charset="0"/>
                <a:cs typeface="Calibri" panose="020F0502020204030204" pitchFamily="34" charset="0"/>
              </a:rPr>
              <a:t> är av stor vikt. Det gäller både psykiska och somatiska sjukdomar. Vanligare att människor i allvarliga psykiatriska tillstånd tar sitt liv, särskilt tillstånd som påverkar känslolivet, verklighetsuppfattningen och förmågan att hantera stress och lösa problem. Samsjuklighet tex. psykisk sjukdom och substansmissbruk är stor riskfaktor.</a:t>
            </a:r>
            <a:br>
              <a:rPr lang="sv-SE" dirty="0">
                <a:solidFill>
                  <a:srgbClr val="4A4A4A"/>
                </a:solidFill>
                <a:ea typeface="Times New Roman" panose="02020603050405020304" pitchFamily="18" charset="0"/>
                <a:cs typeface="Calibri" panose="020F0502020204030204" pitchFamily="34" charset="0"/>
              </a:rPr>
            </a:br>
            <a:endParaRPr lang="sv-SE" b="0" dirty="0">
              <a:solidFill>
                <a:schemeClr val="tx1"/>
              </a:solidFill>
              <a:ea typeface="Times New Roman" panose="02020603050405020304" pitchFamily="18" charset="0"/>
              <a:cs typeface="Times New Roman" panose="02020603050405020304" pitchFamily="18" charset="0"/>
            </a:endParaRPr>
          </a:p>
          <a:p>
            <a:pPr marL="0" indent="0">
              <a:spcBef>
                <a:spcPts val="1529"/>
              </a:spcBef>
              <a:spcAft>
                <a:spcPts val="1529"/>
              </a:spcAft>
              <a:buFont typeface="Arial" panose="020B0604020202020204" pitchFamily="34" charset="0"/>
              <a:buNone/>
            </a:pPr>
            <a:r>
              <a:rPr lang="sv-SE" b="1" dirty="0">
                <a:solidFill>
                  <a:srgbClr val="4A4A4A"/>
                </a:solidFill>
                <a:ea typeface="Times New Roman" panose="02020603050405020304" pitchFamily="18" charset="0"/>
                <a:cs typeface="Calibri" panose="020F0502020204030204" pitchFamily="34" charset="0"/>
              </a:rPr>
              <a:t>Utbildning och uppväxtförhållanden </a:t>
            </a:r>
            <a:r>
              <a:rPr lang="sv-SE" b="0" dirty="0">
                <a:solidFill>
                  <a:srgbClr val="4A4A4A"/>
                </a:solidFill>
                <a:ea typeface="Times New Roman" panose="02020603050405020304" pitchFamily="18" charset="0"/>
                <a:cs typeface="Calibri" panose="020F0502020204030204" pitchFamily="34" charset="0"/>
              </a:rPr>
              <a:t>liksom socioekonomisk bakgrund (fattigdom, arbetslöshet) </a:t>
            </a:r>
            <a:r>
              <a:rPr lang="sv-SE" dirty="0">
                <a:solidFill>
                  <a:srgbClr val="4A4A4A"/>
                </a:solidFill>
                <a:ea typeface="Times New Roman" panose="02020603050405020304" pitchFamily="18" charset="0"/>
                <a:cs typeface="Calibri" panose="020F0502020204030204" pitchFamily="34" charset="0"/>
              </a:rPr>
              <a:t>spelar också roll. </a:t>
            </a:r>
            <a:r>
              <a:rPr lang="sv-SE" dirty="0">
                <a:solidFill>
                  <a:srgbClr val="000000"/>
                </a:solidFill>
                <a:ea typeface="Calibri" panose="020F0502020204030204" pitchFamily="34" charset="0"/>
                <a:cs typeface="Calibri" panose="020F0502020204030204" pitchFamily="34" charset="0"/>
              </a:rPr>
              <a:t>Suicid är mer vanligt förekommande bland personer med endast förgymnasial utbildning, jämfört med personer med eftergymnasial utbildning</a:t>
            </a:r>
            <a:r>
              <a:rPr lang="sv-SE" dirty="0">
                <a:solidFill>
                  <a:srgbClr val="000000"/>
                </a:solidFill>
                <a:ea typeface="Calibri" panose="020F0502020204030204" pitchFamily="34" charset="0"/>
                <a:cs typeface="Scala Sans Offc"/>
              </a:rPr>
              <a:t>. </a:t>
            </a:r>
            <a:r>
              <a:rPr lang="sv-SE" dirty="0">
                <a:solidFill>
                  <a:srgbClr val="000000"/>
                </a:solidFill>
                <a:ea typeface="Times New Roman" panose="02020603050405020304" pitchFamily="18" charset="0"/>
                <a:cs typeface="Calibri" panose="020F0502020204030204" pitchFamily="34" charset="0"/>
              </a:rPr>
              <a:t>A</a:t>
            </a:r>
            <a:r>
              <a:rPr lang="sv-SE" dirty="0">
                <a:solidFill>
                  <a:srgbClr val="000000"/>
                </a:solidFill>
                <a:ea typeface="Calibri" panose="020F0502020204030204" pitchFamily="34" charset="0"/>
                <a:cs typeface="Calibri" panose="020F0502020204030204" pitchFamily="34" charset="0"/>
              </a:rPr>
              <a:t>ndelen i befolkningen som begår självmord är högre i glesbygd än i städer, bland män. </a:t>
            </a:r>
            <a:r>
              <a:rPr lang="sv-SE" dirty="0">
                <a:solidFill>
                  <a:srgbClr val="000000"/>
                </a:solidFill>
                <a:ea typeface="Calibri" panose="020F0502020204030204" pitchFamily="34" charset="0"/>
                <a:cs typeface="Scala Sans Offc"/>
              </a:rPr>
              <a:t>Långvarig stress tex. mobbing, våld, otrygga uppväxtförhållanden påverkar risk. </a:t>
            </a:r>
            <a:br>
              <a:rPr lang="sv-SE" dirty="0">
                <a:solidFill>
                  <a:srgbClr val="000000"/>
                </a:solidFill>
                <a:ea typeface="Calibri" panose="020F0502020204030204" pitchFamily="34" charset="0"/>
                <a:cs typeface="Scala Sans Offc"/>
              </a:rPr>
            </a:br>
            <a:endParaRPr lang="sv-SE" dirty="0">
              <a:solidFill>
                <a:srgbClr val="171611"/>
              </a:solidFill>
              <a:ea typeface="Times New Roman" panose="02020603050405020304" pitchFamily="18" charset="0"/>
              <a:cs typeface="Calibri" panose="020F0502020204030204" pitchFamily="34" charset="0"/>
            </a:endParaRPr>
          </a:p>
          <a:p>
            <a:pPr marL="0" indent="0">
              <a:spcBef>
                <a:spcPts val="1529"/>
              </a:spcBef>
              <a:spcAft>
                <a:spcPts val="1529"/>
              </a:spcAft>
              <a:buFont typeface="Arial" panose="020B0604020202020204" pitchFamily="34" charset="0"/>
              <a:buNone/>
            </a:pPr>
            <a:r>
              <a:rPr lang="sv-SE" b="1" dirty="0">
                <a:solidFill>
                  <a:srgbClr val="4A4A4A"/>
                </a:solidFill>
                <a:ea typeface="Times New Roman" panose="02020603050405020304" pitchFamily="18" charset="0"/>
                <a:cs typeface="Calibri" panose="020F0502020204030204" pitchFamily="34" charset="0"/>
              </a:rPr>
              <a:t>Nuvarande livssituation </a:t>
            </a:r>
            <a:r>
              <a:rPr lang="sv-SE" b="0" dirty="0">
                <a:solidFill>
                  <a:srgbClr val="4A4A4A"/>
                </a:solidFill>
                <a:ea typeface="Times New Roman" panose="02020603050405020304" pitchFamily="18" charset="0"/>
                <a:cs typeface="Calibri" panose="020F0502020204030204" pitchFamily="34" charset="0"/>
              </a:rPr>
              <a:t>påverkar risk. Ofta är det en kris, utlösande faktor som leder till suicidhandling.</a:t>
            </a:r>
            <a:r>
              <a:rPr lang="sv-SE" dirty="0">
                <a:solidFill>
                  <a:srgbClr val="4A4A4A"/>
                </a:solidFill>
                <a:ea typeface="Times New Roman" panose="02020603050405020304" pitchFamily="18" charset="0"/>
                <a:cs typeface="Calibri" panose="020F0502020204030204" pitchFamily="34" charset="0"/>
              </a:rPr>
              <a:t> T.ex. ekonomisk förlust, skilsmässa, förlust av arbete, sjukskrivning eller dödsfall. En otrygg och osäker livssituation ökar risken för ohälsa och även risken för självdestruktiva handlingar. </a:t>
            </a:r>
            <a:r>
              <a:rPr lang="sv-SE" dirty="0">
                <a:solidFill>
                  <a:srgbClr val="171611"/>
                </a:solidFill>
                <a:ea typeface="Times New Roman" panose="02020603050405020304" pitchFamily="18" charset="0"/>
                <a:cs typeface="Times New Roman" panose="02020603050405020304" pitchFamily="18" charset="0"/>
              </a:rPr>
              <a:t>Leva i en destruktiv relation och våldsutsatthet är också </a:t>
            </a:r>
            <a:r>
              <a:rPr lang="sv-SE" dirty="0" err="1">
                <a:solidFill>
                  <a:srgbClr val="171611"/>
                </a:solidFill>
                <a:ea typeface="Times New Roman" panose="02020603050405020304" pitchFamily="18" charset="0"/>
                <a:cs typeface="Times New Roman" panose="02020603050405020304" pitchFamily="18" charset="0"/>
              </a:rPr>
              <a:t>rskfaktorer</a:t>
            </a:r>
            <a:r>
              <a:rPr lang="sv-SE" dirty="0">
                <a:solidFill>
                  <a:srgbClr val="171611"/>
                </a:solidFill>
                <a:ea typeface="Times New Roman" panose="02020603050405020304" pitchFamily="18" charset="0"/>
                <a:cs typeface="Times New Roman" panose="02020603050405020304" pitchFamily="18" charset="0"/>
              </a:rPr>
              <a:t>. </a:t>
            </a:r>
            <a:br>
              <a:rPr lang="sv-SE" dirty="0">
                <a:solidFill>
                  <a:srgbClr val="171611"/>
                </a:solidFill>
                <a:ea typeface="Times New Roman" panose="02020603050405020304" pitchFamily="18" charset="0"/>
                <a:cs typeface="Times New Roman" panose="02020603050405020304" pitchFamily="18" charset="0"/>
              </a:rPr>
            </a:br>
            <a:endParaRPr lang="sv-SE" b="1" dirty="0">
              <a:solidFill>
                <a:srgbClr val="4A4A4A"/>
              </a:solidFill>
              <a:ea typeface="Times New Roman" panose="02020603050405020304" pitchFamily="18" charset="0"/>
              <a:cs typeface="Calibri" panose="020F0502020204030204" pitchFamily="34" charset="0"/>
            </a:endParaRPr>
          </a:p>
          <a:p>
            <a:pPr marL="0" indent="0">
              <a:spcBef>
                <a:spcPts val="1529"/>
              </a:spcBef>
              <a:spcAft>
                <a:spcPts val="1529"/>
              </a:spcAft>
              <a:buFont typeface="Arial" panose="020B0604020202020204" pitchFamily="34" charset="0"/>
              <a:buNone/>
            </a:pPr>
            <a:r>
              <a:rPr lang="sv-SE" b="1" dirty="0">
                <a:solidFill>
                  <a:srgbClr val="4A4A4A"/>
                </a:solidFill>
                <a:ea typeface="Times New Roman" panose="02020603050405020304" pitchFamily="18" charset="0"/>
                <a:cs typeface="Calibri" panose="020F0502020204030204" pitchFamily="34" charset="0"/>
              </a:rPr>
              <a:t>Efterlevande </a:t>
            </a:r>
            <a:r>
              <a:rPr lang="sv-SE" dirty="0">
                <a:solidFill>
                  <a:srgbClr val="4A4A4A"/>
                </a:solidFill>
                <a:ea typeface="Times New Roman" panose="02020603050405020304" pitchFamily="18" charset="0"/>
                <a:cs typeface="Calibri" panose="020F0502020204030204" pitchFamily="34" charset="0"/>
              </a:rPr>
              <a:t>har en högre risk för suicid själva. </a:t>
            </a:r>
            <a:r>
              <a:rPr lang="sv-SE" b="1" dirty="0">
                <a:solidFill>
                  <a:srgbClr val="4A4A4A"/>
                </a:solidFill>
                <a:ea typeface="Times New Roman" panose="02020603050405020304" pitchFamily="18" charset="0"/>
                <a:cs typeface="Calibri" panose="020F0502020204030204" pitchFamily="34" charset="0"/>
              </a:rPr>
              <a:t>Tidigare självmordsförsök </a:t>
            </a:r>
            <a:r>
              <a:rPr lang="sv-SE" dirty="0">
                <a:solidFill>
                  <a:srgbClr val="4A4A4A"/>
                </a:solidFill>
                <a:ea typeface="Times New Roman" panose="02020603050405020304" pitchFamily="18" charset="0"/>
                <a:cs typeface="Calibri" panose="020F0502020204030204" pitchFamily="34" charset="0"/>
              </a:rPr>
              <a:t>är dessutom en av de främsta riskfaktorerna. 9 av 10 som överlever ett självmordsförsök dör inte senare av suicid.</a:t>
            </a:r>
            <a:br>
              <a:rPr lang="sv-SE" dirty="0">
                <a:solidFill>
                  <a:srgbClr val="000000"/>
                </a:solidFill>
                <a:ea typeface="Times New Roman" panose="02020603050405020304" pitchFamily="18" charset="0"/>
                <a:cs typeface="Calibri" panose="020F0502020204030204" pitchFamily="34" charset="0"/>
              </a:rPr>
            </a:br>
            <a:endParaRPr lang="sv-SE" dirty="0">
              <a:solidFill>
                <a:srgbClr val="4A4A4A"/>
              </a:solidFill>
              <a:ea typeface="Times New Roman" panose="02020603050405020304" pitchFamily="18" charset="0"/>
              <a:cs typeface="Calibri" panose="020F0502020204030204" pitchFamily="34" charset="0"/>
            </a:endParaRPr>
          </a:p>
          <a:p>
            <a:pPr marL="0" indent="0">
              <a:spcBef>
                <a:spcPts val="1529"/>
              </a:spcBef>
              <a:spcAft>
                <a:spcPts val="1529"/>
              </a:spcAft>
              <a:buFont typeface="Arial" panose="020B0604020202020204" pitchFamily="34" charset="0"/>
              <a:buNone/>
            </a:pPr>
            <a:r>
              <a:rPr lang="sv-SE" dirty="0">
                <a:solidFill>
                  <a:srgbClr val="4A4A4A"/>
                </a:solidFill>
                <a:ea typeface="Times New Roman" panose="02020603050405020304" pitchFamily="18" charset="0"/>
                <a:cs typeface="Calibri" panose="020F0502020204030204" pitchFamily="34" charset="0"/>
              </a:rPr>
              <a:t>Bruk av </a:t>
            </a:r>
            <a:r>
              <a:rPr lang="sv-SE" b="1" dirty="0">
                <a:solidFill>
                  <a:srgbClr val="4A4A4A"/>
                </a:solidFill>
                <a:ea typeface="Times New Roman" panose="02020603050405020304" pitchFamily="18" charset="0"/>
                <a:cs typeface="Calibri" panose="020F0502020204030204" pitchFamily="34" charset="0"/>
              </a:rPr>
              <a:t>alkohol </a:t>
            </a:r>
            <a:r>
              <a:rPr lang="sv-SE" dirty="0">
                <a:solidFill>
                  <a:srgbClr val="4A4A4A"/>
                </a:solidFill>
                <a:ea typeface="Times New Roman" panose="02020603050405020304" pitchFamily="18" charset="0"/>
                <a:cs typeface="Calibri" panose="020F0502020204030204" pitchFamily="34" charset="0"/>
              </a:rPr>
              <a:t>och andra droger har en stark koppling till självmord. </a:t>
            </a:r>
            <a:r>
              <a:rPr lang="sv-SE" dirty="0">
                <a:solidFill>
                  <a:srgbClr val="171611"/>
                </a:solidFill>
                <a:ea typeface="Times New Roman" panose="02020603050405020304" pitchFamily="18" charset="0"/>
              </a:rPr>
              <a:t>Skadligt bruk och beroende av alkohol eller andra substanser medför ökad risk för suicid. Dessutom minskar ruset impulskontrollen vilket kan innebära en lägre tröskel för suicidhandlingar. </a:t>
            </a:r>
            <a:br>
              <a:rPr lang="sv-SE" dirty="0">
                <a:solidFill>
                  <a:srgbClr val="171611"/>
                </a:solidFill>
                <a:ea typeface="Times New Roman" panose="02020603050405020304" pitchFamily="18" charset="0"/>
              </a:rPr>
            </a:br>
            <a:endParaRPr lang="sv-SE" dirty="0">
              <a:solidFill>
                <a:srgbClr val="171611"/>
              </a:solidFill>
              <a:ea typeface="Times New Roman" panose="02020603050405020304" pitchFamily="18" charset="0"/>
              <a:cs typeface="Calibri" panose="020F0502020204030204" pitchFamily="34" charset="0"/>
            </a:endParaRPr>
          </a:p>
          <a:p>
            <a:pPr defTabSz="931774">
              <a:defRPr/>
            </a:pPr>
            <a:r>
              <a:rPr lang="sv-SE" dirty="0">
                <a:solidFill>
                  <a:srgbClr val="000000"/>
                </a:solidFill>
                <a:ea typeface="Calibri" panose="020F0502020204030204" pitchFamily="34" charset="0"/>
                <a:cs typeface="Scala Sans Offc"/>
              </a:rPr>
              <a:t>Med ”riskgrupper” menar vi dem för vilka risken för att genomföra suicid och suicidförsök är högre än risken för en normalpopulation. Det är vanligt att en individ tillhör flera riskgrupper samtidigt.</a:t>
            </a:r>
            <a:endParaRPr lang="sv-SE" sz="1200" dirty="0"/>
          </a:p>
          <a:p>
            <a:endParaRPr lang="sv-SE" sz="1200" dirty="0"/>
          </a:p>
          <a:p>
            <a:r>
              <a:rPr lang="sv-SE" sz="1200" dirty="0"/>
              <a:t>Källor: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Självmord i Sverige | Karolinska Institutet (ki.se)</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4"/>
              </a:rPr>
              <a:t>Suicidförebyggande arbete — Folkhälsomyndigheten (folkhalsomyndigheten.se)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5"/>
              </a:rPr>
              <a:t>GAPANALYS - KUNSKAPSSTÖD FÖR SUICIDPREVENTION OCH STÖD TILL EFTERLEVANDE (spes.se)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6"/>
              </a:rPr>
              <a:t>Om Suicid | RESPI</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7"/>
              </a:rPr>
              <a:t>Hälsan och hälsans bestämningsfaktorer för transpersoner - en rapport om hälsoläget bland transpersoner i Sverige (folkhalsomyndigheten.se)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8"/>
              </a:rPr>
              <a:t>Män och självmord (suicidezero.se)</a:t>
            </a:r>
            <a:endParaRPr lang="sv-SE" dirty="0"/>
          </a:p>
          <a:p>
            <a:r>
              <a:rPr lang="sv-SE" dirty="0">
                <a:hlinkClick r:id="rId9"/>
              </a:rPr>
              <a:t>Risk- och skyddsfaktorer för suicid – Kunskapsguiden</a:t>
            </a:r>
            <a:endParaRPr lang="sv-SE" dirty="0"/>
          </a:p>
          <a:p>
            <a:r>
              <a:rPr lang="sv-SE" dirty="0">
                <a:hlinkClick r:id="rId10"/>
              </a:rPr>
              <a:t>Faktorer kopplade till suicidförsök bland unga homo- och bisexuella (folkhalsomyndigheten.se)</a:t>
            </a:r>
            <a:endParaRPr lang="sv-SE" dirty="0"/>
          </a:p>
          <a:p>
            <a:r>
              <a:rPr lang="sv-SE" dirty="0">
                <a:hlinkClick r:id="rId11"/>
              </a:rPr>
              <a:t>Kraftigt höjd suicidrisk bland ensamkommande flyktingbarn | Karolinska Institutet Nyheter (ki.se)</a:t>
            </a:r>
            <a:endParaRPr lang="sv-SE" dirty="0"/>
          </a:p>
          <a:p>
            <a:r>
              <a:rPr lang="sv-SE" dirty="0">
                <a:hlinkClick r:id="rId12"/>
              </a:rPr>
              <a:t>Ingen skillnad i självmordsrisk mellan flyktingar och migranter | Karolinska Institutet Nyheter</a:t>
            </a:r>
            <a:endParaRPr lang="sv-SE" dirty="0"/>
          </a:p>
          <a:p>
            <a:r>
              <a:rPr lang="sv-SE" dirty="0">
                <a:hlinkClick r:id="rId13"/>
              </a:rPr>
              <a:t>Högre risk för psykisk ohälsa och suicid bland mottagare av ekonomiskt bistånd (socialstyrelsen.se)</a:t>
            </a:r>
            <a:endParaRPr lang="sv-SE" dirty="0"/>
          </a:p>
          <a:p>
            <a:r>
              <a:rPr lang="sv-SE" dirty="0">
                <a:hlinkClick r:id="rId14"/>
              </a:rPr>
              <a:t>Högre risk för suicid bland personer som blir sjukskrivna eller arbetslösa (folkhalsomyndigheten.se)</a:t>
            </a:r>
            <a:endParaRPr lang="sv-SE" dirty="0"/>
          </a:p>
          <a:p>
            <a:r>
              <a:rPr lang="sv-SE" dirty="0">
                <a:hlinkClick r:id="rId15"/>
              </a:rPr>
              <a:t>Fakta om självmord | Karolinska Institutet (ki.se)</a:t>
            </a:r>
            <a:endParaRPr lang="sv-SE" dirty="0"/>
          </a:p>
          <a:p>
            <a:r>
              <a:rPr lang="sv-SE" dirty="0">
                <a:hlinkClick r:id="rId16"/>
              </a:rPr>
              <a:t>Alkohol och suicid (folkhalsomyndigheten.se)</a:t>
            </a:r>
            <a:endParaRPr lang="sv-SE" dirty="0"/>
          </a:p>
          <a:p>
            <a:r>
              <a:rPr lang="sv-SE" dirty="0">
                <a:hlinkClick r:id="rId17"/>
              </a:rPr>
              <a:t>Suicid och suicidförsök - Patientsäkerhet (socialstyrelsen.se)</a:t>
            </a:r>
            <a:endParaRPr lang="sv-SE" sz="1200" dirty="0"/>
          </a:p>
          <a:p>
            <a:endParaRPr lang="sv-SE" sz="1200" dirty="0"/>
          </a:p>
          <a:p>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4</a:t>
            </a:fld>
            <a:endParaRPr lang="sv-SE"/>
          </a:p>
        </p:txBody>
      </p:sp>
    </p:spTree>
    <p:extLst>
      <p:ext uri="{BB962C8B-B14F-4D97-AF65-F5344CB8AC3E}">
        <p14:creationId xmlns:p14="http://schemas.microsoft.com/office/powerpoint/2010/main" val="312339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kan påverka på individ-, grupp- och samhällsnivå. </a:t>
            </a:r>
          </a:p>
          <a:p>
            <a:endParaRPr lang="sv-SE" dirty="0"/>
          </a:p>
          <a:p>
            <a:r>
              <a:rPr lang="sv-SE" dirty="0"/>
              <a:t>Detta är några skyddsfaktorer för suicid:</a:t>
            </a:r>
          </a:p>
          <a:p>
            <a:pPr marL="291179" indent="-291179" defTabSz="931774">
              <a:buFont typeface="Arial" panose="020B0604020202020204" pitchFamily="34" charset="0"/>
              <a:buChar char="•"/>
              <a:defRPr/>
            </a:pPr>
            <a:r>
              <a:rPr lang="sv-SE" dirty="0">
                <a:solidFill>
                  <a:srgbClr val="171611"/>
                </a:solidFill>
                <a:ea typeface="Times New Roman" panose="02020603050405020304" pitchFamily="18" charset="0"/>
                <a:cs typeface="Calibri" panose="020F0502020204030204" pitchFamily="34" charset="0"/>
              </a:rPr>
              <a:t>Meningsfullt liv och känsla av sammanhang (till exempel personliga relationer, partner, vara förälder, ha en karriär, känna egenmakt).</a:t>
            </a:r>
          </a:p>
          <a:p>
            <a:pPr marL="291179" indent="-291179" defTabSz="931774">
              <a:buFont typeface="Arial" panose="020B0604020202020204" pitchFamily="34" charset="0"/>
              <a:buChar char="•"/>
              <a:defRPr/>
            </a:pPr>
            <a:r>
              <a:rPr lang="sv-SE" dirty="0">
                <a:solidFill>
                  <a:srgbClr val="171611"/>
                </a:solidFill>
                <a:ea typeface="Times New Roman" panose="02020603050405020304" pitchFamily="18" charset="0"/>
                <a:cs typeface="Calibri" panose="020F0502020204030204" pitchFamily="34" charset="0"/>
              </a:rPr>
              <a:t>Hög copingförmåga, det vill säga förmåga att hantera svårigheter och problem på ett konstruktivt sätt.</a:t>
            </a:r>
          </a:p>
          <a:p>
            <a:pPr marL="291179" indent="-291179" defTabSz="931774">
              <a:buFont typeface="Arial" panose="020B0604020202020204" pitchFamily="34" charset="0"/>
              <a:buChar char="•"/>
              <a:defRPr/>
            </a:pPr>
            <a:r>
              <a:rPr lang="sv-SE" dirty="0">
                <a:solidFill>
                  <a:srgbClr val="171611"/>
                </a:solidFill>
                <a:cs typeface="Calibri" panose="020F0502020204030204" pitchFamily="34" charset="0"/>
              </a:rPr>
              <a:t>God kommunikativ förmåga, språk för emotioner, vågar be om hjälp.</a:t>
            </a:r>
          </a:p>
          <a:p>
            <a:pPr marL="291179" indent="-291179" defTabSz="931774">
              <a:buFont typeface="Arial" panose="020B0604020202020204" pitchFamily="34" charset="0"/>
              <a:buChar char="•"/>
              <a:defRPr/>
            </a:pPr>
            <a:r>
              <a:rPr lang="sv-SE" dirty="0">
                <a:solidFill>
                  <a:srgbClr val="171611"/>
                </a:solidFill>
                <a:cs typeface="Calibri" panose="020F0502020204030204" pitchFamily="34" charset="0"/>
              </a:rPr>
              <a:t>Regelbunden sömn, fysisk aktivitet.</a:t>
            </a:r>
          </a:p>
          <a:p>
            <a:pPr marL="291179" indent="-291179" defTabSz="931774">
              <a:buFont typeface="Arial" panose="020B0604020202020204" pitchFamily="34" charset="0"/>
              <a:buChar char="•"/>
              <a:defRPr/>
            </a:pPr>
            <a:r>
              <a:rPr lang="sv-SE" dirty="0">
                <a:solidFill>
                  <a:srgbClr val="171611"/>
                </a:solidFill>
                <a:cs typeface="Calibri" panose="020F0502020204030204" pitchFamily="34" charset="0"/>
              </a:rPr>
              <a:t>Tillhöra ett religiöst sammanhang. </a:t>
            </a:r>
            <a:endParaRPr lang="sv-SE" dirty="0"/>
          </a:p>
          <a:p>
            <a:pPr marL="291179" marR="0" lvl="0" indent="-291179"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171611"/>
                </a:solidFill>
                <a:ea typeface="Times New Roman" panose="02020603050405020304" pitchFamily="18" charset="0"/>
                <a:cs typeface="Times New Roman" panose="02020603050405020304" pitchFamily="18" charset="0"/>
              </a:rPr>
              <a:t>Goda relationer familj, vänner, arbetskamrater. Leva i en parrelation.  </a:t>
            </a:r>
            <a:r>
              <a:rPr lang="sv-SE" dirty="0">
                <a:solidFill>
                  <a:srgbClr val="171611"/>
                </a:solidFill>
                <a:ea typeface="Times New Roman" panose="02020603050405020304" pitchFamily="18" charset="0"/>
                <a:cs typeface="Calibri" panose="020F0502020204030204" pitchFamily="34" charset="0"/>
              </a:rPr>
              <a:t>Aktivt föräldraskap (skyddsfaktor för barnet)</a:t>
            </a:r>
            <a:r>
              <a:rPr lang="sv-SE" dirty="0">
                <a:solidFill>
                  <a:srgbClr val="171611"/>
                </a:solidFill>
                <a:ea typeface="Times New Roman" panose="02020603050405020304" pitchFamily="18" charset="0"/>
                <a:cs typeface="Times New Roman" panose="02020603050405020304" pitchFamily="18" charset="0"/>
              </a:rPr>
              <a:t>, </a:t>
            </a:r>
            <a:r>
              <a:rPr lang="sv-SE" dirty="0">
                <a:solidFill>
                  <a:srgbClr val="171611"/>
                </a:solidFill>
                <a:ea typeface="Times New Roman" panose="02020603050405020304" pitchFamily="18" charset="0"/>
                <a:cs typeface="Calibri" panose="020F0502020204030204" pitchFamily="34" charset="0"/>
              </a:rPr>
              <a:t>tryggt anknytningsmönster till viktiga personer (vårdnadshavare eller partner)</a:t>
            </a:r>
            <a:r>
              <a:rPr lang="sv-SE" dirty="0">
                <a:solidFill>
                  <a:srgbClr val="171611"/>
                </a:solidFill>
                <a:ea typeface="Times New Roman" panose="02020603050405020304" pitchFamily="18" charset="0"/>
                <a:cs typeface="Times New Roman" panose="02020603050405020304" pitchFamily="18" charset="0"/>
              </a:rPr>
              <a:t>. </a:t>
            </a:r>
          </a:p>
          <a:p>
            <a:pPr marL="291179" marR="0" lvl="0" indent="-291179"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171611"/>
                </a:solidFill>
                <a:ea typeface="Times New Roman" panose="02020603050405020304" pitchFamily="18" charset="0"/>
                <a:cs typeface="Times New Roman" panose="02020603050405020304" pitchFamily="18" charset="0"/>
              </a:rPr>
              <a:t>Fullföljda studier och framtidstro</a:t>
            </a:r>
          </a:p>
          <a:p>
            <a:pPr marL="291179" marR="0" lvl="0" indent="-291179"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171611"/>
                </a:solidFill>
                <a:ea typeface="Times New Roman" panose="02020603050405020304" pitchFamily="18" charset="0"/>
                <a:cs typeface="Calibri" panose="020F0502020204030204" pitchFamily="34" charset="0"/>
              </a:rPr>
              <a:t>Tillgång till natur (till exempel träd, parker).</a:t>
            </a:r>
          </a:p>
          <a:p>
            <a:pPr marL="291179" marR="0" lvl="0" indent="-291179"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171611"/>
                </a:solidFill>
                <a:ea typeface="Calibri" panose="020F0502020204030204" pitchFamily="34" charset="0"/>
                <a:cs typeface="Calibri" panose="020F0502020204030204" pitchFamily="34" charset="0"/>
              </a:rPr>
              <a:t>Den fysiska miljön spelar roll! Suicidprevention i fysisk miljö har god evidens. </a:t>
            </a:r>
          </a:p>
          <a:p>
            <a:pPr marL="291179" marR="0" lvl="0" indent="-291179"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solidFill>
                  <a:srgbClr val="171611"/>
                </a:solidFill>
                <a:ea typeface="Calibri" panose="020F0502020204030204" pitchFamily="34" charset="0"/>
                <a:cs typeface="Calibri" panose="020F0502020204030204" pitchFamily="34" charset="0"/>
              </a:rPr>
              <a:t>Behandling av psykiska sjukdomar.</a:t>
            </a:r>
            <a:endParaRPr lang="sv-SE" dirty="0">
              <a:solidFill>
                <a:srgbClr val="171611"/>
              </a:solidFill>
              <a:ea typeface="Calibri" panose="020F0502020204030204" pitchFamily="34" charset="0"/>
              <a:cs typeface="Times New Roman" panose="02020603050405020304" pitchFamily="18" charset="0"/>
            </a:endParaRPr>
          </a:p>
          <a:p>
            <a:endParaRPr lang="sv-SE" dirty="0"/>
          </a:p>
          <a:p>
            <a:r>
              <a:rPr lang="sv-SE" dirty="0"/>
              <a:t>Majoriteten som tar sina liv har haft kontakt med vården eller socialtjänsten innan de dog i självmord.</a:t>
            </a:r>
          </a:p>
          <a:p>
            <a:endParaRPr lang="sv-SE" dirty="0"/>
          </a:p>
          <a:p>
            <a:r>
              <a:rPr lang="sv-SE" dirty="0">
                <a:hlinkClick r:id="rId3"/>
              </a:rPr>
              <a:t>Risk- och skyddsfaktorer för suicid – Kunskapsguiden</a:t>
            </a:r>
            <a:endParaRPr lang="sv-SE" dirty="0"/>
          </a:p>
          <a:p>
            <a:r>
              <a:rPr lang="sv-SE" dirty="0">
                <a:hlinkClick r:id="rId4"/>
              </a:rPr>
              <a:t>Restriktion av medel som används i suicidsyfte | RESPI</a:t>
            </a:r>
            <a:endParaRPr lang="sv-SE" dirty="0"/>
          </a:p>
          <a:p>
            <a:r>
              <a:rPr lang="sv-SE" dirty="0">
                <a:hlinkClick r:id="rId5"/>
              </a:rPr>
              <a:t>Suicidförebyggande arbete — Folkhälsomyndigheten (folkhalsomyndigheten.se)</a:t>
            </a:r>
            <a:endParaRPr lang="sv-SE" dirty="0"/>
          </a:p>
          <a:p>
            <a:endParaRPr lang="sv-SE" dirty="0"/>
          </a:p>
          <a:p>
            <a:r>
              <a:rPr lang="sv-SE" dirty="0"/>
              <a:t>(Kunskapsguiden.se, GAPANALYS, 2020) </a:t>
            </a:r>
          </a:p>
          <a:p>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5</a:t>
            </a:fld>
            <a:endParaRPr lang="sv-SE"/>
          </a:p>
        </p:txBody>
      </p:sp>
    </p:spTree>
    <p:extLst>
      <p:ext uri="{BB962C8B-B14F-4D97-AF65-F5344CB8AC3E}">
        <p14:creationId xmlns:p14="http://schemas.microsoft.com/office/powerpoint/2010/main" val="304030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På nationell nivå</a:t>
            </a:r>
          </a:p>
          <a:p>
            <a:r>
              <a:rPr lang="sv-SE" dirty="0"/>
              <a:t>Folkhälsomyndigheten har det samordnande ansvaret för suicidprevention i Sverige. </a:t>
            </a:r>
            <a:br>
              <a:rPr lang="sv-SE" dirty="0"/>
            </a:br>
            <a:endParaRPr lang="sv-SE" dirty="0"/>
          </a:p>
          <a:p>
            <a:r>
              <a:rPr lang="sv-SE" dirty="0"/>
              <a:t>År 2008 togs det fram en nollvision och ett handlingsprogram för suicidprevention. </a:t>
            </a:r>
          </a:p>
          <a:p>
            <a:endParaRPr lang="sv-SE" dirty="0"/>
          </a:p>
          <a:p>
            <a:r>
              <a:rPr lang="sv-SE" dirty="0"/>
              <a:t>I september 2023 presenterades ett förslag till en nationell strategi för psykisk hälsa och suicidprevention </a:t>
            </a:r>
            <a:r>
              <a:rPr lang="sv-SE" i="1" dirty="0"/>
              <a:t>Det handlar om livet</a:t>
            </a:r>
            <a:r>
              <a:rPr lang="sv-SE" dirty="0"/>
              <a:t>, som 26 myndigheter har varit med och tagit fram.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Folkhälsomyndigheten tillsammans med Socialstyrelsen har samordnat uppdraget och nu är det upp till regeringen att besluta om strategin.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Källor/för mer info</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Folkhälsomyndighetens uppdrag: </a:t>
            </a:r>
            <a:r>
              <a:rPr lang="sv-SE" dirty="0">
                <a:hlinkClick r:id="rId3"/>
              </a:rPr>
              <a:t>Nationell samordning inom områdena psykisk hälsa och suicidprevention — Folkhälsomyndigheten (folkhalsomyndigheten.se)</a:t>
            </a:r>
            <a:endParaRPr lang="sv-SE" dirty="0"/>
          </a:p>
          <a:p>
            <a:r>
              <a:rPr lang="sv-SE" dirty="0"/>
              <a:t>Det nationella handlingsprogrammet: </a:t>
            </a:r>
            <a:r>
              <a:rPr lang="sv-SE" dirty="0">
                <a:hlinkClick r:id="rId4"/>
              </a:rPr>
              <a:t>Nationellt handlingsprogram för suicidprevention — Folkhälsomyndigheten (folkhalsomyndigheten.se)</a:t>
            </a:r>
            <a:endParaRPr lang="sv-SE" dirty="0"/>
          </a:p>
          <a:p>
            <a:r>
              <a:rPr lang="sv-SE" i="1" dirty="0"/>
              <a:t>Det handlar om livet -</a:t>
            </a:r>
            <a:r>
              <a:rPr lang="sv-SE" dirty="0"/>
              <a:t> förslag på ny strategi: </a:t>
            </a:r>
            <a:r>
              <a:rPr lang="sv-SE" dirty="0">
                <a:hlinkClick r:id="rId5"/>
              </a:rPr>
              <a:t>Nationell strategi för psykisk hälsa och suicidprevention — Folkhälsomyndigheten (folkhalsomyndigheten.se)</a:t>
            </a:r>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6</a:t>
            </a:fld>
            <a:endParaRPr lang="sv-SE"/>
          </a:p>
        </p:txBody>
      </p:sp>
    </p:spTree>
    <p:extLst>
      <p:ext uri="{BB962C8B-B14F-4D97-AF65-F5344CB8AC3E}">
        <p14:creationId xmlns:p14="http://schemas.microsoft.com/office/powerpoint/2010/main" val="41634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Sedan hösten 2020 finns det en länsgemensam handlingsplan för suicidprevention. Planen sträcker sig fram till och med 2025 och ska utgöra en gemensam grund för kommunernas och regionens suicidpreventiva arbete. Planen är del i ett arbete mot en nollvision.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Den tydliggör vilken av att ha en lokal handlingsplan, så arbetet förankras och görs relevant i kommunen.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Höjd kunskapsnivå är ett bra första steg. Det gäller både medarbetare och allmänhet.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Att prioritera suicidprevention på ledningsnivå är av största vikt för att arbetet ska kunna ges tid och resurser. Det är även en viktig HR-fråga då kommuner är stora arbetsgivare och efterlevande, anhöriga och personer som mår dåligt själva med största sannolikhet finns bland personalen.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Den fjärde punkten handlar om att skapa säkra vårdkedjor så att inga hamnar mellan stolarna. Där är samarbetet med regionens verksamheter av största vikt.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Gällande civilsamhället finns det fyra stora organisationer som jobbar med suicidprevention i Sverige. Det är </a:t>
            </a:r>
            <a:r>
              <a:rPr lang="sv-SE" dirty="0" err="1">
                <a:ea typeface="Calibri" panose="020F0502020204030204" pitchFamily="34" charset="0"/>
                <a:cs typeface="Times New Roman" panose="02020603050405020304" pitchFamily="18" charset="0"/>
              </a:rPr>
              <a:t>Suicide</a:t>
            </a:r>
            <a:r>
              <a:rPr lang="sv-SE" dirty="0">
                <a:ea typeface="Calibri" panose="020F0502020204030204" pitchFamily="34" charset="0"/>
                <a:cs typeface="Times New Roman" panose="02020603050405020304" pitchFamily="18" charset="0"/>
              </a:rPr>
              <a:t> </a:t>
            </a:r>
            <a:r>
              <a:rPr lang="sv-SE" dirty="0" err="1">
                <a:ea typeface="Calibri" panose="020F0502020204030204" pitchFamily="34" charset="0"/>
                <a:cs typeface="Times New Roman" panose="02020603050405020304" pitchFamily="18" charset="0"/>
              </a:rPr>
              <a:t>Zero</a:t>
            </a:r>
            <a:r>
              <a:rPr lang="sv-SE" dirty="0">
                <a:ea typeface="Calibri" panose="020F0502020204030204" pitchFamily="34" charset="0"/>
                <a:cs typeface="Times New Roman" panose="02020603050405020304" pitchFamily="18" charset="0"/>
              </a:rPr>
              <a:t> som jobbar mkt riktat till just kommuner, SPIV – kunskap räddar liv som framförallt jobbar med utbildningar. SPES som är suicidprevention efterlevandestöd – för och av efterlevande samt Mind som har hjälplinjer tex. Självmordslinjen, föräldralinjen och </a:t>
            </a:r>
            <a:r>
              <a:rPr lang="sv-SE" dirty="0" err="1">
                <a:ea typeface="Calibri" panose="020F0502020204030204" pitchFamily="34" charset="0"/>
                <a:cs typeface="Times New Roman" panose="02020603050405020304" pitchFamily="18" charset="0"/>
              </a:rPr>
              <a:t>äldrelinjen</a:t>
            </a:r>
            <a:r>
              <a:rPr lang="sv-SE" dirty="0">
                <a:ea typeface="Calibri" panose="020F0502020204030204" pitchFamily="34" charset="0"/>
                <a:cs typeface="Times New Roman" panose="02020603050405020304" pitchFamily="18" charset="0"/>
              </a:rPr>
              <a:t> liksom chatt på sin webbsida. Många lokala organisationer träffar dessutom personer i kris, så glöm inte deras viktiga arbete och insats.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Vi ska så klart försöka förhindra självmord så långt det är möjligt. Har en människa väl tagit sitt liv bör vi ifrågasätta vad som kunde gjorts annorlunda. I de allra flesta fall har personen varit i kontakt med regionen eller kommunens verksamheter. Det är dock svårt med händelseanalyser i dagsläget bland annat </a:t>
            </a:r>
            <a:r>
              <a:rPr lang="sv-SE" dirty="0" err="1">
                <a:ea typeface="Calibri" panose="020F0502020204030204" pitchFamily="34" charset="0"/>
                <a:cs typeface="Times New Roman" panose="02020603050405020304" pitchFamily="18" charset="0"/>
              </a:rPr>
              <a:t>pga</a:t>
            </a:r>
            <a:r>
              <a:rPr lang="sv-SE" dirty="0">
                <a:ea typeface="Calibri" panose="020F0502020204030204" pitchFamily="34" charset="0"/>
                <a:cs typeface="Times New Roman" panose="02020603050405020304" pitchFamily="18" charset="0"/>
              </a:rPr>
              <a:t> sekretess. Detta utreds på nationellt håll och utredningen ska vara klar hösten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För handlingsplanen och mer info om den: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Handlingsplan suicidprevention i Västra Götaland - slutlig (vgregion.se)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4"/>
              </a:rPr>
              <a:t>Verktygslåda för suicidprevention - Vårdsamverkan i Västra Götaland (vardsamverkan.se)</a:t>
            </a: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356BF8F3-1255-254A-839B-6ABAD83AFC7C}" type="slidenum">
              <a:rPr lang="sv-SE" smtClean="0"/>
              <a:t>7</a:t>
            </a:fld>
            <a:endParaRPr lang="sv-SE"/>
          </a:p>
        </p:txBody>
      </p:sp>
    </p:spTree>
    <p:extLst>
      <p:ext uri="{BB962C8B-B14F-4D97-AF65-F5344CB8AC3E}">
        <p14:creationId xmlns:p14="http://schemas.microsoft.com/office/powerpoint/2010/main" val="104068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NASP (Nationellt centrum för suicidforskning och prevention) som är vårat expertorgan i Sverige gällande suicidprevention har tagit fram siffrorna. </a:t>
            </a:r>
          </a:p>
          <a:p>
            <a:endParaRPr lang="sv-SE" dirty="0"/>
          </a:p>
          <a:p>
            <a:r>
              <a:rPr lang="sv-SE" dirty="0"/>
              <a:t>Det är ett medeltal/år under åren 2010-2021 och självmordstal (SM-tal) räknas alltid per 100 000 invånare (för att kunna jämföra). </a:t>
            </a:r>
          </a:p>
          <a:p>
            <a:r>
              <a:rPr lang="sv-SE" dirty="0"/>
              <a:t>Statistiken blir säkrare när vi tittar på en längre tidsperiod. Det kan variera mycket år till år, speciellt i mindre kommuner.</a:t>
            </a:r>
          </a:p>
          <a:p>
            <a:endParaRPr lang="sv-SE" dirty="0"/>
          </a:p>
          <a:p>
            <a:r>
              <a:rPr lang="sv-SE" dirty="0"/>
              <a:t>Vad gäller säkra + osäkra självmord är det ofta det som brukar räknas. Skulle enbart de säkra räknas landar vi på Ca 1200-1300 självmord/år. </a:t>
            </a:r>
          </a:p>
          <a:p>
            <a:r>
              <a:rPr lang="sv-SE" dirty="0"/>
              <a:t>Anledningen att de osäkra inkluderas är eftersom när de har studerats närmare, framkommer att majoriteten ”osäkra självmord” är självmord.</a:t>
            </a:r>
          </a:p>
          <a:p>
            <a:r>
              <a:rPr lang="sv-SE" dirty="0"/>
              <a:t>Det är ovanligt att personer under 15 år tar sina liv, men det förekommer. År 2022 var det 14 personer under 15 år som dog i suicid. </a:t>
            </a:r>
          </a:p>
          <a:p>
            <a:endParaRPr lang="sv-SE" dirty="0"/>
          </a:p>
          <a:p>
            <a:r>
              <a:rPr lang="sv-SE" dirty="0"/>
              <a:t>Avlidna i självmord per 100 000 personer var i snitt i riket 18,4 personer/år.</a:t>
            </a:r>
          </a:p>
          <a:p>
            <a:r>
              <a:rPr lang="sv-SE" dirty="0"/>
              <a:t>Medan Västra Götaland ligger lite lägre. </a:t>
            </a:r>
          </a:p>
          <a:p>
            <a:endParaRPr lang="sv-SE" dirty="0"/>
          </a:p>
          <a:p>
            <a:r>
              <a:rPr lang="sv-SE" dirty="0"/>
              <a:t>Bland Fyrbodals kommuner ligger hälften under snittet och hälften över. </a:t>
            </a:r>
          </a:p>
          <a:p>
            <a:r>
              <a:rPr lang="sv-SE" dirty="0"/>
              <a:t>Mycket handlar om demografi när det gäller suicid, alltså befolkningssammansättningen. Minns vad vi sa gällande riskgrupper, det handlar om ålder, utbildningsnivå, alkoholkonsumtion, arbetslöshet med mera. </a:t>
            </a:r>
          </a:p>
          <a:p>
            <a:endParaRPr lang="sv-SE" dirty="0"/>
          </a:p>
          <a:p>
            <a:r>
              <a:rPr lang="sv-SE" dirty="0"/>
              <a:t>För er som är lite större kommuner (10 000 invånare över 15 år) finns mer detaljerad statistik, tex fördelning kön, SM-tal/ålder och metoder personer har använt sig av. Det sistnämnda kan tyckas makabert, men kan vara bra ur ett förebyggande perspektiv om man tex. ser att det är hopp från hög höjd kan man fråga sig var eller om det är skjutningar kan man jobba tillsammans med jaktlag tex. </a:t>
            </a:r>
          </a:p>
          <a:p>
            <a:endParaRPr lang="sv-SE" dirty="0"/>
          </a:p>
          <a:p>
            <a:r>
              <a:rPr lang="sv-SE" dirty="0"/>
              <a:t>Observera att Åmål har lägst självmordstal. Åmål ligger faktiskt lägst av alla Västra Götalands 49 kommuner i SM-tal. Åmål har jobbat med suicidprevention i 20 år.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denna sida finns statistiksammanställningen och exempel på hur Åmål jobbar med suicidprevention: </a:t>
            </a:r>
            <a:r>
              <a:rPr lang="sv-SE" dirty="0">
                <a:hlinkClick r:id="rId3"/>
              </a:rPr>
              <a:t>Suicidprevention - Fyrbodals kommunalförbund</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Info om självmordsstatisk: </a:t>
            </a:r>
            <a:r>
              <a:rPr lang="sv-SE" dirty="0">
                <a:hlinkClick r:id="rId4"/>
              </a:rPr>
              <a:t>Hur beräknas självmordsstatistik? | Karolinska Institutet (ki.se)</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8</a:t>
            </a:fld>
            <a:endParaRPr lang="sv-SE"/>
          </a:p>
        </p:txBody>
      </p:sp>
    </p:spTree>
    <p:extLst>
      <p:ext uri="{BB962C8B-B14F-4D97-AF65-F5344CB8AC3E}">
        <p14:creationId xmlns:p14="http://schemas.microsoft.com/office/powerpoint/2010/main" val="284548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a:t>Suicidalitet</a:t>
            </a:r>
            <a:r>
              <a:rPr lang="sv-SE" b="0" dirty="0"/>
              <a:t> är </a:t>
            </a:r>
            <a:r>
              <a:rPr lang="sv-SE" dirty="0"/>
              <a:t>ett samlingsbegrepp för självmordstankar/planer samt genomförda suicidala handlingar såsom suicidförsök och suicid.</a:t>
            </a:r>
          </a:p>
          <a:p>
            <a:endParaRPr lang="sv-SE" dirty="0"/>
          </a:p>
          <a:p>
            <a:r>
              <a:rPr lang="sv-SE" dirty="0"/>
              <a:t>Det befaras finnas ett stort mörkertal gällande självmordsförsök. 100 allvarliga självmordstankar/planer är också lågt räknat men utgår från vad personer själva uppger i enkätstudier.</a:t>
            </a:r>
          </a:p>
          <a:p>
            <a:endParaRPr lang="sv-SE" dirty="0"/>
          </a:p>
          <a:p>
            <a:endParaRPr lang="sv-SE" dirty="0"/>
          </a:p>
          <a:p>
            <a:endParaRPr lang="sv-SE" dirty="0"/>
          </a:p>
          <a:p>
            <a:r>
              <a:rPr lang="sv-SE" dirty="0"/>
              <a:t>Pyramiden är inspirerad av Daniel Frydmans utbildning ”Aktion livräddning” som NASP* bedriver. </a:t>
            </a:r>
          </a:p>
          <a:p>
            <a:endParaRPr lang="sv-SE" dirty="0"/>
          </a:p>
          <a:p>
            <a:r>
              <a:rPr lang="sv-SE" dirty="0"/>
              <a:t>*Nationellt centrum för suicidforskning och prevention, på Karolinska Institutet. </a:t>
            </a:r>
          </a:p>
        </p:txBody>
      </p:sp>
      <p:sp>
        <p:nvSpPr>
          <p:cNvPr id="4" name="Platshållare för bildnummer 3"/>
          <p:cNvSpPr>
            <a:spLocks noGrp="1"/>
          </p:cNvSpPr>
          <p:nvPr>
            <p:ph type="sldNum" sz="quarter" idx="5"/>
          </p:nvPr>
        </p:nvSpPr>
        <p:spPr/>
        <p:txBody>
          <a:bodyPr/>
          <a:lstStyle/>
          <a:p>
            <a:fld id="{356BF8F3-1255-254A-839B-6ABAD83AFC7C}" type="slidenum">
              <a:rPr lang="sv-SE" smtClean="0"/>
              <a:t>9</a:t>
            </a:fld>
            <a:endParaRPr lang="sv-SE"/>
          </a:p>
        </p:txBody>
      </p:sp>
    </p:spTree>
    <p:extLst>
      <p:ext uri="{BB962C8B-B14F-4D97-AF65-F5344CB8AC3E}">
        <p14:creationId xmlns:p14="http://schemas.microsoft.com/office/powerpoint/2010/main" val="311582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Dessa tre preventionsnivåer brukar lyftas fram i suicidforskning. </a:t>
            </a:r>
          </a:p>
          <a:p>
            <a:endParaRPr lang="sv-SE" dirty="0"/>
          </a:p>
          <a:p>
            <a:pPr algn="l"/>
            <a:r>
              <a:rPr lang="sv-SE" b="1" i="0" u="none" strike="noStrike" dirty="0">
                <a:solidFill>
                  <a:srgbClr val="262626"/>
                </a:solidFill>
                <a:effectLst/>
                <a:latin typeface="Arial" panose="020B0604020202020204" pitchFamily="34" charset="0"/>
              </a:rPr>
              <a:t>Universella insatser</a:t>
            </a:r>
            <a:r>
              <a:rPr lang="sv-SE" b="0" i="0" u="none" strike="noStrike" dirty="0">
                <a:solidFill>
                  <a:srgbClr val="262626"/>
                </a:solidFill>
                <a:effectLst/>
                <a:latin typeface="Arial" panose="020B0604020202020204" pitchFamily="34" charset="0"/>
              </a:rPr>
              <a:t> riktar sig till hela befolkningen oavsett suicidrisk och syftar till att öka kunskap och minska stigma, samt att stärka personer innan lidande uppstår.</a:t>
            </a:r>
          </a:p>
          <a:p>
            <a:pPr algn="l"/>
            <a:r>
              <a:rPr lang="sv-SE" b="1" i="0" u="none" strike="noStrike" dirty="0">
                <a:solidFill>
                  <a:srgbClr val="262626"/>
                </a:solidFill>
                <a:effectLst/>
                <a:latin typeface="Arial" panose="020B0604020202020204" pitchFamily="34" charset="0"/>
              </a:rPr>
              <a:t>Selektiva insatser</a:t>
            </a:r>
            <a:r>
              <a:rPr lang="sv-SE" b="0" i="0" u="none" strike="noStrike" dirty="0">
                <a:solidFill>
                  <a:srgbClr val="262626"/>
                </a:solidFill>
                <a:effectLst/>
                <a:latin typeface="Arial" panose="020B0604020202020204" pitchFamily="34" charset="0"/>
              </a:rPr>
              <a:t> riktar sig till grupper som är mer utsatta för suicidrisk och kan exempelvis syfta till tidig upptäckt.</a:t>
            </a:r>
          </a:p>
          <a:p>
            <a:pPr algn="l"/>
            <a:r>
              <a:rPr lang="sv-SE" b="1" i="0" u="none" strike="noStrike" dirty="0">
                <a:solidFill>
                  <a:srgbClr val="262626"/>
                </a:solidFill>
                <a:effectLst/>
                <a:latin typeface="Arial" panose="020B0604020202020204" pitchFamily="34" charset="0"/>
              </a:rPr>
              <a:t>Indikerade insatser</a:t>
            </a:r>
            <a:r>
              <a:rPr lang="sv-SE" b="0" i="0" u="none" strike="noStrike" dirty="0">
                <a:solidFill>
                  <a:srgbClr val="262626"/>
                </a:solidFill>
                <a:effectLst/>
                <a:latin typeface="Arial" panose="020B0604020202020204" pitchFamily="34" charset="0"/>
              </a:rPr>
              <a:t> riktar sig till individer med risk för suicid och suicidnära, till exempel personer som tidigare försökt ta sitt liv samt personer med svår depression och/eller bipolär sjukdom, Här handlar det främst om behandling. </a:t>
            </a:r>
          </a:p>
          <a:p>
            <a:pPr algn="l"/>
            <a:endParaRPr lang="sv-SE" dirty="0"/>
          </a:p>
          <a:p>
            <a:r>
              <a:rPr lang="sv-SE" b="1" dirty="0"/>
              <a:t>Kommunens roll </a:t>
            </a:r>
            <a:r>
              <a:rPr lang="sv-SE" dirty="0"/>
              <a:t>blir tydlig i denna bild. Framförallt är det den universella och selektiva pretentionen som är kommunens ansvar, medan regionen framförallt är ansvariga för indikerad prevention men även den selektiv, där ansvaren överlappar. I den selektiva preventionen är det viktigt med fördjupad utbildning till de funktioner som möter utsatta personer i sin tjänst till exempel inom socialtjänst, skola och äldreomsorg. </a:t>
            </a:r>
          </a:p>
          <a:p>
            <a:endParaRPr lang="sv-SE" dirty="0"/>
          </a:p>
          <a:p>
            <a:r>
              <a:rPr lang="sv-SE" dirty="0"/>
              <a:t>Det behövs aktiviteter på alla nivåer för att det ska vara ett framgångsrikt suicidpreventivt arbete. </a:t>
            </a:r>
          </a:p>
          <a:p>
            <a:endParaRPr lang="sv-SE" dirty="0"/>
          </a:p>
          <a:p>
            <a:r>
              <a:rPr lang="sv-SE" dirty="0"/>
              <a:t>Läs mer: </a:t>
            </a:r>
          </a:p>
          <a:p>
            <a:r>
              <a:rPr lang="sv-SE" dirty="0">
                <a:hlinkClick r:id="rId3"/>
              </a:rPr>
              <a:t>Rapport (uppdragpsykiskhalsa.se)</a:t>
            </a:r>
            <a:endParaRPr lang="sv-SE" dirty="0"/>
          </a:p>
        </p:txBody>
      </p:sp>
      <p:sp>
        <p:nvSpPr>
          <p:cNvPr id="4" name="Platshållare för bildnummer 3"/>
          <p:cNvSpPr>
            <a:spLocks noGrp="1"/>
          </p:cNvSpPr>
          <p:nvPr>
            <p:ph type="sldNum" sz="quarter" idx="5"/>
          </p:nvPr>
        </p:nvSpPr>
        <p:spPr/>
        <p:txBody>
          <a:bodyPr/>
          <a:lstStyle/>
          <a:p>
            <a:fld id="{356BF8F3-1255-254A-839B-6ABAD83AFC7C}" type="slidenum">
              <a:rPr lang="sv-SE" smtClean="0"/>
              <a:t>10</a:t>
            </a:fld>
            <a:endParaRPr lang="sv-SE"/>
          </a:p>
        </p:txBody>
      </p:sp>
    </p:spTree>
    <p:extLst>
      <p:ext uri="{BB962C8B-B14F-4D97-AF65-F5344CB8AC3E}">
        <p14:creationId xmlns:p14="http://schemas.microsoft.com/office/powerpoint/2010/main" val="523541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med fast illustrati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7B5F8E-8977-4F00-5872-297E0659A036}"/>
              </a:ext>
            </a:extLst>
          </p:cNvPr>
          <p:cNvSpPr>
            <a:spLocks noGrp="1"/>
          </p:cNvSpPr>
          <p:nvPr>
            <p:ph type="ctrTitle" hasCustomPrompt="1"/>
          </p:nvPr>
        </p:nvSpPr>
        <p:spPr>
          <a:xfrm>
            <a:off x="762000" y="576775"/>
            <a:ext cx="10668000" cy="2153065"/>
          </a:xfrm>
        </p:spPr>
        <p:txBody>
          <a:bodyPr anchor="b">
            <a:noAutofit/>
          </a:bodyPr>
          <a:lstStyle>
            <a:lvl1pPr algn="ctr">
              <a:lnSpc>
                <a:spcPts val="7500"/>
              </a:lnSpc>
              <a:defRPr sz="8500" spc="-140" baseline="0"/>
            </a:lvl1pPr>
          </a:lstStyle>
          <a:p>
            <a:r>
              <a:rPr lang="sv-SE" dirty="0"/>
              <a:t>Plats för kort rubrik</a:t>
            </a:r>
          </a:p>
        </p:txBody>
      </p:sp>
      <p:sp>
        <p:nvSpPr>
          <p:cNvPr id="3" name="Underrubrik 2">
            <a:extLst>
              <a:ext uri="{FF2B5EF4-FFF2-40B4-BE49-F238E27FC236}">
                <a16:creationId xmlns:a16="http://schemas.microsoft.com/office/drawing/2014/main" id="{CC4B7DD2-AAE9-BA43-B9B8-CCCD9136A52F}"/>
              </a:ext>
            </a:extLst>
          </p:cNvPr>
          <p:cNvSpPr>
            <a:spLocks noGrp="1"/>
          </p:cNvSpPr>
          <p:nvPr>
            <p:ph type="subTitle" idx="1"/>
          </p:nvPr>
        </p:nvSpPr>
        <p:spPr>
          <a:xfrm>
            <a:off x="1524000" y="2729840"/>
            <a:ext cx="9144000" cy="432337"/>
          </a:xfrm>
        </p:spPr>
        <p:txBody>
          <a:bodyPr>
            <a:noAutofit/>
          </a:bodyPr>
          <a:lstStyle>
            <a:lvl1pPr marL="0" indent="0" algn="ctr">
              <a:buNone/>
              <a:defRPr sz="2400" spc="-2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pic>
        <p:nvPicPr>
          <p:cNvPr id="4" name="Bildobjekt 3" descr="En bild som visar rosa, Magenta, konst&#10;&#10;Automatiskt genererad beskrivning">
            <a:extLst>
              <a:ext uri="{FF2B5EF4-FFF2-40B4-BE49-F238E27FC236}">
                <a16:creationId xmlns:a16="http://schemas.microsoft.com/office/drawing/2014/main" id="{880108F0-395B-C0C3-3088-CB2010763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9200" y="2959979"/>
            <a:ext cx="8853678" cy="3067095"/>
          </a:xfrm>
          <a:prstGeom prst="rect">
            <a:avLst/>
          </a:prstGeom>
        </p:spPr>
      </p:pic>
    </p:spTree>
    <p:extLst>
      <p:ext uri="{BB962C8B-B14F-4D97-AF65-F5344CB8AC3E}">
        <p14:creationId xmlns:p14="http://schemas.microsoft.com/office/powerpoint/2010/main" val="3930995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omt utrymme">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49886C6D-02FC-C009-59A4-5EDF796BC612}"/>
              </a:ext>
            </a:extLst>
          </p:cNvPr>
          <p:cNvSpPr>
            <a:spLocks noGrp="1"/>
          </p:cNvSpPr>
          <p:nvPr>
            <p:ph type="title"/>
          </p:nvPr>
        </p:nvSpPr>
        <p:spPr>
          <a:xfrm>
            <a:off x="838200" y="1478571"/>
            <a:ext cx="6561406" cy="1950429"/>
          </a:xfrm>
        </p:spPr>
        <p:txBody>
          <a:bodyPr anchor="t" anchorCtr="0">
            <a:noAutofit/>
          </a:bodyPr>
          <a:lstStyle>
            <a:lvl1pPr>
              <a:lnSpc>
                <a:spcPts val="5200"/>
              </a:lnSpc>
              <a:defRPr sz="5500" spc="-100" baseline="0"/>
            </a:lvl1pPr>
          </a:lstStyle>
          <a:p>
            <a:r>
              <a:rPr lang="sv-SE" dirty="0"/>
              <a:t>Klicka här för att ändra mall för rubrikformat</a:t>
            </a:r>
          </a:p>
        </p:txBody>
      </p:sp>
    </p:spTree>
    <p:extLst>
      <p:ext uri="{BB962C8B-B14F-4D97-AF65-F5344CB8AC3E}">
        <p14:creationId xmlns:p14="http://schemas.microsoft.com/office/powerpoint/2010/main" val="105290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Citat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F4868D0-8F57-6392-376A-E7DD22C29607}"/>
              </a:ext>
            </a:extLst>
          </p:cNvPr>
          <p:cNvSpPr/>
          <p:nvPr userDrawn="1"/>
        </p:nvSpPr>
        <p:spPr>
          <a:xfrm>
            <a:off x="0" y="0"/>
            <a:ext cx="12192000" cy="6858000"/>
          </a:xfrm>
          <a:prstGeom prst="rect">
            <a:avLst/>
          </a:prstGeom>
          <a:solidFill>
            <a:schemeClr val="accent1">
              <a:lumMod val="50000"/>
              <a:alpha val="231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822F76E-CBA6-7ED6-E86F-E7E3FC963512}"/>
              </a:ext>
            </a:extLst>
          </p:cNvPr>
          <p:cNvSpPr>
            <a:spLocks noGrp="1"/>
          </p:cNvSpPr>
          <p:nvPr>
            <p:ph type="title"/>
          </p:nvPr>
        </p:nvSpPr>
        <p:spPr>
          <a:xfrm>
            <a:off x="1979874" y="2286787"/>
            <a:ext cx="8232251" cy="2852737"/>
          </a:xfrm>
        </p:spPr>
        <p:txBody>
          <a:bodyPr anchor="t" anchorCtr="0">
            <a:noAutofit/>
          </a:bodyPr>
          <a:lstStyle>
            <a:lvl1pPr algn="ctr">
              <a:defRPr sz="4500" b="0" spc="-100" baseline="0">
                <a:solidFill>
                  <a:schemeClr val="bg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1BABE306-8238-49DB-A704-91850B58942C}"/>
              </a:ext>
            </a:extLst>
          </p:cNvPr>
          <p:cNvSpPr>
            <a:spLocks noGrp="1"/>
          </p:cNvSpPr>
          <p:nvPr>
            <p:ph type="body" idx="1"/>
          </p:nvPr>
        </p:nvSpPr>
        <p:spPr>
          <a:xfrm>
            <a:off x="1979874" y="1708306"/>
            <a:ext cx="8232251" cy="365126"/>
          </a:xfrm>
        </p:spPr>
        <p:txBody>
          <a:bodyPr>
            <a:noAutofit/>
          </a:bodyPr>
          <a:lstStyle>
            <a:lvl1pPr marL="0" indent="0" algn="ctr">
              <a:buNone/>
              <a:defRPr sz="1800">
                <a:solidFill>
                  <a:srgbClr val="FEFFB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Tree>
    <p:extLst>
      <p:ext uri="{BB962C8B-B14F-4D97-AF65-F5344CB8AC3E}">
        <p14:creationId xmlns:p14="http://schemas.microsoft.com/office/powerpoint/2010/main" val="120788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234EE493-BADD-BF39-C991-4067C704104A}"/>
              </a:ext>
            </a:extLst>
          </p:cNvPr>
          <p:cNvSpPr>
            <a:spLocks noGrp="1"/>
          </p:cNvSpPr>
          <p:nvPr>
            <p:ph type="dt" sz="half" idx="2"/>
          </p:nvPr>
        </p:nvSpPr>
        <p:spPr>
          <a:xfrm>
            <a:off x="1265068" y="6356350"/>
            <a:ext cx="821185" cy="365125"/>
          </a:xfrm>
          <a:prstGeom prst="rect">
            <a:avLst/>
          </a:prstGeom>
        </p:spPr>
        <p:txBody>
          <a:bodyPr vert="horz" lIns="91440" tIns="45720" rIns="91440" bIns="45720" rtlCol="0" anchor="ctr"/>
          <a:lstStyle>
            <a:lvl1pPr algn="l">
              <a:defRPr sz="1000">
                <a:solidFill>
                  <a:srgbClr val="522473"/>
                </a:solidFill>
                <a:latin typeface="+mj-lt"/>
              </a:defRPr>
            </a:lvl1pPr>
          </a:lstStyle>
          <a:p>
            <a:fld id="{1F86E788-50F3-DD4B-A51D-507D329FB67D}" type="datetime1">
              <a:rPr lang="sv-SE" smtClean="0"/>
              <a:pPr/>
              <a:t>2023-12-20</a:t>
            </a:fld>
            <a:endParaRPr lang="sv-SE"/>
          </a:p>
        </p:txBody>
      </p:sp>
      <p:sp>
        <p:nvSpPr>
          <p:cNvPr id="6" name="Platshållare för sidfot 4">
            <a:extLst>
              <a:ext uri="{FF2B5EF4-FFF2-40B4-BE49-F238E27FC236}">
                <a16:creationId xmlns:a16="http://schemas.microsoft.com/office/drawing/2014/main" id="{593CE603-50AF-6235-34DF-157EE4B2BDFE}"/>
              </a:ext>
            </a:extLst>
          </p:cNvPr>
          <p:cNvSpPr>
            <a:spLocks noGrp="1"/>
          </p:cNvSpPr>
          <p:nvPr>
            <p:ph type="ftr" sz="quarter" idx="3"/>
          </p:nvPr>
        </p:nvSpPr>
        <p:spPr>
          <a:xfrm>
            <a:off x="2104009" y="6356350"/>
            <a:ext cx="9249792" cy="365125"/>
          </a:xfrm>
          <a:prstGeom prst="rect">
            <a:avLst/>
          </a:prstGeom>
        </p:spPr>
        <p:txBody>
          <a:bodyPr vert="horz" lIns="91440" tIns="45720" rIns="91440" bIns="45720" rtlCol="0" anchor="ctr"/>
          <a:lstStyle>
            <a:lvl1pPr algn="l">
              <a:defRPr sz="1000">
                <a:solidFill>
                  <a:srgbClr val="522473"/>
                </a:solidFill>
                <a:latin typeface="+mj-lt"/>
              </a:defRPr>
            </a:lvl1pPr>
          </a:lstStyle>
          <a:p>
            <a:endParaRPr lang="sv-SE" dirty="0"/>
          </a:p>
        </p:txBody>
      </p:sp>
      <p:sp>
        <p:nvSpPr>
          <p:cNvPr id="7" name="Platshållare för bildnummer 5">
            <a:extLst>
              <a:ext uri="{FF2B5EF4-FFF2-40B4-BE49-F238E27FC236}">
                <a16:creationId xmlns:a16="http://schemas.microsoft.com/office/drawing/2014/main" id="{1F03561B-5D16-66F0-FB52-AB074CFFF6F2}"/>
              </a:ext>
            </a:extLst>
          </p:cNvPr>
          <p:cNvSpPr>
            <a:spLocks noGrp="1"/>
          </p:cNvSpPr>
          <p:nvPr>
            <p:ph type="sldNum" sz="quarter" idx="4"/>
          </p:nvPr>
        </p:nvSpPr>
        <p:spPr>
          <a:xfrm>
            <a:off x="838200" y="6356350"/>
            <a:ext cx="417990" cy="365125"/>
          </a:xfrm>
          <a:prstGeom prst="rect">
            <a:avLst/>
          </a:prstGeom>
        </p:spPr>
        <p:txBody>
          <a:bodyPr vert="horz" lIns="91440" tIns="45720" rIns="91440" bIns="45720" rtlCol="0" anchor="ctr"/>
          <a:lstStyle>
            <a:lvl1pPr algn="l">
              <a:defRPr sz="1000">
                <a:solidFill>
                  <a:srgbClr val="522473"/>
                </a:solidFill>
                <a:latin typeface="+mj-lt"/>
              </a:defRPr>
            </a:lvl1pPr>
          </a:lstStyle>
          <a:p>
            <a:fld id="{BAD9BA8B-A090-9249-B453-44346437F448}" type="slidenum">
              <a:rPr lang="sv-SE" smtClean="0"/>
              <a:pPr/>
              <a:t>‹#›</a:t>
            </a:fld>
            <a:endParaRPr lang="sv-SE" dirty="0"/>
          </a:p>
        </p:txBody>
      </p:sp>
    </p:spTree>
    <p:extLst>
      <p:ext uri="{BB962C8B-B14F-4D97-AF65-F5344CB8AC3E}">
        <p14:creationId xmlns:p14="http://schemas.microsoft.com/office/powerpoint/2010/main" val="13649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med lös illustratio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7B5F8E-8977-4F00-5872-297E0659A036}"/>
              </a:ext>
            </a:extLst>
          </p:cNvPr>
          <p:cNvSpPr>
            <a:spLocks noGrp="1"/>
          </p:cNvSpPr>
          <p:nvPr>
            <p:ph type="ctrTitle" hasCustomPrompt="1"/>
          </p:nvPr>
        </p:nvSpPr>
        <p:spPr>
          <a:xfrm>
            <a:off x="762000" y="1003177"/>
            <a:ext cx="10668000" cy="2029351"/>
          </a:xfrm>
        </p:spPr>
        <p:txBody>
          <a:bodyPr anchor="b">
            <a:noAutofit/>
          </a:bodyPr>
          <a:lstStyle>
            <a:lvl1pPr algn="ctr">
              <a:lnSpc>
                <a:spcPts val="6500"/>
              </a:lnSpc>
              <a:defRPr sz="7000" spc="-100" baseline="0"/>
            </a:lvl1pPr>
          </a:lstStyle>
          <a:p>
            <a:r>
              <a:rPr lang="sv-SE" dirty="0"/>
              <a:t>Plats för en längre rubrik </a:t>
            </a:r>
            <a:br>
              <a:rPr lang="sv-SE" dirty="0"/>
            </a:br>
            <a:r>
              <a:rPr lang="sv-SE" dirty="0"/>
              <a:t>på två rader</a:t>
            </a:r>
          </a:p>
        </p:txBody>
      </p:sp>
      <p:sp>
        <p:nvSpPr>
          <p:cNvPr id="3" name="Underrubrik 2">
            <a:extLst>
              <a:ext uri="{FF2B5EF4-FFF2-40B4-BE49-F238E27FC236}">
                <a16:creationId xmlns:a16="http://schemas.microsoft.com/office/drawing/2014/main" id="{CC4B7DD2-AAE9-BA43-B9B8-CCCD9136A52F}"/>
              </a:ext>
            </a:extLst>
          </p:cNvPr>
          <p:cNvSpPr>
            <a:spLocks noGrp="1"/>
          </p:cNvSpPr>
          <p:nvPr>
            <p:ph type="subTitle" idx="1"/>
          </p:nvPr>
        </p:nvSpPr>
        <p:spPr>
          <a:xfrm>
            <a:off x="3810000" y="3032528"/>
            <a:ext cx="4572000" cy="792943"/>
          </a:xfrm>
        </p:spPr>
        <p:txBody>
          <a:bodyPr>
            <a:noAutofit/>
          </a:bodyPr>
          <a:lstStyle>
            <a:lvl1pPr marL="0" indent="0" algn="ctr">
              <a:buNone/>
              <a:defRPr sz="2200" spc="-2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2802526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spalt + utrymm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02884-6A27-ACD9-B717-92DFB70D4AF2}"/>
              </a:ext>
            </a:extLst>
          </p:cNvPr>
          <p:cNvSpPr>
            <a:spLocks noGrp="1"/>
          </p:cNvSpPr>
          <p:nvPr>
            <p:ph type="title"/>
          </p:nvPr>
        </p:nvSpPr>
        <p:spPr>
          <a:xfrm>
            <a:off x="838200" y="1478571"/>
            <a:ext cx="6561406" cy="1325563"/>
          </a:xfrm>
        </p:spPr>
        <p:txBody>
          <a:bodyPr anchor="b" anchorCtr="0">
            <a:noAutofit/>
          </a:bodyPr>
          <a:lstStyle>
            <a:lvl1pPr>
              <a:lnSpc>
                <a:spcPts val="5200"/>
              </a:lnSpc>
              <a:defRPr sz="5500" spc="-100" baseline="0"/>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39448476-024D-1332-82AE-B468F80A771C}"/>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0" name="Platshållare för text 9">
            <a:extLst>
              <a:ext uri="{FF2B5EF4-FFF2-40B4-BE49-F238E27FC236}">
                <a16:creationId xmlns:a16="http://schemas.microsoft.com/office/drawing/2014/main" id="{1F473371-2EC5-6D17-0BC2-2FFD6CA988F8}"/>
              </a:ext>
            </a:extLst>
          </p:cNvPr>
          <p:cNvSpPr>
            <a:spLocks noGrp="1"/>
          </p:cNvSpPr>
          <p:nvPr>
            <p:ph type="body" sz="quarter" idx="14"/>
          </p:nvPr>
        </p:nvSpPr>
        <p:spPr>
          <a:xfrm>
            <a:off x="837934" y="3053918"/>
            <a:ext cx="6561138" cy="3045041"/>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8500135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spalt punktlista + utrymm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02884-6A27-ACD9-B717-92DFB70D4AF2}"/>
              </a:ext>
            </a:extLst>
          </p:cNvPr>
          <p:cNvSpPr>
            <a:spLocks noGrp="1"/>
          </p:cNvSpPr>
          <p:nvPr>
            <p:ph type="title"/>
          </p:nvPr>
        </p:nvSpPr>
        <p:spPr>
          <a:xfrm>
            <a:off x="838200" y="1478571"/>
            <a:ext cx="6561406" cy="1325563"/>
          </a:xfrm>
        </p:spPr>
        <p:txBody>
          <a:bodyPr anchor="b" anchorCtr="0">
            <a:noAutofit/>
          </a:bodyPr>
          <a:lstStyle>
            <a:lvl1pPr>
              <a:lnSpc>
                <a:spcPts val="5200"/>
              </a:lnSpc>
              <a:defRPr sz="5500" spc="-100" baseline="0"/>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39448476-024D-1332-82AE-B468F80A771C}"/>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0" name="Platshållare för text 9">
            <a:extLst>
              <a:ext uri="{FF2B5EF4-FFF2-40B4-BE49-F238E27FC236}">
                <a16:creationId xmlns:a16="http://schemas.microsoft.com/office/drawing/2014/main" id="{1F473371-2EC5-6D17-0BC2-2FFD6CA988F8}"/>
              </a:ext>
            </a:extLst>
          </p:cNvPr>
          <p:cNvSpPr>
            <a:spLocks noGrp="1"/>
          </p:cNvSpPr>
          <p:nvPr>
            <p:ph type="body" sz="quarter" idx="14"/>
          </p:nvPr>
        </p:nvSpPr>
        <p:spPr>
          <a:xfrm>
            <a:off x="837934" y="3053918"/>
            <a:ext cx="6561138" cy="3045041"/>
          </a:xfrm>
        </p:spPr>
        <p:txBody>
          <a:bodyPr>
            <a:normAutofit/>
          </a:bodyPr>
          <a:lstStyle>
            <a:lvl1pPr marL="180000" indent="-180000">
              <a:lnSpc>
                <a:spcPts val="2100"/>
              </a:lnSpc>
              <a:spcBef>
                <a:spcPts val="800"/>
              </a:spcBef>
              <a:buClr>
                <a:srgbClr val="522473"/>
              </a:buClr>
              <a:buFont typeface="Arial" panose="020B0604020202020204" pitchFamily="34" charset="0"/>
              <a:buChar char="•"/>
              <a:defRPr sz="1800">
                <a:latin typeface="+mj-lt"/>
              </a:defRPr>
            </a:lvl1pPr>
            <a:lvl2pPr marL="180000" indent="-180000">
              <a:lnSpc>
                <a:spcPts val="2100"/>
              </a:lnSpc>
              <a:spcBef>
                <a:spcPts val="800"/>
              </a:spcBef>
              <a:buClr>
                <a:srgbClr val="522473"/>
              </a:buClr>
              <a:buFont typeface="Arial" panose="020B0604020202020204" pitchFamily="34" charset="0"/>
              <a:buChar char="•"/>
              <a:defRPr sz="1800">
                <a:latin typeface="+mj-lt"/>
              </a:defRPr>
            </a:lvl2pPr>
            <a:lvl3pPr marL="180000" indent="-180000">
              <a:lnSpc>
                <a:spcPts val="2100"/>
              </a:lnSpc>
              <a:spcBef>
                <a:spcPts val="800"/>
              </a:spcBef>
              <a:buClr>
                <a:srgbClr val="522473"/>
              </a:buClr>
              <a:buFont typeface="Arial" panose="020B0604020202020204" pitchFamily="34" charset="0"/>
              <a:buChar char="•"/>
              <a:defRPr sz="1800">
                <a:latin typeface="+mj-lt"/>
              </a:defRPr>
            </a:lvl3pPr>
            <a:lvl4pPr marL="180000" indent="-180000">
              <a:lnSpc>
                <a:spcPts val="2100"/>
              </a:lnSpc>
              <a:spcBef>
                <a:spcPts val="800"/>
              </a:spcBef>
              <a:buClr>
                <a:srgbClr val="522473"/>
              </a:buClr>
              <a:buFont typeface="Arial" panose="020B0604020202020204" pitchFamily="34" charset="0"/>
              <a:buChar char="•"/>
              <a:defRPr sz="1800">
                <a:latin typeface="+mj-lt"/>
              </a:defRPr>
            </a:lvl4pPr>
            <a:lvl5pPr marL="180000" indent="-180000">
              <a:lnSpc>
                <a:spcPts val="2100"/>
              </a:lnSpc>
              <a:spcBef>
                <a:spcPts val="800"/>
              </a:spcBef>
              <a:buClr>
                <a:srgbClr val="522473"/>
              </a:buClr>
              <a:buFont typeface="Arial" panose="020B0604020202020204" pitchFamily="34" charset="0"/>
              <a:buChar char="•"/>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72266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spalt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02884-6A27-ACD9-B717-92DFB70D4AF2}"/>
              </a:ext>
            </a:extLst>
          </p:cNvPr>
          <p:cNvSpPr>
            <a:spLocks noGrp="1"/>
          </p:cNvSpPr>
          <p:nvPr>
            <p:ph type="title"/>
          </p:nvPr>
        </p:nvSpPr>
        <p:spPr>
          <a:xfrm>
            <a:off x="838200" y="1425303"/>
            <a:ext cx="10493678" cy="2003697"/>
          </a:xfrm>
        </p:spPr>
        <p:txBody>
          <a:bodyPr anchor="t" anchorCtr="0">
            <a:noAutofit/>
          </a:bodyPr>
          <a:lstStyle>
            <a:lvl1pPr>
              <a:lnSpc>
                <a:spcPts val="5200"/>
              </a:lnSpc>
              <a:defRPr sz="5500" spc="-100" baseline="0"/>
            </a:lvl1pPr>
          </a:lstStyle>
          <a:p>
            <a:r>
              <a:rPr lang="sv-SE" dirty="0"/>
              <a:t>Klicka här för att ändra mall för rubrikformat</a:t>
            </a:r>
          </a:p>
        </p:txBody>
      </p:sp>
      <p:sp>
        <p:nvSpPr>
          <p:cNvPr id="8" name="Platshållare för text 7">
            <a:extLst>
              <a:ext uri="{FF2B5EF4-FFF2-40B4-BE49-F238E27FC236}">
                <a16:creationId xmlns:a16="http://schemas.microsoft.com/office/drawing/2014/main" id="{39448476-024D-1332-82AE-B468F80A771C}"/>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3" name="Platshållare för text 9">
            <a:extLst>
              <a:ext uri="{FF2B5EF4-FFF2-40B4-BE49-F238E27FC236}">
                <a16:creationId xmlns:a16="http://schemas.microsoft.com/office/drawing/2014/main" id="{6E6072AE-981D-D65F-AF7E-926C2E0F81B3}"/>
              </a:ext>
            </a:extLst>
          </p:cNvPr>
          <p:cNvSpPr>
            <a:spLocks noGrp="1"/>
          </p:cNvSpPr>
          <p:nvPr>
            <p:ph type="body" sz="quarter" idx="15"/>
          </p:nvPr>
        </p:nvSpPr>
        <p:spPr>
          <a:xfrm>
            <a:off x="6095999" y="3053918"/>
            <a:ext cx="5235879" cy="3045041"/>
          </a:xfrm>
        </p:spPr>
        <p:txBody>
          <a:bodyPr>
            <a:noAutofit/>
          </a:bodyPr>
          <a:lstStyle>
            <a:lvl1pPr marL="180000" indent="-180000">
              <a:lnSpc>
                <a:spcPts val="2100"/>
              </a:lnSpc>
              <a:spcBef>
                <a:spcPts val="800"/>
              </a:spcBef>
              <a:buClr>
                <a:srgbClr val="522473"/>
              </a:buClr>
              <a:buFont typeface="Arial" panose="020B0604020202020204" pitchFamily="34" charset="0"/>
              <a:buChar char="•"/>
              <a:defRPr sz="1800">
                <a:latin typeface="+mj-lt"/>
              </a:defRPr>
            </a:lvl1pPr>
            <a:lvl2pPr marL="180000" indent="-180000">
              <a:lnSpc>
                <a:spcPts val="2100"/>
              </a:lnSpc>
              <a:spcBef>
                <a:spcPts val="800"/>
              </a:spcBef>
              <a:buClr>
                <a:srgbClr val="522473"/>
              </a:buClr>
              <a:buFont typeface="Arial" panose="020B0604020202020204" pitchFamily="34" charset="0"/>
              <a:buChar char="•"/>
              <a:defRPr sz="1800">
                <a:latin typeface="+mj-lt"/>
              </a:defRPr>
            </a:lvl2pPr>
            <a:lvl3pPr marL="180000" indent="-180000">
              <a:lnSpc>
                <a:spcPts val="2100"/>
              </a:lnSpc>
              <a:spcBef>
                <a:spcPts val="800"/>
              </a:spcBef>
              <a:buClr>
                <a:srgbClr val="522473"/>
              </a:buClr>
              <a:buFont typeface="Arial" panose="020B0604020202020204" pitchFamily="34" charset="0"/>
              <a:buChar char="•"/>
              <a:defRPr sz="1800">
                <a:latin typeface="+mj-lt"/>
              </a:defRPr>
            </a:lvl3pPr>
            <a:lvl4pPr marL="180000" indent="-180000">
              <a:lnSpc>
                <a:spcPts val="2100"/>
              </a:lnSpc>
              <a:spcBef>
                <a:spcPts val="800"/>
              </a:spcBef>
              <a:buClr>
                <a:srgbClr val="522473"/>
              </a:buClr>
              <a:buFont typeface="Arial" panose="020B0604020202020204" pitchFamily="34" charset="0"/>
              <a:buChar char="•"/>
              <a:defRPr sz="1800">
                <a:latin typeface="+mj-lt"/>
              </a:defRPr>
            </a:lvl4pPr>
            <a:lvl5pPr marL="180000" indent="-180000">
              <a:lnSpc>
                <a:spcPts val="2100"/>
              </a:lnSpc>
              <a:spcBef>
                <a:spcPts val="800"/>
              </a:spcBef>
              <a:buClr>
                <a:srgbClr val="522473"/>
              </a:buClr>
              <a:buFont typeface="Arial" panose="020B0604020202020204" pitchFamily="34" charset="0"/>
              <a:buChar char="•"/>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96328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palt + utrymme ">
    <p:spTree>
      <p:nvGrpSpPr>
        <p:cNvPr id="1" name=""/>
        <p:cNvGrpSpPr/>
        <p:nvPr/>
      </p:nvGrpSpPr>
      <p:grpSpPr>
        <a:xfrm>
          <a:off x="0" y="0"/>
          <a:ext cx="0" cy="0"/>
          <a:chOff x="0" y="0"/>
          <a:chExt cx="0" cy="0"/>
        </a:xfrm>
      </p:grpSpPr>
      <p:sp>
        <p:nvSpPr>
          <p:cNvPr id="14" name="Platshållare för text 7">
            <a:extLst>
              <a:ext uri="{FF2B5EF4-FFF2-40B4-BE49-F238E27FC236}">
                <a16:creationId xmlns:a16="http://schemas.microsoft.com/office/drawing/2014/main" id="{175AFEB5-576D-8A9F-8ABA-F5A97572D3D8}"/>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7" name="Platshållare för text 9">
            <a:extLst>
              <a:ext uri="{FF2B5EF4-FFF2-40B4-BE49-F238E27FC236}">
                <a16:creationId xmlns:a16="http://schemas.microsoft.com/office/drawing/2014/main" id="{32F24BD8-BDAA-F900-CB75-779C07D170C2}"/>
              </a:ext>
            </a:extLst>
          </p:cNvPr>
          <p:cNvSpPr>
            <a:spLocks noGrp="1"/>
          </p:cNvSpPr>
          <p:nvPr>
            <p:ph type="body" sz="quarter" idx="15"/>
          </p:nvPr>
        </p:nvSpPr>
        <p:spPr>
          <a:xfrm>
            <a:off x="837934" y="2991776"/>
            <a:ext cx="3200666"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Platshållare för text 9">
            <a:extLst>
              <a:ext uri="{FF2B5EF4-FFF2-40B4-BE49-F238E27FC236}">
                <a16:creationId xmlns:a16="http://schemas.microsoft.com/office/drawing/2014/main" id="{6BFECC20-52C5-078F-7B87-96A50DE8B5D1}"/>
              </a:ext>
            </a:extLst>
          </p:cNvPr>
          <p:cNvSpPr>
            <a:spLocks noGrp="1"/>
          </p:cNvSpPr>
          <p:nvPr>
            <p:ph type="body" sz="quarter" idx="16"/>
          </p:nvPr>
        </p:nvSpPr>
        <p:spPr>
          <a:xfrm>
            <a:off x="4202571" y="2991776"/>
            <a:ext cx="3200666"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ubrik 1">
            <a:extLst>
              <a:ext uri="{FF2B5EF4-FFF2-40B4-BE49-F238E27FC236}">
                <a16:creationId xmlns:a16="http://schemas.microsoft.com/office/drawing/2014/main" id="{286CFB11-FC68-6583-ECA9-23D486A8C975}"/>
              </a:ext>
            </a:extLst>
          </p:cNvPr>
          <p:cNvSpPr>
            <a:spLocks noGrp="1"/>
          </p:cNvSpPr>
          <p:nvPr>
            <p:ph type="title" hasCustomPrompt="1"/>
          </p:nvPr>
        </p:nvSpPr>
        <p:spPr>
          <a:xfrm>
            <a:off x="837666" y="1388366"/>
            <a:ext cx="6561138" cy="1446274"/>
          </a:xfrm>
        </p:spPr>
        <p:txBody>
          <a:bodyPr anchor="t" anchorCtr="0">
            <a:noAutofit/>
          </a:bodyPr>
          <a:lstStyle>
            <a:lvl1pPr>
              <a:lnSpc>
                <a:spcPts val="5200"/>
              </a:lnSpc>
              <a:defRPr sz="5500" spc="-100" baseline="0"/>
            </a:lvl1pPr>
          </a:lstStyle>
          <a:p>
            <a:r>
              <a:rPr lang="sv-SE" dirty="0"/>
              <a:t>Klicka här för att lägga till rubrik</a:t>
            </a:r>
          </a:p>
        </p:txBody>
      </p:sp>
    </p:spTree>
    <p:extLst>
      <p:ext uri="{BB962C8B-B14F-4D97-AF65-F5344CB8AC3E}">
        <p14:creationId xmlns:p14="http://schemas.microsoft.com/office/powerpoint/2010/main" val="39074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spalt punklista + utrymme">
    <p:spTree>
      <p:nvGrpSpPr>
        <p:cNvPr id="1" name=""/>
        <p:cNvGrpSpPr/>
        <p:nvPr/>
      </p:nvGrpSpPr>
      <p:grpSpPr>
        <a:xfrm>
          <a:off x="0" y="0"/>
          <a:ext cx="0" cy="0"/>
          <a:chOff x="0" y="0"/>
          <a:chExt cx="0" cy="0"/>
        </a:xfrm>
      </p:grpSpPr>
      <p:sp>
        <p:nvSpPr>
          <p:cNvPr id="14" name="Platshållare för text 7">
            <a:extLst>
              <a:ext uri="{FF2B5EF4-FFF2-40B4-BE49-F238E27FC236}">
                <a16:creationId xmlns:a16="http://schemas.microsoft.com/office/drawing/2014/main" id="{175AFEB5-576D-8A9F-8ABA-F5A97572D3D8}"/>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7" name="Platshållare för text 9">
            <a:extLst>
              <a:ext uri="{FF2B5EF4-FFF2-40B4-BE49-F238E27FC236}">
                <a16:creationId xmlns:a16="http://schemas.microsoft.com/office/drawing/2014/main" id="{32F24BD8-BDAA-F900-CB75-779C07D170C2}"/>
              </a:ext>
            </a:extLst>
          </p:cNvPr>
          <p:cNvSpPr>
            <a:spLocks noGrp="1"/>
          </p:cNvSpPr>
          <p:nvPr>
            <p:ph type="body" sz="quarter" idx="15"/>
          </p:nvPr>
        </p:nvSpPr>
        <p:spPr>
          <a:xfrm>
            <a:off x="837934" y="2991776"/>
            <a:ext cx="3200666" cy="3090858"/>
          </a:xfrm>
        </p:spPr>
        <p:txBody>
          <a:bodyPr>
            <a:noAutofit/>
          </a:bodyPr>
          <a:lstStyle>
            <a:lvl1pPr marL="180000" indent="-180000">
              <a:lnSpc>
                <a:spcPts val="2100"/>
              </a:lnSpc>
              <a:spcBef>
                <a:spcPts val="800"/>
              </a:spcBef>
              <a:buClr>
                <a:srgbClr val="522473"/>
              </a:buClr>
              <a:buFont typeface="Arial" panose="020B0604020202020204" pitchFamily="34" charset="0"/>
              <a:buChar char="•"/>
              <a:defRPr sz="1800">
                <a:latin typeface="+mj-lt"/>
              </a:defRPr>
            </a:lvl1pPr>
            <a:lvl2pPr marL="180000" indent="-180000">
              <a:lnSpc>
                <a:spcPts val="2100"/>
              </a:lnSpc>
              <a:spcBef>
                <a:spcPts val="800"/>
              </a:spcBef>
              <a:buClr>
                <a:srgbClr val="522473"/>
              </a:buClr>
              <a:buFont typeface="Arial" panose="020B0604020202020204" pitchFamily="34" charset="0"/>
              <a:buChar char="•"/>
              <a:defRPr sz="1800">
                <a:latin typeface="+mj-lt"/>
              </a:defRPr>
            </a:lvl2pPr>
            <a:lvl3pPr marL="180000" indent="-180000">
              <a:lnSpc>
                <a:spcPts val="2100"/>
              </a:lnSpc>
              <a:spcBef>
                <a:spcPts val="800"/>
              </a:spcBef>
              <a:buClr>
                <a:srgbClr val="522473"/>
              </a:buClr>
              <a:buFont typeface="Arial" panose="020B0604020202020204" pitchFamily="34" charset="0"/>
              <a:buChar char="•"/>
              <a:defRPr sz="1800">
                <a:latin typeface="+mj-lt"/>
              </a:defRPr>
            </a:lvl3pPr>
            <a:lvl4pPr marL="180000" indent="-180000">
              <a:lnSpc>
                <a:spcPts val="2100"/>
              </a:lnSpc>
              <a:spcBef>
                <a:spcPts val="800"/>
              </a:spcBef>
              <a:buClr>
                <a:srgbClr val="522473"/>
              </a:buClr>
              <a:buFont typeface="Arial" panose="020B0604020202020204" pitchFamily="34" charset="0"/>
              <a:buChar char="•"/>
              <a:defRPr sz="1800">
                <a:latin typeface="+mj-lt"/>
              </a:defRPr>
            </a:lvl4pPr>
            <a:lvl5pPr marL="180000" indent="-180000">
              <a:lnSpc>
                <a:spcPts val="2100"/>
              </a:lnSpc>
              <a:spcBef>
                <a:spcPts val="800"/>
              </a:spcBef>
              <a:buClr>
                <a:srgbClr val="522473"/>
              </a:buClr>
              <a:buFont typeface="Arial" panose="020B0604020202020204" pitchFamily="34" charset="0"/>
              <a:buChar char="•"/>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Platshållare för text 9">
            <a:extLst>
              <a:ext uri="{FF2B5EF4-FFF2-40B4-BE49-F238E27FC236}">
                <a16:creationId xmlns:a16="http://schemas.microsoft.com/office/drawing/2014/main" id="{6BFECC20-52C5-078F-7B87-96A50DE8B5D1}"/>
              </a:ext>
            </a:extLst>
          </p:cNvPr>
          <p:cNvSpPr>
            <a:spLocks noGrp="1"/>
          </p:cNvSpPr>
          <p:nvPr>
            <p:ph type="body" sz="quarter" idx="16"/>
          </p:nvPr>
        </p:nvSpPr>
        <p:spPr>
          <a:xfrm>
            <a:off x="4202571" y="2991776"/>
            <a:ext cx="3200666" cy="3090858"/>
          </a:xfrm>
        </p:spPr>
        <p:txBody>
          <a:bodyPr>
            <a:noAutofit/>
          </a:bodyPr>
          <a:lstStyle>
            <a:lvl1pPr marL="180000" indent="-180000">
              <a:lnSpc>
                <a:spcPts val="2100"/>
              </a:lnSpc>
              <a:spcBef>
                <a:spcPts val="800"/>
              </a:spcBef>
              <a:buClr>
                <a:srgbClr val="522473"/>
              </a:buClr>
              <a:buFont typeface="Arial" panose="020B0604020202020204" pitchFamily="34" charset="0"/>
              <a:buChar char="•"/>
              <a:defRPr sz="1800">
                <a:latin typeface="+mj-lt"/>
              </a:defRPr>
            </a:lvl1pPr>
            <a:lvl2pPr marL="180000" indent="-180000">
              <a:lnSpc>
                <a:spcPts val="2100"/>
              </a:lnSpc>
              <a:spcBef>
                <a:spcPts val="800"/>
              </a:spcBef>
              <a:buClr>
                <a:srgbClr val="522473"/>
              </a:buClr>
              <a:buFont typeface="Arial" panose="020B0604020202020204" pitchFamily="34" charset="0"/>
              <a:buChar char="•"/>
              <a:defRPr sz="1800">
                <a:latin typeface="+mj-lt"/>
              </a:defRPr>
            </a:lvl2pPr>
            <a:lvl3pPr marL="180000" indent="-180000">
              <a:lnSpc>
                <a:spcPts val="2100"/>
              </a:lnSpc>
              <a:spcBef>
                <a:spcPts val="800"/>
              </a:spcBef>
              <a:buClr>
                <a:srgbClr val="522473"/>
              </a:buClr>
              <a:buFont typeface="Arial" panose="020B0604020202020204" pitchFamily="34" charset="0"/>
              <a:buChar char="•"/>
              <a:defRPr sz="1800">
                <a:latin typeface="+mj-lt"/>
              </a:defRPr>
            </a:lvl3pPr>
            <a:lvl4pPr marL="180000" indent="-180000">
              <a:lnSpc>
                <a:spcPts val="2100"/>
              </a:lnSpc>
              <a:spcBef>
                <a:spcPts val="800"/>
              </a:spcBef>
              <a:buClr>
                <a:srgbClr val="522473"/>
              </a:buClr>
              <a:buFont typeface="Arial" panose="020B0604020202020204" pitchFamily="34" charset="0"/>
              <a:buChar char="•"/>
              <a:defRPr sz="1800">
                <a:latin typeface="+mj-lt"/>
              </a:defRPr>
            </a:lvl4pPr>
            <a:lvl5pPr marL="180000" indent="-180000">
              <a:lnSpc>
                <a:spcPts val="2100"/>
              </a:lnSpc>
              <a:spcBef>
                <a:spcPts val="800"/>
              </a:spcBef>
              <a:buClr>
                <a:srgbClr val="522473"/>
              </a:buClr>
              <a:buFont typeface="Arial" panose="020B0604020202020204" pitchFamily="34" charset="0"/>
              <a:buChar char="•"/>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ubrik 1">
            <a:extLst>
              <a:ext uri="{FF2B5EF4-FFF2-40B4-BE49-F238E27FC236}">
                <a16:creationId xmlns:a16="http://schemas.microsoft.com/office/drawing/2014/main" id="{286CFB11-FC68-6583-ECA9-23D486A8C975}"/>
              </a:ext>
            </a:extLst>
          </p:cNvPr>
          <p:cNvSpPr>
            <a:spLocks noGrp="1"/>
          </p:cNvSpPr>
          <p:nvPr>
            <p:ph type="title" hasCustomPrompt="1"/>
          </p:nvPr>
        </p:nvSpPr>
        <p:spPr>
          <a:xfrm>
            <a:off x="837666" y="1388366"/>
            <a:ext cx="6561138" cy="1456434"/>
          </a:xfrm>
        </p:spPr>
        <p:txBody>
          <a:bodyPr anchor="t" anchorCtr="0">
            <a:noAutofit/>
          </a:bodyPr>
          <a:lstStyle>
            <a:lvl1pPr>
              <a:lnSpc>
                <a:spcPts val="5200"/>
              </a:lnSpc>
              <a:defRPr sz="5500" spc="-100" baseline="0"/>
            </a:lvl1pPr>
          </a:lstStyle>
          <a:p>
            <a:r>
              <a:rPr lang="sv-SE" dirty="0"/>
              <a:t>Klicka här för att lägga till rubrik</a:t>
            </a:r>
          </a:p>
        </p:txBody>
      </p:sp>
    </p:spTree>
    <p:extLst>
      <p:ext uri="{BB962C8B-B14F-4D97-AF65-F5344CB8AC3E}">
        <p14:creationId xmlns:p14="http://schemas.microsoft.com/office/powerpoint/2010/main" val="294417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 full bredd">
    <p:spTree>
      <p:nvGrpSpPr>
        <p:cNvPr id="1" name=""/>
        <p:cNvGrpSpPr/>
        <p:nvPr/>
      </p:nvGrpSpPr>
      <p:grpSpPr>
        <a:xfrm>
          <a:off x="0" y="0"/>
          <a:ext cx="0" cy="0"/>
          <a:chOff x="0" y="0"/>
          <a:chExt cx="0" cy="0"/>
        </a:xfrm>
      </p:grpSpPr>
      <p:sp>
        <p:nvSpPr>
          <p:cNvPr id="14" name="Platshållare för text 7">
            <a:extLst>
              <a:ext uri="{FF2B5EF4-FFF2-40B4-BE49-F238E27FC236}">
                <a16:creationId xmlns:a16="http://schemas.microsoft.com/office/drawing/2014/main" id="{175AFEB5-576D-8A9F-8ABA-F5A97572D3D8}"/>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7" name="Platshållare för text 9">
            <a:extLst>
              <a:ext uri="{FF2B5EF4-FFF2-40B4-BE49-F238E27FC236}">
                <a16:creationId xmlns:a16="http://schemas.microsoft.com/office/drawing/2014/main" id="{32F24BD8-BDAA-F900-CB75-779C07D170C2}"/>
              </a:ext>
            </a:extLst>
          </p:cNvPr>
          <p:cNvSpPr>
            <a:spLocks noGrp="1"/>
          </p:cNvSpPr>
          <p:nvPr>
            <p:ph type="body" sz="quarter" idx="15"/>
          </p:nvPr>
        </p:nvSpPr>
        <p:spPr>
          <a:xfrm>
            <a:off x="837666" y="2991776"/>
            <a:ext cx="5175212"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Platshållare för text 9">
            <a:extLst>
              <a:ext uri="{FF2B5EF4-FFF2-40B4-BE49-F238E27FC236}">
                <a16:creationId xmlns:a16="http://schemas.microsoft.com/office/drawing/2014/main" id="{6BFECC20-52C5-078F-7B87-96A50DE8B5D1}"/>
              </a:ext>
            </a:extLst>
          </p:cNvPr>
          <p:cNvSpPr>
            <a:spLocks noGrp="1"/>
          </p:cNvSpPr>
          <p:nvPr>
            <p:ph type="body" sz="quarter" idx="16"/>
          </p:nvPr>
        </p:nvSpPr>
        <p:spPr>
          <a:xfrm>
            <a:off x="6196613" y="2991776"/>
            <a:ext cx="5157188"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2714B61C-B67E-597E-67FC-D7824C6EBD29}"/>
              </a:ext>
            </a:extLst>
          </p:cNvPr>
          <p:cNvSpPr>
            <a:spLocks noGrp="1"/>
          </p:cNvSpPr>
          <p:nvPr>
            <p:ph type="title" hasCustomPrompt="1"/>
          </p:nvPr>
        </p:nvSpPr>
        <p:spPr>
          <a:xfrm>
            <a:off x="837666" y="1388366"/>
            <a:ext cx="10515867" cy="1461365"/>
          </a:xfrm>
        </p:spPr>
        <p:txBody>
          <a:bodyPr anchor="t" anchorCtr="0">
            <a:noAutofit/>
          </a:bodyPr>
          <a:lstStyle>
            <a:lvl1pPr>
              <a:lnSpc>
                <a:spcPts val="5200"/>
              </a:lnSpc>
              <a:defRPr sz="5500" spc="-100" baseline="0"/>
            </a:lvl1pPr>
          </a:lstStyle>
          <a:p>
            <a:r>
              <a:rPr lang="sv-SE" dirty="0"/>
              <a:t>Klicka här för att lägga till rubrik</a:t>
            </a:r>
          </a:p>
        </p:txBody>
      </p:sp>
    </p:spTree>
    <p:extLst>
      <p:ext uri="{BB962C8B-B14F-4D97-AF65-F5344CB8AC3E}">
        <p14:creationId xmlns:p14="http://schemas.microsoft.com/office/powerpoint/2010/main" val="140200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spalt punktlista – full bredd">
    <p:spTree>
      <p:nvGrpSpPr>
        <p:cNvPr id="1" name=""/>
        <p:cNvGrpSpPr/>
        <p:nvPr/>
      </p:nvGrpSpPr>
      <p:grpSpPr>
        <a:xfrm>
          <a:off x="0" y="0"/>
          <a:ext cx="0" cy="0"/>
          <a:chOff x="0" y="0"/>
          <a:chExt cx="0" cy="0"/>
        </a:xfrm>
      </p:grpSpPr>
      <p:sp>
        <p:nvSpPr>
          <p:cNvPr id="14" name="Platshållare för text 7">
            <a:extLst>
              <a:ext uri="{FF2B5EF4-FFF2-40B4-BE49-F238E27FC236}">
                <a16:creationId xmlns:a16="http://schemas.microsoft.com/office/drawing/2014/main" id="{175AFEB5-576D-8A9F-8ABA-F5A97572D3D8}"/>
              </a:ext>
            </a:extLst>
          </p:cNvPr>
          <p:cNvSpPr>
            <a:spLocks noGrp="1"/>
          </p:cNvSpPr>
          <p:nvPr>
            <p:ph type="body" sz="quarter" idx="13" hasCustomPrompt="1"/>
          </p:nvPr>
        </p:nvSpPr>
        <p:spPr>
          <a:xfrm>
            <a:off x="838200" y="931373"/>
            <a:ext cx="6561138" cy="366566"/>
          </a:xfrm>
        </p:spPr>
        <p:txBody>
          <a:bodyPr>
            <a:noAutofit/>
          </a:bodyPr>
          <a:lstStyle>
            <a:lvl1pPr>
              <a:defRPr sz="1800" b="1">
                <a:solidFill>
                  <a:srgbClr val="BB417F"/>
                </a:solidFill>
              </a:defRPr>
            </a:lvl1pPr>
            <a:lvl2pPr>
              <a:defRPr sz="2400" b="1">
                <a:solidFill>
                  <a:srgbClr val="D65DBB"/>
                </a:solidFill>
              </a:defRPr>
            </a:lvl2pPr>
            <a:lvl3pPr>
              <a:defRPr sz="2400" b="1">
                <a:solidFill>
                  <a:srgbClr val="D65DBB"/>
                </a:solidFill>
              </a:defRPr>
            </a:lvl3pPr>
            <a:lvl4pPr>
              <a:defRPr sz="2400" b="1">
                <a:solidFill>
                  <a:srgbClr val="D65DBB"/>
                </a:solidFill>
              </a:defRPr>
            </a:lvl4pPr>
            <a:lvl5pPr>
              <a:defRPr sz="2400" b="1">
                <a:solidFill>
                  <a:srgbClr val="D65DBB"/>
                </a:solidFill>
              </a:defRPr>
            </a:lvl5pPr>
          </a:lstStyle>
          <a:p>
            <a:pPr lvl="0"/>
            <a:r>
              <a:rPr lang="sv-SE" dirty="0"/>
              <a:t>EVENTUELL KAPITELRUBRIK</a:t>
            </a:r>
          </a:p>
        </p:txBody>
      </p:sp>
      <p:sp>
        <p:nvSpPr>
          <p:cNvPr id="17" name="Platshållare för text 9">
            <a:extLst>
              <a:ext uri="{FF2B5EF4-FFF2-40B4-BE49-F238E27FC236}">
                <a16:creationId xmlns:a16="http://schemas.microsoft.com/office/drawing/2014/main" id="{32F24BD8-BDAA-F900-CB75-779C07D170C2}"/>
              </a:ext>
            </a:extLst>
          </p:cNvPr>
          <p:cNvSpPr>
            <a:spLocks noGrp="1"/>
          </p:cNvSpPr>
          <p:nvPr>
            <p:ph type="body" sz="quarter" idx="15"/>
          </p:nvPr>
        </p:nvSpPr>
        <p:spPr>
          <a:xfrm>
            <a:off x="837666" y="2991776"/>
            <a:ext cx="5175212"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Platshållare för text 9">
            <a:extLst>
              <a:ext uri="{FF2B5EF4-FFF2-40B4-BE49-F238E27FC236}">
                <a16:creationId xmlns:a16="http://schemas.microsoft.com/office/drawing/2014/main" id="{6BFECC20-52C5-078F-7B87-96A50DE8B5D1}"/>
              </a:ext>
            </a:extLst>
          </p:cNvPr>
          <p:cNvSpPr>
            <a:spLocks noGrp="1"/>
          </p:cNvSpPr>
          <p:nvPr>
            <p:ph type="body" sz="quarter" idx="16"/>
          </p:nvPr>
        </p:nvSpPr>
        <p:spPr>
          <a:xfrm>
            <a:off x="6196613" y="2991776"/>
            <a:ext cx="5157188" cy="3090858"/>
          </a:xfrm>
        </p:spPr>
        <p:txBody>
          <a:bodyPr>
            <a:noAutofit/>
          </a:bodyPr>
          <a:lstStyle>
            <a:lvl1pPr>
              <a:lnSpc>
                <a:spcPts val="2100"/>
              </a:lnSpc>
              <a:spcBef>
                <a:spcPts val="800"/>
              </a:spcBef>
              <a:defRPr sz="1800">
                <a:latin typeface="+mj-lt"/>
              </a:defRPr>
            </a:lvl1pPr>
            <a:lvl2pPr>
              <a:lnSpc>
                <a:spcPts val="2100"/>
              </a:lnSpc>
              <a:spcBef>
                <a:spcPts val="800"/>
              </a:spcBef>
              <a:defRPr sz="1800">
                <a:latin typeface="+mj-lt"/>
              </a:defRPr>
            </a:lvl2pPr>
            <a:lvl3pPr>
              <a:lnSpc>
                <a:spcPts val="2100"/>
              </a:lnSpc>
              <a:spcBef>
                <a:spcPts val="800"/>
              </a:spcBef>
              <a:defRPr sz="1800">
                <a:latin typeface="+mj-lt"/>
              </a:defRPr>
            </a:lvl3pPr>
            <a:lvl4pPr>
              <a:lnSpc>
                <a:spcPts val="2100"/>
              </a:lnSpc>
              <a:spcBef>
                <a:spcPts val="800"/>
              </a:spcBef>
              <a:defRPr sz="1800">
                <a:latin typeface="+mj-lt"/>
              </a:defRPr>
            </a:lvl4pPr>
            <a:lvl5pPr>
              <a:lnSpc>
                <a:spcPts val="2100"/>
              </a:lnSpc>
              <a:spcBef>
                <a:spcPts val="800"/>
              </a:spcBef>
              <a:defRPr sz="1800">
                <a:latin typeface="+mj-lt"/>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2714B61C-B67E-597E-67FC-D7824C6EBD29}"/>
              </a:ext>
            </a:extLst>
          </p:cNvPr>
          <p:cNvSpPr>
            <a:spLocks noGrp="1"/>
          </p:cNvSpPr>
          <p:nvPr>
            <p:ph type="title" hasCustomPrompt="1"/>
          </p:nvPr>
        </p:nvSpPr>
        <p:spPr>
          <a:xfrm>
            <a:off x="837666" y="1388366"/>
            <a:ext cx="10515867" cy="1461365"/>
          </a:xfrm>
        </p:spPr>
        <p:txBody>
          <a:bodyPr anchor="t" anchorCtr="0">
            <a:noAutofit/>
          </a:bodyPr>
          <a:lstStyle>
            <a:lvl1pPr>
              <a:lnSpc>
                <a:spcPts val="5200"/>
              </a:lnSpc>
              <a:defRPr sz="5500" spc="-100" baseline="0"/>
            </a:lvl1pPr>
          </a:lstStyle>
          <a:p>
            <a:r>
              <a:rPr lang="sv-SE" dirty="0"/>
              <a:t>Klicka här för att lägga till rubrik</a:t>
            </a:r>
          </a:p>
        </p:txBody>
      </p:sp>
    </p:spTree>
    <p:extLst>
      <p:ext uri="{BB962C8B-B14F-4D97-AF65-F5344CB8AC3E}">
        <p14:creationId xmlns:p14="http://schemas.microsoft.com/office/powerpoint/2010/main" val="362316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592854A-DB9B-4E73-1176-D59A22FF33BB}"/>
              </a:ext>
            </a:extLst>
          </p:cNvPr>
          <p:cNvSpPr>
            <a:spLocks noGrp="1"/>
          </p:cNvSpPr>
          <p:nvPr>
            <p:ph type="title"/>
          </p:nvPr>
        </p:nvSpPr>
        <p:spPr>
          <a:xfrm>
            <a:off x="838200" y="984103"/>
            <a:ext cx="6561406"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C96E8B7-C95B-5FBE-EC7C-16C217EDE755}"/>
              </a:ext>
            </a:extLst>
          </p:cNvPr>
          <p:cNvSpPr>
            <a:spLocks noGrp="1"/>
          </p:cNvSpPr>
          <p:nvPr>
            <p:ph type="body" idx="1"/>
          </p:nvPr>
        </p:nvSpPr>
        <p:spPr>
          <a:xfrm>
            <a:off x="838200" y="2444603"/>
            <a:ext cx="6561406" cy="3429294"/>
          </a:xfrm>
          <a:prstGeom prst="rect">
            <a:avLst/>
          </a:prstGeom>
        </p:spPr>
        <p:txBody>
          <a:bodyPr vert="horz" lIns="91440" tIns="45720" rIns="91440" bIns="45720" rtlCol="0">
            <a:noAutofit/>
          </a:bodyPr>
          <a:lstStyle/>
          <a:p>
            <a:pPr lvl="0"/>
            <a:endParaRPr lang="sv-SE" dirty="0"/>
          </a:p>
        </p:txBody>
      </p:sp>
      <p:sp>
        <p:nvSpPr>
          <p:cNvPr id="4" name="Platshållare för datum 3">
            <a:extLst>
              <a:ext uri="{FF2B5EF4-FFF2-40B4-BE49-F238E27FC236}">
                <a16:creationId xmlns:a16="http://schemas.microsoft.com/office/drawing/2014/main" id="{7EBAD890-787E-279B-C055-A0E820D69047}"/>
              </a:ext>
            </a:extLst>
          </p:cNvPr>
          <p:cNvSpPr>
            <a:spLocks noGrp="1"/>
          </p:cNvSpPr>
          <p:nvPr>
            <p:ph type="dt" sz="half" idx="2"/>
          </p:nvPr>
        </p:nvSpPr>
        <p:spPr>
          <a:xfrm>
            <a:off x="1265068" y="6356350"/>
            <a:ext cx="821185" cy="365125"/>
          </a:xfrm>
          <a:prstGeom prst="rect">
            <a:avLst/>
          </a:prstGeom>
        </p:spPr>
        <p:txBody>
          <a:bodyPr vert="horz" lIns="91440" tIns="45720" rIns="91440" bIns="45720" rtlCol="0" anchor="ctr"/>
          <a:lstStyle>
            <a:lvl1pPr algn="l">
              <a:defRPr sz="1000">
                <a:solidFill>
                  <a:srgbClr val="522473"/>
                </a:solidFill>
                <a:latin typeface="+mj-lt"/>
              </a:defRPr>
            </a:lvl1pPr>
          </a:lstStyle>
          <a:p>
            <a:fld id="{1F86E788-50F3-DD4B-A51D-507D329FB67D}" type="datetime1">
              <a:rPr lang="sv-SE" smtClean="0"/>
              <a:pPr/>
              <a:t>2023-12-20</a:t>
            </a:fld>
            <a:endParaRPr lang="sv-SE"/>
          </a:p>
        </p:txBody>
      </p:sp>
      <p:sp>
        <p:nvSpPr>
          <p:cNvPr id="5" name="Platshållare för sidfot 4">
            <a:extLst>
              <a:ext uri="{FF2B5EF4-FFF2-40B4-BE49-F238E27FC236}">
                <a16:creationId xmlns:a16="http://schemas.microsoft.com/office/drawing/2014/main" id="{0FB4363C-635B-4B33-71FB-DE8E77AF264F}"/>
              </a:ext>
            </a:extLst>
          </p:cNvPr>
          <p:cNvSpPr>
            <a:spLocks noGrp="1"/>
          </p:cNvSpPr>
          <p:nvPr>
            <p:ph type="ftr" sz="quarter" idx="3"/>
          </p:nvPr>
        </p:nvSpPr>
        <p:spPr>
          <a:xfrm>
            <a:off x="2104009" y="6356350"/>
            <a:ext cx="9249792" cy="365125"/>
          </a:xfrm>
          <a:prstGeom prst="rect">
            <a:avLst/>
          </a:prstGeom>
        </p:spPr>
        <p:txBody>
          <a:bodyPr vert="horz" lIns="91440" tIns="45720" rIns="91440" bIns="45720" rtlCol="0" anchor="ctr"/>
          <a:lstStyle>
            <a:lvl1pPr algn="l">
              <a:defRPr sz="1000">
                <a:solidFill>
                  <a:srgbClr val="522473"/>
                </a:solidFill>
                <a:latin typeface="+mj-lt"/>
              </a:defRPr>
            </a:lvl1pPr>
          </a:lstStyle>
          <a:p>
            <a:endParaRPr lang="sv-SE" dirty="0"/>
          </a:p>
        </p:txBody>
      </p:sp>
      <p:sp>
        <p:nvSpPr>
          <p:cNvPr id="6" name="Platshållare för bildnummer 5">
            <a:extLst>
              <a:ext uri="{FF2B5EF4-FFF2-40B4-BE49-F238E27FC236}">
                <a16:creationId xmlns:a16="http://schemas.microsoft.com/office/drawing/2014/main" id="{EE96DE18-15EB-40B9-B930-3AB9F1D17AE2}"/>
              </a:ext>
            </a:extLst>
          </p:cNvPr>
          <p:cNvSpPr>
            <a:spLocks noGrp="1"/>
          </p:cNvSpPr>
          <p:nvPr>
            <p:ph type="sldNum" sz="quarter" idx="4"/>
          </p:nvPr>
        </p:nvSpPr>
        <p:spPr>
          <a:xfrm>
            <a:off x="838200" y="6356350"/>
            <a:ext cx="417990" cy="365125"/>
          </a:xfrm>
          <a:prstGeom prst="rect">
            <a:avLst/>
          </a:prstGeom>
        </p:spPr>
        <p:txBody>
          <a:bodyPr vert="horz" lIns="91440" tIns="45720" rIns="91440" bIns="45720" rtlCol="0" anchor="ctr"/>
          <a:lstStyle>
            <a:lvl1pPr algn="l">
              <a:defRPr sz="1000">
                <a:solidFill>
                  <a:srgbClr val="522473"/>
                </a:solidFill>
                <a:latin typeface="+mj-lt"/>
              </a:defRPr>
            </a:lvl1pPr>
          </a:lstStyle>
          <a:p>
            <a:fld id="{BAD9BA8B-A090-9249-B453-44346437F448}" type="slidenum">
              <a:rPr lang="sv-SE" smtClean="0"/>
              <a:pPr/>
              <a:t>‹#›</a:t>
            </a:fld>
            <a:endParaRPr lang="sv-SE" dirty="0"/>
          </a:p>
        </p:txBody>
      </p:sp>
    </p:spTree>
    <p:extLst>
      <p:ext uri="{BB962C8B-B14F-4D97-AF65-F5344CB8AC3E}">
        <p14:creationId xmlns:p14="http://schemas.microsoft.com/office/powerpoint/2010/main" val="16838761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3" r:id="rId4"/>
    <p:sldLayoutId id="2147483662" r:id="rId5"/>
    <p:sldLayoutId id="2147483652" r:id="rId6"/>
    <p:sldLayoutId id="2147483665" r:id="rId7"/>
    <p:sldLayoutId id="2147483661" r:id="rId8"/>
    <p:sldLayoutId id="2147483664" r:id="rId9"/>
    <p:sldLayoutId id="2147483654" r:id="rId10"/>
    <p:sldLayoutId id="2147483651" r:id="rId11"/>
    <p:sldLayoutId id="2147483655" r:id="rId12"/>
  </p:sldLayoutIdLst>
  <p:hf sldNum="0" hdr="0" ftr="0" dt="0"/>
  <p:txStyles>
    <p:titleStyle>
      <a:lvl1pPr algn="l" defTabSz="914400" rtl="0" eaLnBrk="1" latinLnBrk="0" hangingPunct="1">
        <a:lnSpc>
          <a:spcPts val="4800"/>
        </a:lnSpc>
        <a:spcBef>
          <a:spcPct val="0"/>
        </a:spcBef>
        <a:buNone/>
        <a:defRPr sz="4400" b="1" i="0" kern="1200" spc="-80" baseline="0">
          <a:solidFill>
            <a:srgbClr val="522473"/>
          </a:solidFill>
          <a:latin typeface="+mn-lt"/>
          <a:ea typeface="+mj-ea"/>
          <a:cs typeface="Arial" panose="020B0604020202020204" pitchFamily="34" charset="0"/>
        </a:defRPr>
      </a:lvl1pPr>
    </p:titleStyle>
    <p:bodyStyle>
      <a:lvl1pPr marL="0" indent="0" algn="l" defTabSz="914400" rtl="0" eaLnBrk="1" latinLnBrk="0" hangingPunct="1">
        <a:lnSpc>
          <a:spcPts val="2100"/>
        </a:lnSpc>
        <a:spcBef>
          <a:spcPts val="800"/>
        </a:spcBef>
        <a:buFont typeface="Arial" panose="020B0604020202020204" pitchFamily="34" charset="0"/>
        <a:buNone/>
        <a:defRPr sz="1800" b="0" i="0" kern="120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yrbodal.se/verksamhet/valfardsutveckling/suicidprevention/" TargetMode="External"/><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76BCF-A498-01EA-988B-2B6E872C9B69}"/>
              </a:ext>
            </a:extLst>
          </p:cNvPr>
          <p:cNvSpPr>
            <a:spLocks noGrp="1"/>
          </p:cNvSpPr>
          <p:nvPr>
            <p:ph type="ctrTitle"/>
          </p:nvPr>
        </p:nvSpPr>
        <p:spPr/>
        <p:txBody>
          <a:bodyPr/>
          <a:lstStyle/>
          <a:p>
            <a:r>
              <a:rPr lang="sv-SE" dirty="0"/>
              <a:t>Suicidprevention</a:t>
            </a:r>
          </a:p>
        </p:txBody>
      </p:sp>
      <p:sp>
        <p:nvSpPr>
          <p:cNvPr id="3" name="Underrubrik 2">
            <a:extLst>
              <a:ext uri="{FF2B5EF4-FFF2-40B4-BE49-F238E27FC236}">
                <a16:creationId xmlns:a16="http://schemas.microsoft.com/office/drawing/2014/main" id="{19C20B5B-F5A8-8882-3DE9-33F6CFE397AC}"/>
              </a:ext>
            </a:extLst>
          </p:cNvPr>
          <p:cNvSpPr>
            <a:spLocks noGrp="1"/>
          </p:cNvSpPr>
          <p:nvPr>
            <p:ph type="subTitle" idx="1"/>
          </p:nvPr>
        </p:nvSpPr>
        <p:spPr/>
        <p:txBody>
          <a:bodyPr/>
          <a:lstStyle/>
          <a:p>
            <a:r>
              <a:rPr lang="sv-SE" dirty="0">
                <a:latin typeface="+mj-lt"/>
              </a:rPr>
              <a:t>i Fyrbodal</a:t>
            </a:r>
          </a:p>
        </p:txBody>
      </p:sp>
    </p:spTree>
    <p:extLst>
      <p:ext uri="{BB962C8B-B14F-4D97-AF65-F5344CB8AC3E}">
        <p14:creationId xmlns:p14="http://schemas.microsoft.com/office/powerpoint/2010/main" val="410455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8E26A7-AE9C-FFBB-8E7E-F2B942ECCC8F}"/>
              </a:ext>
            </a:extLst>
          </p:cNvPr>
          <p:cNvSpPr>
            <a:spLocks noGrp="1"/>
          </p:cNvSpPr>
          <p:nvPr>
            <p:ph type="title"/>
          </p:nvPr>
        </p:nvSpPr>
        <p:spPr/>
        <p:txBody>
          <a:bodyPr/>
          <a:lstStyle/>
          <a:p>
            <a:r>
              <a:rPr lang="sv-SE" dirty="0"/>
              <a:t>3 nivåer av suicidprevention</a:t>
            </a:r>
          </a:p>
        </p:txBody>
      </p:sp>
      <p:sp>
        <p:nvSpPr>
          <p:cNvPr id="3" name="Platshållare för text 2">
            <a:extLst>
              <a:ext uri="{FF2B5EF4-FFF2-40B4-BE49-F238E27FC236}">
                <a16:creationId xmlns:a16="http://schemas.microsoft.com/office/drawing/2014/main" id="{0A68B7E6-A8F1-911D-B293-24D14BA896C3}"/>
              </a:ext>
            </a:extLst>
          </p:cNvPr>
          <p:cNvSpPr>
            <a:spLocks noGrp="1"/>
          </p:cNvSpPr>
          <p:nvPr>
            <p:ph type="body" sz="quarter" idx="13"/>
          </p:nvPr>
        </p:nvSpPr>
        <p:spPr/>
        <p:txBody>
          <a:bodyPr/>
          <a:lstStyle/>
          <a:p>
            <a:r>
              <a:rPr lang="sv-SE" dirty="0"/>
              <a:t>PREVENTIONSNIVÅERNA</a:t>
            </a:r>
          </a:p>
        </p:txBody>
      </p:sp>
      <p:pic>
        <p:nvPicPr>
          <p:cNvPr id="8" name="Bildobjekt 7" descr="En bild som visar text, skärmbild, kon&#10;&#10;Automatiskt genererad beskrivning">
            <a:extLst>
              <a:ext uri="{FF2B5EF4-FFF2-40B4-BE49-F238E27FC236}">
                <a16:creationId xmlns:a16="http://schemas.microsoft.com/office/drawing/2014/main" id="{6F91F7D4-2B6F-CB6A-F04D-83092316B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122" y="2537861"/>
            <a:ext cx="7772400" cy="3388766"/>
          </a:xfrm>
          <a:prstGeom prst="rect">
            <a:avLst/>
          </a:prstGeom>
        </p:spPr>
      </p:pic>
    </p:spTree>
    <p:extLst>
      <p:ext uri="{BB962C8B-B14F-4D97-AF65-F5344CB8AC3E}">
        <p14:creationId xmlns:p14="http://schemas.microsoft.com/office/powerpoint/2010/main" val="822392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655665FF-4293-6855-92C4-2B54C3D22AC8}"/>
              </a:ext>
            </a:extLst>
          </p:cNvPr>
          <p:cNvSpPr>
            <a:spLocks noGrp="1"/>
          </p:cNvSpPr>
          <p:nvPr>
            <p:ph type="title"/>
          </p:nvPr>
        </p:nvSpPr>
        <p:spPr>
          <a:xfrm>
            <a:off x="407773" y="1070798"/>
            <a:ext cx="5968313" cy="1950429"/>
          </a:xfrm>
        </p:spPr>
        <p:txBody>
          <a:bodyPr/>
          <a:lstStyle/>
          <a:p>
            <a:r>
              <a:rPr lang="sv-SE" dirty="0"/>
              <a:t>Evidensbaserade </a:t>
            </a:r>
            <a:br>
              <a:rPr lang="sv-SE" dirty="0"/>
            </a:br>
            <a:r>
              <a:rPr lang="sv-SE" dirty="0"/>
              <a:t>metoder</a:t>
            </a:r>
          </a:p>
        </p:txBody>
      </p:sp>
      <p:pic>
        <p:nvPicPr>
          <p:cNvPr id="4" name="Bildobjekt 3" descr="En bild som visar konst, siluett&#10;&#10;Automatiskt genererad beskrivning">
            <a:extLst>
              <a:ext uri="{FF2B5EF4-FFF2-40B4-BE49-F238E27FC236}">
                <a16:creationId xmlns:a16="http://schemas.microsoft.com/office/drawing/2014/main" id="{48E7AAC3-9995-C6F1-3F3C-01904EDE8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9157" y="904412"/>
            <a:ext cx="7058279" cy="5728970"/>
          </a:xfrm>
          <a:prstGeom prst="rect">
            <a:avLst/>
          </a:prstGeom>
        </p:spPr>
      </p:pic>
      <p:sp>
        <p:nvSpPr>
          <p:cNvPr id="2" name="Platshållare för text 2">
            <a:extLst>
              <a:ext uri="{FF2B5EF4-FFF2-40B4-BE49-F238E27FC236}">
                <a16:creationId xmlns:a16="http://schemas.microsoft.com/office/drawing/2014/main" id="{2251C21B-8DC0-231A-D812-DBADE2A703D8}"/>
              </a:ext>
            </a:extLst>
          </p:cNvPr>
          <p:cNvSpPr txBox="1">
            <a:spLocks/>
          </p:cNvSpPr>
          <p:nvPr/>
        </p:nvSpPr>
        <p:spPr>
          <a:xfrm>
            <a:off x="603422" y="2821047"/>
            <a:ext cx="6561138" cy="366566"/>
          </a:xfrm>
          <a:prstGeom prst="rect">
            <a:avLst/>
          </a:prstGeom>
        </p:spPr>
        <p:txBody>
          <a:bodyPr/>
          <a:lstStyle>
            <a:lvl1pPr marL="0" indent="0" algn="l" defTabSz="914400" rtl="0" eaLnBrk="1" latinLnBrk="0" hangingPunct="1">
              <a:lnSpc>
                <a:spcPts val="2100"/>
              </a:lnSpc>
              <a:spcBef>
                <a:spcPts val="800"/>
              </a:spcBef>
              <a:buFont typeface="Arial" panose="020B0604020202020204" pitchFamily="34" charset="0"/>
              <a:buNone/>
              <a:defRPr sz="1800" b="0" i="0" kern="120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GOD EVIDENS -  INSATSER PÅ BEFOLKNINGSNIVÅ:</a:t>
            </a:r>
          </a:p>
          <a:p>
            <a:pPr marL="285750" indent="-285750">
              <a:buFont typeface="Arial" panose="020B0604020202020204" pitchFamily="34" charset="0"/>
              <a:buChar char="•"/>
            </a:pPr>
            <a:r>
              <a:rPr lang="sv-SE" dirty="0"/>
              <a:t>Begränsning av medel och metoder</a:t>
            </a:r>
          </a:p>
          <a:p>
            <a:pPr marL="285750" indent="-285750">
              <a:buFont typeface="Arial" panose="020B0604020202020204" pitchFamily="34" charset="0"/>
              <a:buChar char="•"/>
            </a:pPr>
            <a:r>
              <a:rPr lang="sv-SE" dirty="0"/>
              <a:t>Skolbaserade program </a:t>
            </a:r>
          </a:p>
          <a:p>
            <a:pPr marL="285750" indent="-285750">
              <a:buFont typeface="Arial" panose="020B0604020202020204" pitchFamily="34" charset="0"/>
              <a:buChar char="•"/>
            </a:pPr>
            <a:r>
              <a:rPr lang="sv-SE" dirty="0"/>
              <a:t>Breda, kombinerade samhällsinsatser</a:t>
            </a:r>
          </a:p>
          <a:p>
            <a:endParaRPr lang="sv-SE" dirty="0"/>
          </a:p>
          <a:p>
            <a:endParaRPr lang="sv-SE" dirty="0"/>
          </a:p>
          <a:p>
            <a:endParaRPr lang="sv-SE" dirty="0"/>
          </a:p>
          <a:p>
            <a:endParaRPr lang="sv-SE" dirty="0"/>
          </a:p>
          <a:p>
            <a:endParaRPr lang="sv-SE" dirty="0"/>
          </a:p>
        </p:txBody>
      </p:sp>
      <p:sp>
        <p:nvSpPr>
          <p:cNvPr id="3" name="Platshållare för text 2">
            <a:extLst>
              <a:ext uri="{FF2B5EF4-FFF2-40B4-BE49-F238E27FC236}">
                <a16:creationId xmlns:a16="http://schemas.microsoft.com/office/drawing/2014/main" id="{C2F86E8A-F912-9C96-BFBE-723BB1243E2E}"/>
              </a:ext>
            </a:extLst>
          </p:cNvPr>
          <p:cNvSpPr txBox="1">
            <a:spLocks/>
          </p:cNvSpPr>
          <p:nvPr/>
        </p:nvSpPr>
        <p:spPr>
          <a:xfrm>
            <a:off x="603422" y="4727214"/>
            <a:ext cx="6561138" cy="366566"/>
          </a:xfrm>
          <a:prstGeom prst="rect">
            <a:avLst/>
          </a:prstGeom>
        </p:spPr>
        <p:txBody>
          <a:bodyPr/>
          <a:lstStyle>
            <a:lvl1pPr marL="0" indent="0" algn="l" defTabSz="914400" rtl="0" eaLnBrk="1" latinLnBrk="0" hangingPunct="1">
              <a:lnSpc>
                <a:spcPts val="2100"/>
              </a:lnSpc>
              <a:spcBef>
                <a:spcPts val="800"/>
              </a:spcBef>
              <a:buFont typeface="Arial" panose="020B0604020202020204" pitchFamily="34" charset="0"/>
              <a:buNone/>
              <a:defRPr sz="1800" b="0" i="0" kern="120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GOD EVIDENS -  INSATSER PÅ INDIVIDNIVÅ:</a:t>
            </a:r>
          </a:p>
          <a:p>
            <a:pPr marL="285750" indent="-285750">
              <a:buFont typeface="Arial" panose="020B0604020202020204" pitchFamily="34" charset="0"/>
              <a:buChar char="•"/>
            </a:pPr>
            <a:r>
              <a:rPr lang="sv-SE" dirty="0"/>
              <a:t>Behandling av depression/</a:t>
            </a:r>
            <a:r>
              <a:rPr lang="sv-SE" dirty="0" err="1"/>
              <a:t>suicidalitet</a:t>
            </a:r>
            <a:endParaRPr lang="sv-SE" dirty="0"/>
          </a:p>
          <a:p>
            <a:pPr marL="285750" indent="-285750">
              <a:buFont typeface="Arial" panose="020B0604020202020204" pitchFamily="34" charset="0"/>
              <a:buChar char="•"/>
            </a:pPr>
            <a:r>
              <a:rPr lang="sv-SE" dirty="0"/>
              <a:t>Säkra vårdkedjor</a:t>
            </a:r>
          </a:p>
          <a:p>
            <a:endParaRPr lang="sv-SE" dirty="0"/>
          </a:p>
          <a:p>
            <a:endParaRPr lang="sv-SE" dirty="0"/>
          </a:p>
        </p:txBody>
      </p:sp>
    </p:spTree>
    <p:extLst>
      <p:ext uri="{BB962C8B-B14F-4D97-AF65-F5344CB8AC3E}">
        <p14:creationId xmlns:p14="http://schemas.microsoft.com/office/powerpoint/2010/main" val="7686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655665FF-4293-6855-92C4-2B54C3D22AC8}"/>
              </a:ext>
            </a:extLst>
          </p:cNvPr>
          <p:cNvSpPr>
            <a:spLocks noGrp="1"/>
          </p:cNvSpPr>
          <p:nvPr>
            <p:ph type="title"/>
          </p:nvPr>
        </p:nvSpPr>
        <p:spPr>
          <a:xfrm>
            <a:off x="395416" y="984302"/>
            <a:ext cx="5968313" cy="980424"/>
          </a:xfrm>
        </p:spPr>
        <p:txBody>
          <a:bodyPr/>
          <a:lstStyle/>
          <a:p>
            <a:r>
              <a:rPr lang="sv-SE" dirty="0"/>
              <a:t>Utbildningsinsatser</a:t>
            </a:r>
          </a:p>
        </p:txBody>
      </p:sp>
      <p:pic>
        <p:nvPicPr>
          <p:cNvPr id="3" name="Bildobjekt 2">
            <a:extLst>
              <a:ext uri="{FF2B5EF4-FFF2-40B4-BE49-F238E27FC236}">
                <a16:creationId xmlns:a16="http://schemas.microsoft.com/office/drawing/2014/main" id="{5FCB795A-34EA-64E1-DC3C-2FBB1B6DF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8572" y="984302"/>
            <a:ext cx="4543168" cy="4794379"/>
          </a:xfrm>
          <a:prstGeom prst="rect">
            <a:avLst/>
          </a:prstGeom>
        </p:spPr>
      </p:pic>
      <p:sp>
        <p:nvSpPr>
          <p:cNvPr id="4" name="textruta 3">
            <a:extLst>
              <a:ext uri="{FF2B5EF4-FFF2-40B4-BE49-F238E27FC236}">
                <a16:creationId xmlns:a16="http://schemas.microsoft.com/office/drawing/2014/main" id="{B3F910EE-6886-34C7-B2B8-CFF24BDB35ED}"/>
              </a:ext>
            </a:extLst>
          </p:cNvPr>
          <p:cNvSpPr txBox="1"/>
          <p:nvPr/>
        </p:nvSpPr>
        <p:spPr>
          <a:xfrm>
            <a:off x="552965" y="2051224"/>
            <a:ext cx="6255607" cy="4401205"/>
          </a:xfrm>
          <a:prstGeom prst="rect">
            <a:avLst/>
          </a:prstGeom>
          <a:noFill/>
        </p:spPr>
        <p:txBody>
          <a:bodyPr wrap="square">
            <a:spAutoFit/>
          </a:bodyPr>
          <a:lstStyle/>
          <a:p>
            <a:pPr marL="342900" indent="-342900">
              <a:buFont typeface="Arial" panose="020B0604020202020204" pitchFamily="34" charset="0"/>
              <a:buChar char="•"/>
            </a:pPr>
            <a:r>
              <a:rPr lang="sv-SE" sz="2800" dirty="0">
                <a:latin typeface="+mj-lt"/>
                <a:cs typeface="Helvetica" panose="020B0604020202020204" pitchFamily="34" charset="0"/>
              </a:rPr>
              <a:t>MHFA (Första hjälpen till psykisk hälsa) </a:t>
            </a:r>
          </a:p>
          <a:p>
            <a:pPr marL="342900" indent="-342900">
              <a:buFont typeface="Arial" panose="020B0604020202020204" pitchFamily="34" charset="0"/>
              <a:buChar char="•"/>
            </a:pPr>
            <a:r>
              <a:rPr lang="sv-SE" sz="2800" dirty="0">
                <a:latin typeface="+mj-lt"/>
                <a:cs typeface="Helvetica" panose="020B0604020202020204" pitchFamily="34" charset="0"/>
              </a:rPr>
              <a:t>YAM (</a:t>
            </a:r>
            <a:r>
              <a:rPr lang="sv-SE" sz="2800" dirty="0" err="1">
                <a:latin typeface="+mj-lt"/>
                <a:cs typeface="Helvetica" panose="020B0604020202020204" pitchFamily="34" charset="0"/>
              </a:rPr>
              <a:t>Youth</a:t>
            </a:r>
            <a:r>
              <a:rPr lang="sv-SE" sz="2800" dirty="0">
                <a:latin typeface="+mj-lt"/>
                <a:cs typeface="Helvetica" panose="020B0604020202020204" pitchFamily="34" charset="0"/>
              </a:rPr>
              <a:t> </a:t>
            </a:r>
            <a:r>
              <a:rPr lang="sv-SE" sz="2800" dirty="0" err="1">
                <a:latin typeface="+mj-lt"/>
                <a:cs typeface="Helvetica" panose="020B0604020202020204" pitchFamily="34" charset="0"/>
              </a:rPr>
              <a:t>Aware</a:t>
            </a:r>
            <a:r>
              <a:rPr lang="sv-SE" sz="2800" dirty="0">
                <a:latin typeface="+mj-lt"/>
                <a:cs typeface="Helvetica" panose="020B0604020202020204" pitchFamily="34" charset="0"/>
              </a:rPr>
              <a:t> </a:t>
            </a:r>
            <a:r>
              <a:rPr lang="sv-SE" sz="2800" dirty="0" err="1">
                <a:latin typeface="+mj-lt"/>
                <a:cs typeface="Helvetica" panose="020B0604020202020204" pitchFamily="34" charset="0"/>
              </a:rPr>
              <a:t>of</a:t>
            </a:r>
            <a:r>
              <a:rPr lang="sv-SE" sz="2800" dirty="0">
                <a:latin typeface="+mj-lt"/>
                <a:cs typeface="Helvetica" panose="020B0604020202020204" pitchFamily="34" charset="0"/>
              </a:rPr>
              <a:t> Mental </a:t>
            </a:r>
            <a:r>
              <a:rPr lang="sv-SE" sz="2800" dirty="0" err="1">
                <a:latin typeface="+mj-lt"/>
                <a:cs typeface="Helvetica" panose="020B0604020202020204" pitchFamily="34" charset="0"/>
              </a:rPr>
              <a:t>health</a:t>
            </a:r>
            <a:r>
              <a:rPr lang="sv-SE" sz="2800" dirty="0">
                <a:latin typeface="+mj-lt"/>
                <a:cs typeface="Helvetica" panose="020B0604020202020204" pitchFamily="34" charset="0"/>
              </a:rPr>
              <a:t>) </a:t>
            </a:r>
          </a:p>
          <a:p>
            <a:pPr marL="342900" indent="-342900">
              <a:buFont typeface="Arial" panose="020B0604020202020204" pitchFamily="34" charset="0"/>
              <a:buChar char="•"/>
            </a:pPr>
            <a:r>
              <a:rPr lang="sv-SE" sz="2800" dirty="0">
                <a:latin typeface="+mj-lt"/>
                <a:cs typeface="Helvetica" panose="020B0604020202020204" pitchFamily="34" charset="0"/>
              </a:rPr>
              <a:t>Psyk - E Bas Suicid </a:t>
            </a:r>
            <a:br>
              <a:rPr lang="sv-SE" sz="2800" dirty="0">
                <a:latin typeface="+mj-lt"/>
                <a:cs typeface="Helvetica" panose="020B0604020202020204" pitchFamily="34" charset="0"/>
              </a:rPr>
            </a:br>
            <a:endParaRPr lang="sv-SE" sz="2800" dirty="0">
              <a:latin typeface="+mj-lt"/>
              <a:cs typeface="Helvetica" panose="020B0604020202020204" pitchFamily="34" charset="0"/>
            </a:endParaRPr>
          </a:p>
          <a:p>
            <a:pPr marL="342900" indent="-342900">
              <a:buFont typeface="Arial" panose="020B0604020202020204" pitchFamily="34" charset="0"/>
              <a:buChar char="•"/>
            </a:pPr>
            <a:r>
              <a:rPr lang="sv-SE" sz="2800" dirty="0">
                <a:latin typeface="+mj-lt"/>
                <a:cs typeface="Helvetica" panose="020B0604020202020204" pitchFamily="34" charset="0"/>
              </a:rPr>
              <a:t>Förebygga suicid - om bemötande i socialtjänsten</a:t>
            </a:r>
          </a:p>
          <a:p>
            <a:pPr marL="342900" indent="-342900">
              <a:buFont typeface="Arial" panose="020B0604020202020204" pitchFamily="34" charset="0"/>
              <a:buChar char="•"/>
            </a:pPr>
            <a:r>
              <a:rPr lang="sv-SE" sz="2800" dirty="0">
                <a:latin typeface="+mj-lt"/>
                <a:cs typeface="Helvetica" panose="020B0604020202020204" pitchFamily="34" charset="0"/>
              </a:rPr>
              <a:t>Stör döden</a:t>
            </a:r>
          </a:p>
          <a:p>
            <a:pPr marL="342900" indent="-342900">
              <a:buFont typeface="Arial" panose="020B0604020202020204" pitchFamily="34" charset="0"/>
              <a:buChar char="•"/>
            </a:pPr>
            <a:r>
              <a:rPr lang="sv-SE" sz="2800" dirty="0">
                <a:latin typeface="+mj-lt"/>
                <a:cs typeface="Helvetica" panose="020B0604020202020204" pitchFamily="34" charset="0"/>
              </a:rPr>
              <a:t>SPISS </a:t>
            </a:r>
            <a:br>
              <a:rPr lang="sv-SE" sz="2800" dirty="0">
                <a:latin typeface="+mj-lt"/>
                <a:cs typeface="Helvetica" panose="020B0604020202020204" pitchFamily="34" charset="0"/>
              </a:rPr>
            </a:br>
            <a:endParaRPr lang="sv-SE" sz="2800" dirty="0">
              <a:latin typeface="+mj-lt"/>
              <a:cs typeface="Helvetica" panose="020B0604020202020204" pitchFamily="34" charset="0"/>
            </a:endParaRPr>
          </a:p>
          <a:p>
            <a:pPr marL="342900" indent="-342900">
              <a:buFont typeface="Arial" panose="020B0604020202020204" pitchFamily="34" charset="0"/>
              <a:buChar char="•"/>
            </a:pPr>
            <a:r>
              <a:rPr lang="sv-SE" sz="2800" dirty="0">
                <a:latin typeface="+mj-lt"/>
                <a:cs typeface="Helvetica" panose="020B0604020202020204" pitchFamily="34" charset="0"/>
              </a:rPr>
              <a:t>Civilsamhället - SPIV och </a:t>
            </a:r>
            <a:r>
              <a:rPr lang="sv-SE" sz="2800" dirty="0" err="1">
                <a:latin typeface="+mj-lt"/>
                <a:cs typeface="Helvetica" panose="020B0604020202020204" pitchFamily="34" charset="0"/>
              </a:rPr>
              <a:t>Suicide</a:t>
            </a:r>
            <a:r>
              <a:rPr lang="sv-SE" sz="2800" dirty="0">
                <a:latin typeface="+mj-lt"/>
                <a:cs typeface="Helvetica" panose="020B0604020202020204" pitchFamily="34" charset="0"/>
              </a:rPr>
              <a:t> </a:t>
            </a:r>
            <a:r>
              <a:rPr lang="sv-SE" sz="2800" dirty="0" err="1">
                <a:latin typeface="+mj-lt"/>
                <a:cs typeface="Helvetica" panose="020B0604020202020204" pitchFamily="34" charset="0"/>
              </a:rPr>
              <a:t>Zero</a:t>
            </a:r>
            <a:endParaRPr lang="sv-SE" sz="2800" dirty="0">
              <a:latin typeface="+mj-lt"/>
              <a:cs typeface="Helvetica" panose="020B0604020202020204" pitchFamily="34" charset="0"/>
            </a:endParaRPr>
          </a:p>
        </p:txBody>
      </p:sp>
    </p:spTree>
    <p:extLst>
      <p:ext uri="{BB962C8B-B14F-4D97-AF65-F5344CB8AC3E}">
        <p14:creationId xmlns:p14="http://schemas.microsoft.com/office/powerpoint/2010/main" val="41499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655665FF-4293-6855-92C4-2B54C3D22AC8}"/>
              </a:ext>
            </a:extLst>
          </p:cNvPr>
          <p:cNvSpPr>
            <a:spLocks noGrp="1"/>
          </p:cNvSpPr>
          <p:nvPr>
            <p:ph type="title"/>
          </p:nvPr>
        </p:nvSpPr>
        <p:spPr>
          <a:xfrm>
            <a:off x="840259" y="900357"/>
            <a:ext cx="5968313" cy="980424"/>
          </a:xfrm>
        </p:spPr>
        <p:txBody>
          <a:bodyPr/>
          <a:lstStyle/>
          <a:p>
            <a:r>
              <a:rPr lang="sv-SE" dirty="0"/>
              <a:t>Bemötande</a:t>
            </a:r>
          </a:p>
        </p:txBody>
      </p:sp>
      <p:pic>
        <p:nvPicPr>
          <p:cNvPr id="6" name="Bildobjekt 5">
            <a:extLst>
              <a:ext uri="{FF2B5EF4-FFF2-40B4-BE49-F238E27FC236}">
                <a16:creationId xmlns:a16="http://schemas.microsoft.com/office/drawing/2014/main" id="{82CDADF2-E822-6F64-2A16-48CDC3F77A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2914" y="1319618"/>
            <a:ext cx="3195997" cy="3429000"/>
          </a:xfrm>
          <a:prstGeom prst="rect">
            <a:avLst/>
          </a:prstGeom>
        </p:spPr>
      </p:pic>
      <p:pic>
        <p:nvPicPr>
          <p:cNvPr id="10" name="Bildobjekt 9">
            <a:extLst>
              <a:ext uri="{FF2B5EF4-FFF2-40B4-BE49-F238E27FC236}">
                <a16:creationId xmlns:a16="http://schemas.microsoft.com/office/drawing/2014/main" id="{51D44D3A-1026-9684-FB02-6813C2BE8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2666" y="3300992"/>
            <a:ext cx="2938828" cy="3353792"/>
          </a:xfrm>
          <a:prstGeom prst="rect">
            <a:avLst/>
          </a:prstGeom>
        </p:spPr>
      </p:pic>
      <p:pic>
        <p:nvPicPr>
          <p:cNvPr id="12" name="Bildobjekt 11">
            <a:extLst>
              <a:ext uri="{FF2B5EF4-FFF2-40B4-BE49-F238E27FC236}">
                <a16:creationId xmlns:a16="http://schemas.microsoft.com/office/drawing/2014/main" id="{28B0B1A7-E5C6-7DEC-548F-DB15A6E887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3122" y="452904"/>
            <a:ext cx="2938829" cy="3239207"/>
          </a:xfrm>
          <a:prstGeom prst="rect">
            <a:avLst/>
          </a:prstGeom>
        </p:spPr>
      </p:pic>
      <p:sp>
        <p:nvSpPr>
          <p:cNvPr id="18" name="textruta 17">
            <a:extLst>
              <a:ext uri="{FF2B5EF4-FFF2-40B4-BE49-F238E27FC236}">
                <a16:creationId xmlns:a16="http://schemas.microsoft.com/office/drawing/2014/main" id="{9B4E52BA-C1AD-7C9B-4E71-AFB1F71A3257}"/>
              </a:ext>
            </a:extLst>
          </p:cNvPr>
          <p:cNvSpPr txBox="1"/>
          <p:nvPr/>
        </p:nvSpPr>
        <p:spPr>
          <a:xfrm>
            <a:off x="716692" y="1880781"/>
            <a:ext cx="8464378" cy="5078313"/>
          </a:xfrm>
          <a:prstGeom prst="rect">
            <a:avLst/>
          </a:prstGeom>
          <a:noFill/>
        </p:spPr>
        <p:txBody>
          <a:bodyPr wrap="square" rtlCol="0">
            <a:spAutoFit/>
          </a:bodyPr>
          <a:lstStyle/>
          <a:p>
            <a:pPr marL="285750" indent="-285750">
              <a:buFont typeface="Arial" panose="020B0604020202020204" pitchFamily="34" charset="0"/>
              <a:buChar char="•"/>
            </a:pPr>
            <a:r>
              <a:rPr lang="sv-SE" sz="3600" dirty="0">
                <a:latin typeface="+mj-lt"/>
              </a:rPr>
              <a:t>Fråga</a:t>
            </a:r>
          </a:p>
          <a:p>
            <a:pPr marL="285750" indent="-285750">
              <a:buFont typeface="Arial" panose="020B0604020202020204" pitchFamily="34" charset="0"/>
              <a:buChar char="•"/>
            </a:pPr>
            <a:r>
              <a:rPr lang="sv-SE" sz="3600" dirty="0">
                <a:latin typeface="+mj-lt"/>
              </a:rPr>
              <a:t>Lyssna</a:t>
            </a:r>
          </a:p>
          <a:p>
            <a:pPr marL="285750" indent="-285750">
              <a:buFont typeface="Arial" panose="020B0604020202020204" pitchFamily="34" charset="0"/>
              <a:buChar char="•"/>
            </a:pPr>
            <a:r>
              <a:rPr lang="sv-SE" sz="3600" dirty="0">
                <a:latin typeface="+mj-lt"/>
              </a:rPr>
              <a:t>Bekräfta</a:t>
            </a:r>
          </a:p>
          <a:p>
            <a:pPr marL="285750" indent="-285750">
              <a:buFont typeface="Arial" panose="020B0604020202020204" pitchFamily="34" charset="0"/>
              <a:buChar char="•"/>
            </a:pPr>
            <a:r>
              <a:rPr lang="sv-SE" sz="3600" dirty="0">
                <a:latin typeface="+mj-lt"/>
              </a:rPr>
              <a:t>Bedöm</a:t>
            </a:r>
          </a:p>
          <a:p>
            <a:pPr marL="285750" indent="-285750">
              <a:buFont typeface="Arial" panose="020B0604020202020204" pitchFamily="34" charset="0"/>
              <a:buChar char="•"/>
            </a:pPr>
            <a:r>
              <a:rPr lang="sv-SE" sz="3600" dirty="0">
                <a:latin typeface="+mj-lt"/>
              </a:rPr>
              <a:t>Stötta</a:t>
            </a:r>
          </a:p>
          <a:p>
            <a:pPr marL="285750" indent="-285750">
              <a:buFont typeface="Arial" panose="020B0604020202020204" pitchFamily="34" charset="0"/>
              <a:buChar char="•"/>
            </a:pPr>
            <a:r>
              <a:rPr lang="sv-SE" sz="3600" dirty="0">
                <a:latin typeface="+mj-lt"/>
              </a:rPr>
              <a:t>Var trevligt påträngande</a:t>
            </a:r>
            <a:br>
              <a:rPr lang="sv-SE" sz="3600" dirty="0">
                <a:latin typeface="+mj-lt"/>
              </a:rPr>
            </a:br>
            <a:endParaRPr lang="sv-SE" sz="3600" dirty="0">
              <a:latin typeface="+mj-lt"/>
            </a:endParaRPr>
          </a:p>
          <a:p>
            <a:pPr marL="285750" indent="-285750">
              <a:buFont typeface="Arial" panose="020B0604020202020204" pitchFamily="34" charset="0"/>
              <a:buChar char="•"/>
            </a:pPr>
            <a:r>
              <a:rPr lang="sv-SE" sz="3600" dirty="0">
                <a:latin typeface="+mj-lt"/>
              </a:rPr>
              <a:t>Lämna aldrig en suicidnära person ensam!</a:t>
            </a:r>
          </a:p>
          <a:p>
            <a:endParaRPr lang="sv-SE" sz="3600" dirty="0">
              <a:latin typeface="+mj-lt"/>
            </a:endParaRPr>
          </a:p>
        </p:txBody>
      </p:sp>
    </p:spTree>
    <p:extLst>
      <p:ext uri="{BB962C8B-B14F-4D97-AF65-F5344CB8AC3E}">
        <p14:creationId xmlns:p14="http://schemas.microsoft.com/office/powerpoint/2010/main" val="218276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50AB2A2-3EA2-5CA7-F332-76A5DC94C439}"/>
              </a:ext>
            </a:extLst>
          </p:cNvPr>
          <p:cNvSpPr txBox="1"/>
          <p:nvPr/>
        </p:nvSpPr>
        <p:spPr>
          <a:xfrm>
            <a:off x="2981985" y="2801985"/>
            <a:ext cx="8816789" cy="707886"/>
          </a:xfrm>
          <a:prstGeom prst="rect">
            <a:avLst/>
          </a:prstGeom>
          <a:noFill/>
        </p:spPr>
        <p:txBody>
          <a:bodyPr wrap="square" rtlCol="0">
            <a:spAutoFit/>
          </a:bodyPr>
          <a:lstStyle/>
          <a:p>
            <a:r>
              <a:rPr lang="sv-SE" sz="4000" b="1" dirty="0">
                <a:solidFill>
                  <a:schemeClr val="accent1">
                    <a:lumMod val="75000"/>
                  </a:schemeClr>
                </a:solidFill>
                <a:hlinkClick r:id="rId3"/>
              </a:rPr>
              <a:t>fyrbodal.se/suicidprevention</a:t>
            </a:r>
            <a:endParaRPr lang="sv-SE" sz="4000" b="1" dirty="0">
              <a:solidFill>
                <a:schemeClr val="accent1">
                  <a:lumMod val="75000"/>
                </a:schemeClr>
              </a:solidFill>
            </a:endParaRPr>
          </a:p>
        </p:txBody>
      </p:sp>
      <p:pic>
        <p:nvPicPr>
          <p:cNvPr id="4" name="Bildobjekt 3" descr="En bild som visar skiss, rita, illustration, anime&#10;&#10;Automatiskt genererad beskrivning">
            <a:extLst>
              <a:ext uri="{FF2B5EF4-FFF2-40B4-BE49-F238E27FC236}">
                <a16:creationId xmlns:a16="http://schemas.microsoft.com/office/drawing/2014/main" id="{C56115C1-88D3-4457-6953-F16B89709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7708" y="3671047"/>
            <a:ext cx="3602182" cy="2971800"/>
          </a:xfrm>
          <a:prstGeom prst="rect">
            <a:avLst/>
          </a:prstGeom>
        </p:spPr>
      </p:pic>
      <p:pic>
        <p:nvPicPr>
          <p:cNvPr id="6" name="Bildobjekt 5" descr="En bild som visar konst, siluett&#10;&#10;Automatiskt genererad beskrivning">
            <a:extLst>
              <a:ext uri="{FF2B5EF4-FFF2-40B4-BE49-F238E27FC236}">
                <a16:creationId xmlns:a16="http://schemas.microsoft.com/office/drawing/2014/main" id="{9173B352-4DF0-FA54-4942-E47DF3DF1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46187" y="215153"/>
            <a:ext cx="4617512" cy="3751729"/>
          </a:xfrm>
          <a:prstGeom prst="rect">
            <a:avLst/>
          </a:prstGeom>
        </p:spPr>
      </p:pic>
      <p:pic>
        <p:nvPicPr>
          <p:cNvPr id="8" name="Bildobjekt 7" descr="En bild som visar rosa, Magenta, konst&#10;&#10;Automatiskt genererad beskrivning">
            <a:extLst>
              <a:ext uri="{FF2B5EF4-FFF2-40B4-BE49-F238E27FC236}">
                <a16:creationId xmlns:a16="http://schemas.microsoft.com/office/drawing/2014/main" id="{FCC59033-29DA-5FAA-9C3D-3EE5400069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226" y="269508"/>
            <a:ext cx="7624482" cy="2644210"/>
          </a:xfrm>
          <a:prstGeom prst="rect">
            <a:avLst/>
          </a:prstGeom>
        </p:spPr>
      </p:pic>
      <p:pic>
        <p:nvPicPr>
          <p:cNvPr id="10" name="Bildobjekt 9" descr="En bild som visar konst, rita, tecknad serie, skiss&#10;&#10;Automatiskt genererad beskrivning">
            <a:extLst>
              <a:ext uri="{FF2B5EF4-FFF2-40B4-BE49-F238E27FC236}">
                <a16:creationId xmlns:a16="http://schemas.microsoft.com/office/drawing/2014/main" id="{99CBA563-574F-17E6-B567-D01037D0941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3226" y="3442447"/>
            <a:ext cx="3249331" cy="3429000"/>
          </a:xfrm>
          <a:prstGeom prst="rect">
            <a:avLst/>
          </a:prstGeom>
        </p:spPr>
      </p:pic>
      <p:pic>
        <p:nvPicPr>
          <p:cNvPr id="12" name="Bildobjekt 11" descr="En bild som visar skiss, tavla, konst, rita&#10;&#10;Automatiskt genererad beskrivning">
            <a:extLst>
              <a:ext uri="{FF2B5EF4-FFF2-40B4-BE49-F238E27FC236}">
                <a16:creationId xmlns:a16="http://schemas.microsoft.com/office/drawing/2014/main" id="{834E972C-46B9-A379-54DA-55C8C3F2ED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91894" y="3548651"/>
            <a:ext cx="4076476" cy="2924192"/>
          </a:xfrm>
          <a:prstGeom prst="rect">
            <a:avLst/>
          </a:prstGeom>
        </p:spPr>
      </p:pic>
    </p:spTree>
    <p:extLst>
      <p:ext uri="{BB962C8B-B14F-4D97-AF65-F5344CB8AC3E}">
        <p14:creationId xmlns:p14="http://schemas.microsoft.com/office/powerpoint/2010/main" val="130430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F811B9-DE26-7590-633D-87B84628701A}"/>
              </a:ext>
            </a:extLst>
          </p:cNvPr>
          <p:cNvSpPr>
            <a:spLocks noGrp="1"/>
          </p:cNvSpPr>
          <p:nvPr>
            <p:ph type="ctrTitle"/>
          </p:nvPr>
        </p:nvSpPr>
        <p:spPr>
          <a:xfrm>
            <a:off x="762000" y="509882"/>
            <a:ext cx="10668000" cy="994065"/>
          </a:xfrm>
        </p:spPr>
        <p:txBody>
          <a:bodyPr/>
          <a:lstStyle/>
          <a:p>
            <a:r>
              <a:rPr lang="sv-SE" dirty="0"/>
              <a:t>Presentationen innehåller:</a:t>
            </a:r>
          </a:p>
        </p:txBody>
      </p:sp>
      <p:sp>
        <p:nvSpPr>
          <p:cNvPr id="3" name="Underrubrik 2">
            <a:extLst>
              <a:ext uri="{FF2B5EF4-FFF2-40B4-BE49-F238E27FC236}">
                <a16:creationId xmlns:a16="http://schemas.microsoft.com/office/drawing/2014/main" id="{5CBE6AA5-CA79-040B-0E67-19E24A23D406}"/>
              </a:ext>
            </a:extLst>
          </p:cNvPr>
          <p:cNvSpPr>
            <a:spLocks noGrp="1"/>
          </p:cNvSpPr>
          <p:nvPr>
            <p:ph type="subTitle" idx="1"/>
          </p:nvPr>
        </p:nvSpPr>
        <p:spPr>
          <a:xfrm>
            <a:off x="3615300" y="1521014"/>
            <a:ext cx="4572000" cy="792943"/>
          </a:xfrm>
        </p:spPr>
        <p:txBody>
          <a:bodyPr/>
          <a:lstStyle/>
          <a:p>
            <a:r>
              <a:rPr lang="sv-SE" dirty="0">
                <a:latin typeface="+mj-lt"/>
              </a:rPr>
              <a:t>Fakta</a:t>
            </a:r>
          </a:p>
          <a:p>
            <a:r>
              <a:rPr lang="sv-SE" dirty="0">
                <a:latin typeface="+mj-lt"/>
              </a:rPr>
              <a:t>Risk- och skyddsfaktorer</a:t>
            </a:r>
          </a:p>
          <a:p>
            <a:r>
              <a:rPr lang="sv-SE" dirty="0">
                <a:latin typeface="+mj-lt"/>
              </a:rPr>
              <a:t>Statistik</a:t>
            </a:r>
          </a:p>
          <a:p>
            <a:r>
              <a:rPr lang="sv-SE" dirty="0">
                <a:latin typeface="+mj-lt"/>
              </a:rPr>
              <a:t>Styrdokument</a:t>
            </a:r>
          </a:p>
          <a:p>
            <a:r>
              <a:rPr lang="sv-SE" dirty="0">
                <a:latin typeface="+mj-lt"/>
              </a:rPr>
              <a:t>Prevention</a:t>
            </a:r>
          </a:p>
        </p:txBody>
      </p:sp>
      <p:pic>
        <p:nvPicPr>
          <p:cNvPr id="6" name="Bildobjekt 5" descr="En bild som visar konst&#10;&#10;Automatiskt genererad beskrivning">
            <a:extLst>
              <a:ext uri="{FF2B5EF4-FFF2-40B4-BE49-F238E27FC236}">
                <a16:creationId xmlns:a16="http://schemas.microsoft.com/office/drawing/2014/main" id="{6030E89F-6BAF-F1D9-5F0D-7048E9B5D9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4027" y="2313957"/>
            <a:ext cx="4115015" cy="3913379"/>
          </a:xfrm>
          <a:prstGeom prst="rect">
            <a:avLst/>
          </a:prstGeom>
        </p:spPr>
      </p:pic>
      <p:pic>
        <p:nvPicPr>
          <p:cNvPr id="8" name="Bildobjekt 7" descr="En bild som visar konst, cirkel, lekplats, linje&#10;&#10;Automatiskt genererad beskrivning">
            <a:extLst>
              <a:ext uri="{FF2B5EF4-FFF2-40B4-BE49-F238E27FC236}">
                <a16:creationId xmlns:a16="http://schemas.microsoft.com/office/drawing/2014/main" id="{E56417A1-2B8D-3F7E-4066-EF46AFE68F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339072">
            <a:off x="6045171" y="2247892"/>
            <a:ext cx="5781379" cy="3588309"/>
          </a:xfrm>
          <a:prstGeom prst="rect">
            <a:avLst/>
          </a:prstGeom>
        </p:spPr>
      </p:pic>
    </p:spTree>
    <p:extLst>
      <p:ext uri="{BB962C8B-B14F-4D97-AF65-F5344CB8AC3E}">
        <p14:creationId xmlns:p14="http://schemas.microsoft.com/office/powerpoint/2010/main" val="352880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470EB4-B3DE-1F81-9774-B3A9610096AF}"/>
              </a:ext>
            </a:extLst>
          </p:cNvPr>
          <p:cNvSpPr>
            <a:spLocks noGrp="1"/>
          </p:cNvSpPr>
          <p:nvPr>
            <p:ph type="title"/>
          </p:nvPr>
        </p:nvSpPr>
        <p:spPr>
          <a:xfrm>
            <a:off x="837934" y="758789"/>
            <a:ext cx="6561406" cy="899853"/>
          </a:xfrm>
        </p:spPr>
        <p:txBody>
          <a:bodyPr/>
          <a:lstStyle/>
          <a:p>
            <a:r>
              <a:rPr lang="sv-SE" dirty="0"/>
              <a:t>Fakta suicid</a:t>
            </a:r>
          </a:p>
        </p:txBody>
      </p:sp>
      <p:sp>
        <p:nvSpPr>
          <p:cNvPr id="4" name="Platshållare för text 3">
            <a:extLst>
              <a:ext uri="{FF2B5EF4-FFF2-40B4-BE49-F238E27FC236}">
                <a16:creationId xmlns:a16="http://schemas.microsoft.com/office/drawing/2014/main" id="{813BC288-3876-CCED-905B-68D3D41B991F}"/>
              </a:ext>
            </a:extLst>
          </p:cNvPr>
          <p:cNvSpPr>
            <a:spLocks noGrp="1"/>
          </p:cNvSpPr>
          <p:nvPr>
            <p:ph type="body" sz="quarter" idx="14"/>
          </p:nvPr>
        </p:nvSpPr>
        <p:spPr>
          <a:xfrm>
            <a:off x="837934" y="1793283"/>
            <a:ext cx="5899750" cy="4703770"/>
          </a:xfrm>
        </p:spPr>
        <p:txBody>
          <a:bodyPr>
            <a:noAutofit/>
          </a:bodyPr>
          <a:lstStyle/>
          <a:p>
            <a:r>
              <a:rPr lang="en-US" sz="2200" dirty="0" err="1"/>
              <a:t>Mellan</a:t>
            </a:r>
            <a:r>
              <a:rPr lang="en-US" sz="2200" dirty="0"/>
              <a:t> 1 500 -1 600 </a:t>
            </a:r>
            <a:r>
              <a:rPr lang="en-US" sz="2200" dirty="0" err="1"/>
              <a:t>personer</a:t>
            </a:r>
            <a:r>
              <a:rPr lang="en-US" sz="2200" dirty="0"/>
              <a:t> </a:t>
            </a:r>
            <a:r>
              <a:rPr lang="en-US" sz="2200" dirty="0" err="1"/>
              <a:t>dör</a:t>
            </a:r>
            <a:r>
              <a:rPr lang="en-US" sz="2200" dirty="0"/>
              <a:t> </a:t>
            </a:r>
            <a:r>
              <a:rPr lang="en-US" sz="2200" dirty="0" err="1"/>
              <a:t>i</a:t>
            </a:r>
            <a:r>
              <a:rPr lang="en-US" sz="2200" dirty="0"/>
              <a:t> </a:t>
            </a:r>
            <a:r>
              <a:rPr lang="en-US" sz="2200" dirty="0" err="1"/>
              <a:t>självmord</a:t>
            </a:r>
            <a:r>
              <a:rPr lang="en-US" sz="2200" dirty="0"/>
              <a:t>/</a:t>
            </a:r>
            <a:r>
              <a:rPr lang="en-US" sz="2200" dirty="0" err="1"/>
              <a:t>år</a:t>
            </a:r>
            <a:endParaRPr lang="en-US" sz="2200" dirty="0"/>
          </a:p>
          <a:p>
            <a:r>
              <a:rPr lang="en-US" sz="2200" dirty="0" err="1">
                <a:cs typeface="+mn-cs"/>
              </a:rPr>
              <a:t>På</a:t>
            </a:r>
            <a:r>
              <a:rPr lang="en-US" sz="2200" dirty="0">
                <a:cs typeface="+mn-cs"/>
              </a:rPr>
              <a:t> </a:t>
            </a:r>
            <a:r>
              <a:rPr lang="en-US" sz="2200" dirty="0" err="1">
                <a:cs typeface="+mn-cs"/>
              </a:rPr>
              <a:t>varje</a:t>
            </a:r>
            <a:r>
              <a:rPr lang="en-US" sz="2200" dirty="0">
                <a:cs typeface="+mn-cs"/>
              </a:rPr>
              <a:t> </a:t>
            </a:r>
            <a:r>
              <a:rPr lang="en-US" sz="2200" dirty="0" err="1">
                <a:cs typeface="+mn-cs"/>
              </a:rPr>
              <a:t>självmord</a:t>
            </a:r>
            <a:r>
              <a:rPr lang="en-US" sz="2200" dirty="0">
                <a:cs typeface="+mn-cs"/>
              </a:rPr>
              <a:t> </a:t>
            </a:r>
            <a:r>
              <a:rPr lang="en-US" sz="2200" dirty="0" err="1">
                <a:cs typeface="+mn-cs"/>
              </a:rPr>
              <a:t>går</a:t>
            </a:r>
            <a:r>
              <a:rPr lang="en-US" sz="2200" dirty="0">
                <a:cs typeface="+mn-cs"/>
              </a:rPr>
              <a:t> ca 10 </a:t>
            </a:r>
            <a:r>
              <a:rPr lang="en-US" sz="2200" dirty="0" err="1">
                <a:cs typeface="+mn-cs"/>
              </a:rPr>
              <a:t>självmordsförsök</a:t>
            </a:r>
            <a:r>
              <a:rPr lang="en-US" sz="2200" dirty="0">
                <a:cs typeface="+mn-cs"/>
              </a:rPr>
              <a:t>, </a:t>
            </a:r>
            <a:r>
              <a:rPr lang="en-US" sz="2200" dirty="0" err="1">
                <a:cs typeface="+mn-cs"/>
              </a:rPr>
              <a:t>dvs</a:t>
            </a:r>
            <a:r>
              <a:rPr lang="en-US" sz="2200" dirty="0">
                <a:cs typeface="+mn-cs"/>
              </a:rPr>
              <a:t> ca 15 000/</a:t>
            </a:r>
            <a:r>
              <a:rPr lang="en-US" sz="2200" dirty="0" err="1">
                <a:cs typeface="+mn-cs"/>
              </a:rPr>
              <a:t>år</a:t>
            </a:r>
            <a:endParaRPr lang="en-US" sz="2200" dirty="0">
              <a:cs typeface="+mn-cs"/>
            </a:endParaRPr>
          </a:p>
          <a:p>
            <a:r>
              <a:rPr lang="en-US" sz="2200" dirty="0">
                <a:cs typeface="+mn-cs"/>
              </a:rPr>
              <a:t>10-15 </a:t>
            </a:r>
            <a:r>
              <a:rPr lang="en-US" sz="2200" dirty="0" err="1">
                <a:cs typeface="+mn-cs"/>
              </a:rPr>
              <a:t>efterlevande</a:t>
            </a:r>
            <a:r>
              <a:rPr lang="en-US" sz="2200" dirty="0">
                <a:cs typeface="+mn-cs"/>
              </a:rPr>
              <a:t>/</a:t>
            </a:r>
            <a:r>
              <a:rPr lang="en-US" sz="2200" dirty="0" err="1">
                <a:cs typeface="+mn-cs"/>
              </a:rPr>
              <a:t>självmord</a:t>
            </a:r>
            <a:r>
              <a:rPr lang="en-US" sz="2200" dirty="0">
                <a:cs typeface="+mn-cs"/>
              </a:rPr>
              <a:t>, </a:t>
            </a:r>
            <a:r>
              <a:rPr lang="en-US" sz="2200" dirty="0" err="1">
                <a:cs typeface="+mn-cs"/>
              </a:rPr>
              <a:t>alltså</a:t>
            </a:r>
            <a:r>
              <a:rPr lang="en-US" sz="2200" dirty="0">
                <a:cs typeface="+mn-cs"/>
              </a:rPr>
              <a:t> 10 000 - 15 000/</a:t>
            </a:r>
            <a:r>
              <a:rPr lang="en-US" sz="2200" dirty="0" err="1">
                <a:cs typeface="+mn-cs"/>
              </a:rPr>
              <a:t>år</a:t>
            </a:r>
            <a:br>
              <a:rPr lang="en-US" sz="2200" dirty="0">
                <a:cs typeface="+mn-cs"/>
              </a:rPr>
            </a:br>
            <a:endParaRPr lang="en-US" sz="2200" dirty="0">
              <a:cs typeface="+mn-cs"/>
            </a:endParaRPr>
          </a:p>
          <a:p>
            <a:r>
              <a:rPr lang="en-US" sz="2200" dirty="0">
                <a:cs typeface="+mn-cs"/>
              </a:rPr>
              <a:t>70 % av de </a:t>
            </a:r>
            <a:r>
              <a:rPr lang="en-US" sz="2200" dirty="0" err="1">
                <a:cs typeface="+mn-cs"/>
              </a:rPr>
              <a:t>som</a:t>
            </a:r>
            <a:r>
              <a:rPr lang="en-US" sz="2200" dirty="0">
                <a:cs typeface="+mn-cs"/>
              </a:rPr>
              <a:t> </a:t>
            </a:r>
            <a:r>
              <a:rPr lang="en-US" sz="2200" dirty="0" err="1">
                <a:cs typeface="+mn-cs"/>
              </a:rPr>
              <a:t>dör</a:t>
            </a:r>
            <a:r>
              <a:rPr lang="en-US" sz="2200" dirty="0">
                <a:cs typeface="+mn-cs"/>
              </a:rPr>
              <a:t> </a:t>
            </a:r>
            <a:r>
              <a:rPr lang="en-US" sz="2200" dirty="0" err="1">
                <a:cs typeface="+mn-cs"/>
              </a:rPr>
              <a:t>i</a:t>
            </a:r>
            <a:r>
              <a:rPr lang="en-US" sz="2200" dirty="0">
                <a:cs typeface="+mn-cs"/>
              </a:rPr>
              <a:t> </a:t>
            </a:r>
            <a:r>
              <a:rPr lang="en-US" sz="2200" dirty="0" err="1">
                <a:cs typeface="+mn-cs"/>
              </a:rPr>
              <a:t>suicid</a:t>
            </a:r>
            <a:r>
              <a:rPr lang="en-US" sz="2200" dirty="0">
                <a:cs typeface="+mn-cs"/>
              </a:rPr>
              <a:t> </a:t>
            </a:r>
            <a:r>
              <a:rPr lang="en-US" sz="2200" dirty="0" err="1">
                <a:cs typeface="+mn-cs"/>
              </a:rPr>
              <a:t>är</a:t>
            </a:r>
            <a:r>
              <a:rPr lang="en-US" sz="2200" dirty="0">
                <a:cs typeface="+mn-cs"/>
              </a:rPr>
              <a:t> </a:t>
            </a:r>
            <a:r>
              <a:rPr lang="en-US" sz="2200" dirty="0" err="1">
                <a:cs typeface="+mn-cs"/>
              </a:rPr>
              <a:t>män</a:t>
            </a:r>
            <a:endParaRPr lang="en-US" sz="2200" dirty="0">
              <a:cs typeface="+mn-cs"/>
            </a:endParaRPr>
          </a:p>
          <a:p>
            <a:r>
              <a:rPr lang="en-US" sz="2200" dirty="0" err="1">
                <a:cs typeface="+mn-cs"/>
              </a:rPr>
              <a:t>Kvinnor</a:t>
            </a:r>
            <a:r>
              <a:rPr lang="en-US" sz="2200" dirty="0">
                <a:cs typeface="+mn-cs"/>
              </a:rPr>
              <a:t> </a:t>
            </a:r>
            <a:r>
              <a:rPr lang="en-US" sz="2200" dirty="0" err="1">
                <a:cs typeface="+mn-cs"/>
              </a:rPr>
              <a:t>gör</a:t>
            </a:r>
            <a:r>
              <a:rPr lang="en-US" sz="2200" dirty="0">
                <a:cs typeface="+mn-cs"/>
              </a:rPr>
              <a:t> </a:t>
            </a:r>
            <a:r>
              <a:rPr lang="en-US" sz="2200" dirty="0" err="1">
                <a:cs typeface="+mn-cs"/>
              </a:rPr>
              <a:t>fler</a:t>
            </a:r>
            <a:r>
              <a:rPr lang="en-US" sz="2200" dirty="0">
                <a:cs typeface="+mn-cs"/>
              </a:rPr>
              <a:t> </a:t>
            </a:r>
            <a:r>
              <a:rPr lang="en-US" sz="2200" dirty="0" err="1">
                <a:cs typeface="+mn-cs"/>
              </a:rPr>
              <a:t>suicidförsök</a:t>
            </a:r>
            <a:br>
              <a:rPr lang="en-US" sz="2200" dirty="0">
                <a:cs typeface="+mn-cs"/>
              </a:rPr>
            </a:br>
            <a:endParaRPr lang="en-US" sz="2200" dirty="0">
              <a:cs typeface="+mn-cs"/>
            </a:endParaRPr>
          </a:p>
          <a:p>
            <a:r>
              <a:rPr lang="en-US" sz="2200" dirty="0" err="1">
                <a:cs typeface="+mn-cs"/>
              </a:rPr>
              <a:t>Män</a:t>
            </a:r>
            <a:r>
              <a:rPr lang="en-US" sz="2200" dirty="0">
                <a:cs typeface="+mn-cs"/>
              </a:rPr>
              <a:t> 85+ </a:t>
            </a:r>
            <a:r>
              <a:rPr lang="en-US" sz="2200" dirty="0" err="1">
                <a:cs typeface="+mn-cs"/>
              </a:rPr>
              <a:t>har</a:t>
            </a:r>
            <a:r>
              <a:rPr lang="en-US" sz="2200" dirty="0">
                <a:cs typeface="+mn-cs"/>
              </a:rPr>
              <a:t> </a:t>
            </a:r>
            <a:r>
              <a:rPr lang="en-US" sz="2200" dirty="0" err="1">
                <a:cs typeface="+mn-cs"/>
              </a:rPr>
              <a:t>högst</a:t>
            </a:r>
            <a:r>
              <a:rPr lang="en-US" sz="2200" dirty="0">
                <a:cs typeface="+mn-cs"/>
              </a:rPr>
              <a:t> </a:t>
            </a:r>
            <a:r>
              <a:rPr lang="en-US" sz="2200" dirty="0" err="1">
                <a:cs typeface="+mn-cs"/>
              </a:rPr>
              <a:t>suicidtal</a:t>
            </a:r>
            <a:endParaRPr lang="en-US" sz="2200" dirty="0">
              <a:cs typeface="+mn-cs"/>
            </a:endParaRPr>
          </a:p>
          <a:p>
            <a:r>
              <a:rPr lang="en-US" sz="2200" dirty="0">
                <a:cs typeface="+mn-cs"/>
              </a:rPr>
              <a:t>Den </a:t>
            </a:r>
            <a:r>
              <a:rPr lang="en-US" sz="2200" dirty="0" err="1">
                <a:cs typeface="+mn-cs"/>
              </a:rPr>
              <a:t>vanligaste</a:t>
            </a:r>
            <a:r>
              <a:rPr lang="en-US" sz="2200" dirty="0">
                <a:cs typeface="+mn-cs"/>
              </a:rPr>
              <a:t> </a:t>
            </a:r>
            <a:r>
              <a:rPr lang="en-US" sz="2200" dirty="0" err="1">
                <a:cs typeface="+mn-cs"/>
              </a:rPr>
              <a:t>dödsorsaken</a:t>
            </a:r>
            <a:r>
              <a:rPr lang="en-US" sz="2200" dirty="0">
                <a:cs typeface="+mn-cs"/>
              </a:rPr>
              <a:t> bland </a:t>
            </a:r>
            <a:r>
              <a:rPr lang="en-US" sz="2200" dirty="0" err="1">
                <a:cs typeface="+mn-cs"/>
              </a:rPr>
              <a:t>unga</a:t>
            </a:r>
            <a:r>
              <a:rPr lang="en-US" sz="2200" dirty="0">
                <a:cs typeface="+mn-cs"/>
              </a:rPr>
              <a:t> 15-24 </a:t>
            </a:r>
            <a:r>
              <a:rPr lang="en-US" sz="2200" dirty="0" err="1">
                <a:cs typeface="+mn-cs"/>
              </a:rPr>
              <a:t>år</a:t>
            </a:r>
            <a:br>
              <a:rPr lang="en-US" sz="2200" dirty="0">
                <a:cs typeface="+mn-cs"/>
              </a:rPr>
            </a:br>
            <a:endParaRPr lang="en-US" sz="2200" dirty="0">
              <a:cs typeface="+mn-cs"/>
            </a:endParaRPr>
          </a:p>
          <a:p>
            <a:r>
              <a:rPr lang="en-US" sz="2200" dirty="0" err="1">
                <a:cs typeface="+mn-cs"/>
              </a:rPr>
              <a:t>Suicidtalen</a:t>
            </a:r>
            <a:r>
              <a:rPr lang="en-US" sz="2200" dirty="0">
                <a:cs typeface="+mn-cs"/>
              </a:rPr>
              <a:t> </a:t>
            </a:r>
            <a:r>
              <a:rPr lang="en-US" sz="2200" dirty="0" err="1">
                <a:cs typeface="+mn-cs"/>
              </a:rPr>
              <a:t>har</a:t>
            </a:r>
            <a:r>
              <a:rPr lang="en-US" sz="2200" dirty="0">
                <a:cs typeface="+mn-cs"/>
              </a:rPr>
              <a:t> </a:t>
            </a:r>
            <a:r>
              <a:rPr lang="en-US" sz="2200" dirty="0" err="1">
                <a:cs typeface="+mn-cs"/>
              </a:rPr>
              <a:t>gått</a:t>
            </a:r>
            <a:r>
              <a:rPr lang="en-US" sz="2200" dirty="0">
                <a:cs typeface="+mn-cs"/>
              </a:rPr>
              <a:t> </a:t>
            </a:r>
            <a:r>
              <a:rPr lang="en-US" sz="2200" dirty="0" err="1">
                <a:cs typeface="+mn-cs"/>
              </a:rPr>
              <a:t>ner</a:t>
            </a:r>
            <a:r>
              <a:rPr lang="en-US" sz="2200" dirty="0">
                <a:cs typeface="+mn-cs"/>
              </a:rPr>
              <a:t> </a:t>
            </a:r>
            <a:r>
              <a:rPr lang="en-US" sz="2200" dirty="0" err="1">
                <a:cs typeface="+mn-cs"/>
              </a:rPr>
              <a:t>sen</a:t>
            </a:r>
            <a:r>
              <a:rPr lang="en-US" sz="2200" dirty="0">
                <a:cs typeface="+mn-cs"/>
              </a:rPr>
              <a:t> 1980-talet</a:t>
            </a:r>
          </a:p>
          <a:p>
            <a:r>
              <a:rPr lang="en-US" sz="2200" dirty="0">
                <a:cs typeface="+mn-cs"/>
              </a:rPr>
              <a:t>Bland </a:t>
            </a:r>
            <a:r>
              <a:rPr lang="en-US" sz="2200" dirty="0" err="1">
                <a:cs typeface="+mn-cs"/>
              </a:rPr>
              <a:t>unga</a:t>
            </a:r>
            <a:r>
              <a:rPr lang="en-US" sz="2200" dirty="0">
                <a:cs typeface="+mn-cs"/>
              </a:rPr>
              <a:t> </a:t>
            </a:r>
            <a:r>
              <a:rPr lang="en-US" sz="2200" dirty="0" err="1">
                <a:cs typeface="+mn-cs"/>
              </a:rPr>
              <a:t>har</a:t>
            </a:r>
            <a:r>
              <a:rPr lang="en-US" sz="2200" dirty="0">
                <a:cs typeface="+mn-cs"/>
              </a:rPr>
              <a:t> </a:t>
            </a:r>
            <a:r>
              <a:rPr lang="en-US" sz="2200" dirty="0" err="1">
                <a:cs typeface="+mn-cs"/>
              </a:rPr>
              <a:t>suicid</a:t>
            </a:r>
            <a:r>
              <a:rPr lang="en-US" sz="2200" dirty="0">
                <a:cs typeface="+mn-cs"/>
              </a:rPr>
              <a:t> </a:t>
            </a:r>
            <a:r>
              <a:rPr lang="en-US" sz="2200" dirty="0" err="1">
                <a:cs typeface="+mn-cs"/>
              </a:rPr>
              <a:t>ökat</a:t>
            </a:r>
            <a:endParaRPr lang="en-US" sz="2200" dirty="0">
              <a:cs typeface="+mn-cs"/>
            </a:endParaRPr>
          </a:p>
        </p:txBody>
      </p:sp>
      <p:pic>
        <p:nvPicPr>
          <p:cNvPr id="6" name="Bildobjekt 5" descr="En bild som visar konst, skiss, Kostymdesign, kvinna&#10;&#10;Automatiskt genererad beskrivning">
            <a:extLst>
              <a:ext uri="{FF2B5EF4-FFF2-40B4-BE49-F238E27FC236}">
                <a16:creationId xmlns:a16="http://schemas.microsoft.com/office/drawing/2014/main" id="{9411BCC7-107C-6C0F-4B35-1E74D41CB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726" y="826235"/>
            <a:ext cx="7256779" cy="5205529"/>
          </a:xfrm>
          <a:prstGeom prst="rect">
            <a:avLst/>
          </a:prstGeom>
        </p:spPr>
      </p:pic>
    </p:spTree>
    <p:extLst>
      <p:ext uri="{BB962C8B-B14F-4D97-AF65-F5344CB8AC3E}">
        <p14:creationId xmlns:p14="http://schemas.microsoft.com/office/powerpoint/2010/main" val="1455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622E6C0-2A66-4F5E-ABC6-91E261810CC5}"/>
              </a:ext>
            </a:extLst>
          </p:cNvPr>
          <p:cNvSpPr>
            <a:spLocks noGrp="1"/>
          </p:cNvSpPr>
          <p:nvPr>
            <p:ph type="title"/>
          </p:nvPr>
        </p:nvSpPr>
        <p:spPr>
          <a:xfrm>
            <a:off x="842099" y="1045958"/>
            <a:ext cx="6561138" cy="813413"/>
          </a:xfrm>
        </p:spPr>
        <p:txBody>
          <a:bodyPr/>
          <a:lstStyle/>
          <a:p>
            <a:r>
              <a:rPr lang="sv-SE" dirty="0"/>
              <a:t>Riskfaktorer för suicid</a:t>
            </a:r>
          </a:p>
        </p:txBody>
      </p:sp>
      <p:pic>
        <p:nvPicPr>
          <p:cNvPr id="6" name="Bildobjekt 5" descr="En bild som visar skiss, illustration, anime, rita&#10;&#10;Automatiskt genererad beskrivning">
            <a:extLst>
              <a:ext uri="{FF2B5EF4-FFF2-40B4-BE49-F238E27FC236}">
                <a16:creationId xmlns:a16="http://schemas.microsoft.com/office/drawing/2014/main" id="{9C617D76-637A-0F48-D074-6F7767D96A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7152" y="1045958"/>
            <a:ext cx="4559248" cy="3756820"/>
          </a:xfrm>
          <a:prstGeom prst="rect">
            <a:avLst/>
          </a:prstGeom>
        </p:spPr>
      </p:pic>
      <p:sp>
        <p:nvSpPr>
          <p:cNvPr id="7" name="Platshållare för text 3">
            <a:extLst>
              <a:ext uri="{FF2B5EF4-FFF2-40B4-BE49-F238E27FC236}">
                <a16:creationId xmlns:a16="http://schemas.microsoft.com/office/drawing/2014/main" id="{2FB68205-65AD-74B6-A5DC-58A11B36D99B}"/>
              </a:ext>
            </a:extLst>
          </p:cNvPr>
          <p:cNvSpPr txBox="1">
            <a:spLocks/>
          </p:cNvSpPr>
          <p:nvPr/>
        </p:nvSpPr>
        <p:spPr>
          <a:xfrm>
            <a:off x="837933" y="1793283"/>
            <a:ext cx="6790087" cy="4655643"/>
          </a:xfrm>
          <a:prstGeom prst="rect">
            <a:avLst/>
          </a:prstGeom>
        </p:spPr>
        <p:txBody>
          <a:bodyPr>
            <a:noAutofit/>
          </a:bodyPr>
          <a:lstStyle>
            <a:lvl1pPr marL="0" indent="0" algn="l" defTabSz="914400" rtl="0" eaLnBrk="1" latinLnBrk="0" hangingPunct="1">
              <a:lnSpc>
                <a:spcPts val="2100"/>
              </a:lnSpc>
              <a:spcBef>
                <a:spcPts val="800"/>
              </a:spcBef>
              <a:buFont typeface="Arial" panose="020B0604020202020204" pitchFamily="34" charset="0"/>
              <a:buNone/>
              <a:defRPr sz="1800" b="0" i="0" kern="120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400" dirty="0"/>
          </a:p>
          <a:p>
            <a:pPr marL="342900" indent="-342900">
              <a:buFont typeface="Arial" panose="020B0604020202020204" pitchFamily="34" charset="0"/>
              <a:buChar char="•"/>
            </a:pPr>
            <a:r>
              <a:rPr lang="sv-SE" sz="2400" dirty="0"/>
              <a:t>Ålder</a:t>
            </a:r>
          </a:p>
          <a:p>
            <a:pPr marL="342900" indent="-342900">
              <a:buFont typeface="Arial" panose="020B0604020202020204" pitchFamily="34" charset="0"/>
              <a:buChar char="•"/>
            </a:pPr>
            <a:r>
              <a:rPr lang="sv-SE" sz="2400" dirty="0"/>
              <a:t>Kön och könsidentitet</a:t>
            </a:r>
          </a:p>
          <a:p>
            <a:pPr marL="342900" indent="-342900">
              <a:buFont typeface="Arial" panose="020B0604020202020204" pitchFamily="34" charset="0"/>
              <a:buChar char="•"/>
            </a:pPr>
            <a:r>
              <a:rPr lang="sv-SE" sz="2400" dirty="0"/>
              <a:t>Tillhöra minoritetsgrupp</a:t>
            </a:r>
          </a:p>
          <a:p>
            <a:pPr marL="342900" indent="-342900">
              <a:buFont typeface="Arial" panose="020B0604020202020204" pitchFamily="34" charset="0"/>
              <a:buChar char="•"/>
            </a:pPr>
            <a:r>
              <a:rPr lang="sv-SE" sz="2400" dirty="0"/>
              <a:t>Ensamkommande eller från land med fler suicid</a:t>
            </a:r>
          </a:p>
          <a:p>
            <a:pPr marL="342900" indent="-342900">
              <a:buFont typeface="Arial" panose="020B0604020202020204" pitchFamily="34" charset="0"/>
              <a:buChar char="•"/>
            </a:pPr>
            <a:r>
              <a:rPr lang="sv-SE" sz="2400" dirty="0"/>
              <a:t>Lägre utbildning</a:t>
            </a:r>
          </a:p>
          <a:p>
            <a:pPr marL="342900" indent="-342900">
              <a:buFont typeface="Arial" panose="020B0604020202020204" pitchFamily="34" charset="0"/>
              <a:buChar char="•"/>
            </a:pPr>
            <a:r>
              <a:rPr lang="sv-SE" sz="2400" dirty="0"/>
              <a:t>Otrygga uppväxtförhållanden</a:t>
            </a:r>
            <a:br>
              <a:rPr lang="sv-SE" sz="2400" dirty="0"/>
            </a:br>
            <a:endParaRPr lang="sv-SE" sz="2400" dirty="0"/>
          </a:p>
          <a:p>
            <a:pPr marL="342900" indent="-342900">
              <a:buFont typeface="Arial" panose="020B0604020202020204" pitchFamily="34" charset="0"/>
              <a:buChar char="•"/>
            </a:pPr>
            <a:r>
              <a:rPr lang="sv-SE" sz="2400" dirty="0"/>
              <a:t>Hälsotillstånd</a:t>
            </a:r>
          </a:p>
          <a:p>
            <a:pPr marL="342900" indent="-342900">
              <a:buFont typeface="Arial" panose="020B0604020202020204" pitchFamily="34" charset="0"/>
              <a:buChar char="•"/>
            </a:pPr>
            <a:r>
              <a:rPr lang="sv-SE" sz="2400" dirty="0"/>
              <a:t>Livssituation</a:t>
            </a:r>
          </a:p>
          <a:p>
            <a:pPr marL="342900" indent="-342900">
              <a:buFont typeface="Arial" panose="020B0604020202020204" pitchFamily="34" charset="0"/>
              <a:buChar char="•"/>
            </a:pPr>
            <a:r>
              <a:rPr lang="sv-SE" sz="2400" dirty="0"/>
              <a:t>Alkoholkonsumtion och andra substanser</a:t>
            </a:r>
          </a:p>
          <a:p>
            <a:pPr marL="342900" indent="-342900">
              <a:buFont typeface="Arial" panose="020B0604020202020204" pitchFamily="34" charset="0"/>
              <a:buChar char="•"/>
            </a:pPr>
            <a:r>
              <a:rPr lang="sv-SE" sz="2400" dirty="0"/>
              <a:t>Efterlevande </a:t>
            </a:r>
          </a:p>
          <a:p>
            <a:pPr marL="342900" indent="-342900">
              <a:buFont typeface="Arial" panose="020B0604020202020204" pitchFamily="34" charset="0"/>
              <a:buChar char="•"/>
            </a:pPr>
            <a:r>
              <a:rPr lang="sv-SE" sz="2400" dirty="0"/>
              <a:t>Tidigare suicidförsök</a:t>
            </a:r>
          </a:p>
          <a:p>
            <a:endParaRPr lang="en-US" sz="2200" dirty="0">
              <a:latin typeface="+mn-lt"/>
              <a:cs typeface="+mn-cs"/>
            </a:endParaRPr>
          </a:p>
        </p:txBody>
      </p:sp>
    </p:spTree>
    <p:extLst>
      <p:ext uri="{BB962C8B-B14F-4D97-AF65-F5344CB8AC3E}">
        <p14:creationId xmlns:p14="http://schemas.microsoft.com/office/powerpoint/2010/main" val="921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476708A-7FF5-0325-EAB5-BEA15E9BCD8D}"/>
              </a:ext>
            </a:extLst>
          </p:cNvPr>
          <p:cNvSpPr>
            <a:spLocks noGrp="1"/>
          </p:cNvSpPr>
          <p:nvPr>
            <p:ph type="body" sz="quarter" idx="15"/>
          </p:nvPr>
        </p:nvSpPr>
        <p:spPr>
          <a:xfrm>
            <a:off x="732323" y="2026323"/>
            <a:ext cx="5799942" cy="2403008"/>
          </a:xfrm>
        </p:spPr>
        <p:txBody>
          <a:bodyPr/>
          <a:lstStyle/>
          <a:p>
            <a:r>
              <a:rPr lang="sv-SE" sz="2000" dirty="0"/>
              <a:t>• Meningsfullt liv</a:t>
            </a:r>
          </a:p>
          <a:p>
            <a:r>
              <a:rPr lang="sv-SE" sz="2000" dirty="0"/>
              <a:t>• Hög problemlösningsförmåga</a:t>
            </a:r>
          </a:p>
          <a:p>
            <a:r>
              <a:rPr lang="sv-SE" sz="2000" dirty="0"/>
              <a:t>• Kunna uttrycka tankar, känslor och be om hjälp</a:t>
            </a:r>
          </a:p>
          <a:p>
            <a:r>
              <a:rPr lang="sv-SE" sz="2000" dirty="0"/>
              <a:t>• Livsstilsfaktorer; fysisk aktivitet, sömn m.m.</a:t>
            </a:r>
          </a:p>
          <a:p>
            <a:r>
              <a:rPr lang="sv-SE" sz="2000" dirty="0"/>
              <a:t>• Moraliska eller religiösa invändningar mot suicid</a:t>
            </a:r>
          </a:p>
          <a:p>
            <a:r>
              <a:rPr lang="sv-SE" sz="2000" dirty="0"/>
              <a:t>• Goda relationer</a:t>
            </a:r>
          </a:p>
          <a:p>
            <a:r>
              <a:rPr lang="sv-SE" sz="2000" dirty="0"/>
              <a:t>• God skol/arbetsmiljö </a:t>
            </a:r>
          </a:p>
          <a:p>
            <a:r>
              <a:rPr lang="sv-SE" sz="2000" dirty="0"/>
              <a:t>• Avslutad skolgång och möjligheter till arbete</a:t>
            </a:r>
          </a:p>
          <a:p>
            <a:r>
              <a:rPr lang="sv-SE" sz="2000" dirty="0"/>
              <a:t>• Tillgång till natur</a:t>
            </a:r>
          </a:p>
          <a:p>
            <a:r>
              <a:rPr lang="sv-SE" sz="2000" dirty="0"/>
              <a:t>• Begränsning av metoder</a:t>
            </a:r>
          </a:p>
          <a:p>
            <a:r>
              <a:rPr lang="sv-SE" sz="2000" dirty="0"/>
              <a:t>• Behandla psykisk sjukdom</a:t>
            </a:r>
          </a:p>
          <a:p>
            <a:endParaRPr lang="sv-SE" dirty="0"/>
          </a:p>
        </p:txBody>
      </p:sp>
      <p:sp>
        <p:nvSpPr>
          <p:cNvPr id="5" name="Rubrik 4">
            <a:extLst>
              <a:ext uri="{FF2B5EF4-FFF2-40B4-BE49-F238E27FC236}">
                <a16:creationId xmlns:a16="http://schemas.microsoft.com/office/drawing/2014/main" id="{D0FD4319-2537-FB8C-948E-8D8DD4F58825}"/>
              </a:ext>
            </a:extLst>
          </p:cNvPr>
          <p:cNvSpPr>
            <a:spLocks noGrp="1"/>
          </p:cNvSpPr>
          <p:nvPr>
            <p:ph type="title"/>
          </p:nvPr>
        </p:nvSpPr>
        <p:spPr>
          <a:xfrm>
            <a:off x="732323" y="1092595"/>
            <a:ext cx="4781081" cy="837476"/>
          </a:xfrm>
        </p:spPr>
        <p:txBody>
          <a:bodyPr/>
          <a:lstStyle/>
          <a:p>
            <a:r>
              <a:rPr lang="sv-SE" dirty="0"/>
              <a:t>Skyddsfaktorer</a:t>
            </a:r>
          </a:p>
        </p:txBody>
      </p:sp>
      <p:pic>
        <p:nvPicPr>
          <p:cNvPr id="7" name="Bildobjekt 6" descr="En bild som visar tecknad serie, möbler, rita, konst&#10;&#10;Automatiskt genererad beskrivning">
            <a:extLst>
              <a:ext uri="{FF2B5EF4-FFF2-40B4-BE49-F238E27FC236}">
                <a16:creationId xmlns:a16="http://schemas.microsoft.com/office/drawing/2014/main" id="{017DC368-EDF7-95C5-FD93-DB3E79260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4467" y="2026323"/>
            <a:ext cx="4441872" cy="3121156"/>
          </a:xfrm>
          <a:prstGeom prst="rect">
            <a:avLst/>
          </a:prstGeom>
        </p:spPr>
      </p:pic>
      <p:sp>
        <p:nvSpPr>
          <p:cNvPr id="8" name="textruta 7">
            <a:extLst>
              <a:ext uri="{FF2B5EF4-FFF2-40B4-BE49-F238E27FC236}">
                <a16:creationId xmlns:a16="http://schemas.microsoft.com/office/drawing/2014/main" id="{C742DA97-8820-3BBC-F45D-1DEB311EE283}"/>
              </a:ext>
            </a:extLst>
          </p:cNvPr>
          <p:cNvSpPr txBox="1"/>
          <p:nvPr/>
        </p:nvSpPr>
        <p:spPr>
          <a:xfrm>
            <a:off x="5618747" y="5945577"/>
            <a:ext cx="5799943" cy="707886"/>
          </a:xfrm>
          <a:prstGeom prst="rect">
            <a:avLst/>
          </a:prstGeom>
          <a:noFill/>
        </p:spPr>
        <p:txBody>
          <a:bodyPr wrap="square" rtlCol="0">
            <a:spAutoFit/>
          </a:bodyPr>
          <a:lstStyle/>
          <a:p>
            <a:r>
              <a:rPr lang="sv-SE" sz="2000" b="1" dirty="0">
                <a:solidFill>
                  <a:srgbClr val="522473"/>
                </a:solidFill>
              </a:rPr>
              <a:t>Fysisk, psykisk, social och existentiell hälsa spelar roll</a:t>
            </a:r>
          </a:p>
          <a:p>
            <a:endParaRPr lang="sv-SE" sz="2000" b="1" dirty="0">
              <a:solidFill>
                <a:srgbClr val="522473"/>
              </a:solidFill>
            </a:endParaRPr>
          </a:p>
        </p:txBody>
      </p:sp>
    </p:spTree>
    <p:extLst>
      <p:ext uri="{BB962C8B-B14F-4D97-AF65-F5344CB8AC3E}">
        <p14:creationId xmlns:p14="http://schemas.microsoft.com/office/powerpoint/2010/main" val="4715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7DF1B2-672D-6984-D63D-038077FD7519}"/>
              </a:ext>
            </a:extLst>
          </p:cNvPr>
          <p:cNvSpPr>
            <a:spLocks noGrp="1"/>
          </p:cNvSpPr>
          <p:nvPr>
            <p:ph type="title"/>
          </p:nvPr>
        </p:nvSpPr>
        <p:spPr/>
        <p:txBody>
          <a:bodyPr/>
          <a:lstStyle/>
          <a:p>
            <a:r>
              <a:rPr lang="sv-SE" dirty="0"/>
              <a:t>Ingen människa ska behöva </a:t>
            </a:r>
            <a:br>
              <a:rPr lang="sv-SE" dirty="0"/>
            </a:br>
            <a:r>
              <a:rPr lang="sv-SE" dirty="0"/>
              <a:t>hamna i en sådan utsatt </a:t>
            </a:r>
            <a:br>
              <a:rPr lang="sv-SE" dirty="0"/>
            </a:br>
            <a:r>
              <a:rPr lang="sv-SE" dirty="0"/>
              <a:t>situation att den enda utvägen </a:t>
            </a:r>
            <a:br>
              <a:rPr lang="sv-SE" dirty="0"/>
            </a:br>
            <a:r>
              <a:rPr lang="sv-SE" dirty="0"/>
              <a:t>upplevs vara självmord</a:t>
            </a:r>
          </a:p>
        </p:txBody>
      </p:sp>
      <p:sp>
        <p:nvSpPr>
          <p:cNvPr id="5" name="Platshållare för text 4">
            <a:extLst>
              <a:ext uri="{FF2B5EF4-FFF2-40B4-BE49-F238E27FC236}">
                <a16:creationId xmlns:a16="http://schemas.microsoft.com/office/drawing/2014/main" id="{A367A434-EB98-9B80-8F85-C471A3981407}"/>
              </a:ext>
            </a:extLst>
          </p:cNvPr>
          <p:cNvSpPr>
            <a:spLocks noGrp="1"/>
          </p:cNvSpPr>
          <p:nvPr>
            <p:ph type="body" idx="1"/>
          </p:nvPr>
        </p:nvSpPr>
        <p:spPr/>
        <p:txBody>
          <a:bodyPr/>
          <a:lstStyle/>
          <a:p>
            <a:r>
              <a:rPr lang="sv-SE" dirty="0"/>
              <a:t>VISIONEN FÖR NATIONELLT HANDLINGSPROGRAM</a:t>
            </a:r>
          </a:p>
        </p:txBody>
      </p:sp>
    </p:spTree>
    <p:extLst>
      <p:ext uri="{BB962C8B-B14F-4D97-AF65-F5344CB8AC3E}">
        <p14:creationId xmlns:p14="http://schemas.microsoft.com/office/powerpoint/2010/main" val="221155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65D802-E1F3-623D-CA70-F38097E2B5C7}"/>
              </a:ext>
            </a:extLst>
          </p:cNvPr>
          <p:cNvSpPr>
            <a:spLocks noGrp="1"/>
          </p:cNvSpPr>
          <p:nvPr>
            <p:ph type="title"/>
          </p:nvPr>
        </p:nvSpPr>
        <p:spPr>
          <a:xfrm>
            <a:off x="-381180" y="481810"/>
            <a:ext cx="13666572" cy="2003697"/>
          </a:xfrm>
        </p:spPr>
        <p:txBody>
          <a:bodyPr/>
          <a:lstStyle/>
          <a:p>
            <a:pPr algn="ctr"/>
            <a:r>
              <a:rPr lang="sv-SE" sz="4800" b="0" dirty="0"/>
              <a:t>Det goda livet i Västra Götaland</a:t>
            </a:r>
            <a:br>
              <a:rPr lang="sv-SE" dirty="0"/>
            </a:br>
            <a:r>
              <a:rPr lang="sv-SE" dirty="0"/>
              <a:t>Handlingsplan för suicidprevention </a:t>
            </a:r>
            <a:br>
              <a:rPr lang="sv-SE" dirty="0"/>
            </a:br>
            <a:r>
              <a:rPr lang="sv-SE" dirty="0"/>
              <a:t>2020 - 2025</a:t>
            </a:r>
          </a:p>
        </p:txBody>
      </p:sp>
      <p:sp>
        <p:nvSpPr>
          <p:cNvPr id="4" name="Platshållare för text 3">
            <a:extLst>
              <a:ext uri="{FF2B5EF4-FFF2-40B4-BE49-F238E27FC236}">
                <a16:creationId xmlns:a16="http://schemas.microsoft.com/office/drawing/2014/main" id="{58095EA4-11FB-9073-E102-2F06E184C51C}"/>
              </a:ext>
            </a:extLst>
          </p:cNvPr>
          <p:cNvSpPr>
            <a:spLocks noGrp="1"/>
          </p:cNvSpPr>
          <p:nvPr>
            <p:ph type="body" sz="quarter" idx="15"/>
          </p:nvPr>
        </p:nvSpPr>
        <p:spPr/>
        <p:txBody>
          <a:bodyPr/>
          <a:lstStyle/>
          <a:p>
            <a:pPr marL="0" indent="0">
              <a:buNone/>
            </a:pPr>
            <a:r>
              <a:rPr lang="sv-SE" sz="2800" b="1" dirty="0">
                <a:solidFill>
                  <a:schemeClr val="tx2"/>
                </a:solidFill>
                <a:latin typeface="+mn-lt"/>
              </a:rPr>
              <a:t>Aktiviteter:</a:t>
            </a:r>
          </a:p>
          <a:p>
            <a:r>
              <a:rPr lang="sv-SE" dirty="0"/>
              <a:t>Lokal handlingsplan som involverar nyckelaktörer</a:t>
            </a:r>
          </a:p>
          <a:p>
            <a:r>
              <a:rPr lang="sv-SE" dirty="0"/>
              <a:t>Höjd kunskapsnivå</a:t>
            </a:r>
          </a:p>
          <a:p>
            <a:r>
              <a:rPr lang="sv-SE" dirty="0"/>
              <a:t>Prioritera suicidprevention på ledningsnivå</a:t>
            </a:r>
          </a:p>
          <a:p>
            <a:r>
              <a:rPr lang="sv-SE" dirty="0"/>
              <a:t>Ökad samordning och tillgänglighet till </a:t>
            </a:r>
            <a:br>
              <a:rPr lang="sv-SE" dirty="0"/>
            </a:br>
            <a:r>
              <a:rPr lang="sv-SE" dirty="0"/>
              <a:t>professionella insatser på alla nivåer</a:t>
            </a:r>
          </a:p>
          <a:p>
            <a:r>
              <a:rPr lang="sv-SE" dirty="0"/>
              <a:t>Ta vara på civilsamhällets engagemang och kunskap</a:t>
            </a:r>
          </a:p>
          <a:p>
            <a:r>
              <a:rPr lang="sv-SE" dirty="0"/>
              <a:t>Lära av händelseanalyser vid suicid</a:t>
            </a:r>
          </a:p>
        </p:txBody>
      </p:sp>
      <p:pic>
        <p:nvPicPr>
          <p:cNvPr id="5" name="Bildobjekt 4">
            <a:extLst>
              <a:ext uri="{FF2B5EF4-FFF2-40B4-BE49-F238E27FC236}">
                <a16:creationId xmlns:a16="http://schemas.microsoft.com/office/drawing/2014/main" id="{25845822-232C-CB36-F86F-D3E045974F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94659">
            <a:off x="513779" y="2623120"/>
            <a:ext cx="4718887" cy="3629537"/>
          </a:xfrm>
          <a:prstGeom prst="rect">
            <a:avLst/>
          </a:prstGeom>
        </p:spPr>
      </p:pic>
    </p:spTree>
    <p:extLst>
      <p:ext uri="{BB962C8B-B14F-4D97-AF65-F5344CB8AC3E}">
        <p14:creationId xmlns:p14="http://schemas.microsoft.com/office/powerpoint/2010/main" val="6151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bläck&#10;&#10;Automatiskt genererad beskrivning">
            <a:extLst>
              <a:ext uri="{FF2B5EF4-FFF2-40B4-BE49-F238E27FC236}">
                <a16:creationId xmlns:a16="http://schemas.microsoft.com/office/drawing/2014/main" id="{CA429D1B-661C-3CFA-19BF-1B54A76C3B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Rubrik 7">
            <a:extLst>
              <a:ext uri="{FF2B5EF4-FFF2-40B4-BE49-F238E27FC236}">
                <a16:creationId xmlns:a16="http://schemas.microsoft.com/office/drawing/2014/main" id="{DD5CF3DA-1241-2CA0-E13C-9EC9BBFF3B6A}"/>
              </a:ext>
            </a:extLst>
          </p:cNvPr>
          <p:cNvSpPr>
            <a:spLocks noGrp="1"/>
          </p:cNvSpPr>
          <p:nvPr>
            <p:ph type="title"/>
          </p:nvPr>
        </p:nvSpPr>
        <p:spPr>
          <a:xfrm>
            <a:off x="837665" y="1131234"/>
            <a:ext cx="6983143" cy="1446274"/>
          </a:xfrm>
        </p:spPr>
        <p:txBody>
          <a:bodyPr/>
          <a:lstStyle/>
          <a:p>
            <a:r>
              <a:rPr lang="sv-SE" dirty="0"/>
              <a:t>Självmordstal i Fyrbodal</a:t>
            </a:r>
          </a:p>
        </p:txBody>
      </p:sp>
      <p:sp>
        <p:nvSpPr>
          <p:cNvPr id="4" name="Platshållare för text 3">
            <a:extLst>
              <a:ext uri="{FF2B5EF4-FFF2-40B4-BE49-F238E27FC236}">
                <a16:creationId xmlns:a16="http://schemas.microsoft.com/office/drawing/2014/main" id="{B79EA04F-4C7C-3A19-AA5F-D016FF359BA5}"/>
              </a:ext>
            </a:extLst>
          </p:cNvPr>
          <p:cNvSpPr txBox="1">
            <a:spLocks/>
          </p:cNvSpPr>
          <p:nvPr/>
        </p:nvSpPr>
        <p:spPr>
          <a:xfrm>
            <a:off x="837933" y="1881902"/>
            <a:ext cx="6746207" cy="517621"/>
          </a:xfrm>
          <a:prstGeom prst="rect">
            <a:avLst/>
          </a:prstGeom>
        </p:spPr>
        <p:txBody>
          <a:bodyPr/>
          <a:lstStyle>
            <a:lvl1pPr marL="0" indent="0" algn="l" defTabSz="914400" rtl="0" eaLnBrk="1" latinLnBrk="0" hangingPunct="1">
              <a:lnSpc>
                <a:spcPts val="2100"/>
              </a:lnSpc>
              <a:spcBef>
                <a:spcPts val="800"/>
              </a:spcBef>
              <a:buFont typeface="Arial" panose="020B0604020202020204" pitchFamily="34" charset="0"/>
              <a:buNone/>
              <a:defRPr sz="1800" b="0" i="0" kern="1200">
                <a:solidFill>
                  <a:schemeClr val="tx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Genomsnittliga självmordstal 2010-2021 per 100 000 invånare och år (gäller säkra och osäkra självmord från 15 år och äldre).</a:t>
            </a:r>
          </a:p>
        </p:txBody>
      </p:sp>
    </p:spTree>
    <p:extLst>
      <p:ext uri="{BB962C8B-B14F-4D97-AF65-F5344CB8AC3E}">
        <p14:creationId xmlns:p14="http://schemas.microsoft.com/office/powerpoint/2010/main" val="716306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7B1D6F-5B34-E347-5997-4B29DDB4F0D4}"/>
              </a:ext>
            </a:extLst>
          </p:cNvPr>
          <p:cNvSpPr>
            <a:spLocks noGrp="1"/>
          </p:cNvSpPr>
          <p:nvPr>
            <p:ph type="title"/>
          </p:nvPr>
        </p:nvSpPr>
        <p:spPr>
          <a:xfrm>
            <a:off x="837934" y="1257332"/>
            <a:ext cx="6561406" cy="1325563"/>
          </a:xfrm>
        </p:spPr>
        <p:txBody>
          <a:bodyPr/>
          <a:lstStyle/>
          <a:p>
            <a:r>
              <a:rPr lang="sv-SE" dirty="0"/>
              <a:t>Suicidpyramiden</a:t>
            </a:r>
          </a:p>
        </p:txBody>
      </p:sp>
      <p:sp>
        <p:nvSpPr>
          <p:cNvPr id="6" name="Platshållare för text 5">
            <a:extLst>
              <a:ext uri="{FF2B5EF4-FFF2-40B4-BE49-F238E27FC236}">
                <a16:creationId xmlns:a16="http://schemas.microsoft.com/office/drawing/2014/main" id="{A55D593F-3FBF-7DE6-19E6-96106E9EF7EC}"/>
              </a:ext>
            </a:extLst>
          </p:cNvPr>
          <p:cNvSpPr>
            <a:spLocks noGrp="1"/>
          </p:cNvSpPr>
          <p:nvPr>
            <p:ph type="body" sz="quarter" idx="14"/>
          </p:nvPr>
        </p:nvSpPr>
        <p:spPr>
          <a:xfrm>
            <a:off x="838202" y="2818406"/>
            <a:ext cx="6561138" cy="3045041"/>
          </a:xfrm>
        </p:spPr>
        <p:txBody>
          <a:bodyPr/>
          <a:lstStyle/>
          <a:p>
            <a:endParaRPr lang="sv-SE" sz="4000" dirty="0"/>
          </a:p>
          <a:p>
            <a:r>
              <a:rPr lang="sv-SE" sz="4000" dirty="0"/>
              <a:t>- En påminnelse om att</a:t>
            </a:r>
          </a:p>
          <a:p>
            <a:endParaRPr lang="sv-SE" sz="4000" dirty="0"/>
          </a:p>
          <a:p>
            <a:r>
              <a:rPr lang="sv-SE" sz="4000" dirty="0" err="1"/>
              <a:t>suicidaliteten</a:t>
            </a:r>
            <a:r>
              <a:rPr lang="sv-SE" sz="4000" dirty="0"/>
              <a:t> är större</a:t>
            </a:r>
          </a:p>
          <a:p>
            <a:endParaRPr lang="sv-SE" sz="4000" dirty="0"/>
          </a:p>
          <a:p>
            <a:r>
              <a:rPr lang="sv-SE" sz="4000" dirty="0"/>
              <a:t>än de som dött i </a:t>
            </a:r>
          </a:p>
          <a:p>
            <a:endParaRPr lang="sv-SE" sz="4000" dirty="0"/>
          </a:p>
          <a:p>
            <a:r>
              <a:rPr lang="sv-SE" sz="4000" dirty="0"/>
              <a:t>självmord. </a:t>
            </a:r>
          </a:p>
        </p:txBody>
      </p:sp>
      <p:pic>
        <p:nvPicPr>
          <p:cNvPr id="4" name="Bildobjekt 3">
            <a:extLst>
              <a:ext uri="{FF2B5EF4-FFF2-40B4-BE49-F238E27FC236}">
                <a16:creationId xmlns:a16="http://schemas.microsoft.com/office/drawing/2014/main" id="{E952FC0B-6EE0-DC03-4036-4EFFFD212C3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76835" y="786309"/>
            <a:ext cx="5663806" cy="5312650"/>
          </a:xfrm>
          <a:prstGeom prst="rect">
            <a:avLst/>
          </a:prstGeom>
        </p:spPr>
      </p:pic>
    </p:spTree>
    <p:extLst>
      <p:ext uri="{BB962C8B-B14F-4D97-AF65-F5344CB8AC3E}">
        <p14:creationId xmlns:p14="http://schemas.microsoft.com/office/powerpoint/2010/main" val="273895131"/>
      </p:ext>
    </p:extLst>
  </p:cSld>
  <p:clrMapOvr>
    <a:masterClrMapping/>
  </p:clrMapOvr>
</p:sld>
</file>

<file path=ppt/theme/theme1.xml><?xml version="1.0" encoding="utf-8"?>
<a:theme xmlns:a="http://schemas.openxmlformats.org/drawingml/2006/main" name="Office-tema">
  <a:themeElements>
    <a:clrScheme name="FYRK Suicidprevention 1">
      <a:dk1>
        <a:srgbClr val="000000"/>
      </a:dk1>
      <a:lt1>
        <a:srgbClr val="FFFFFF"/>
      </a:lt1>
      <a:dk2>
        <a:srgbClr val="512473"/>
      </a:dk2>
      <a:lt2>
        <a:srgbClr val="FAFAFA"/>
      </a:lt2>
      <a:accent1>
        <a:srgbClr val="632581"/>
      </a:accent1>
      <a:accent2>
        <a:srgbClr val="80AD9F"/>
      </a:accent2>
      <a:accent3>
        <a:srgbClr val="5F8F94"/>
      </a:accent3>
      <a:accent4>
        <a:srgbClr val="DAEEBA"/>
      </a:accent4>
      <a:accent5>
        <a:srgbClr val="BA407F"/>
      </a:accent5>
      <a:accent6>
        <a:srgbClr val="3A5D92"/>
      </a:accent6>
      <a:hlink>
        <a:srgbClr val="512473"/>
      </a:hlink>
      <a:folHlink>
        <a:srgbClr val="BA40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4435</Words>
  <Application>Microsoft Office PowerPoint</Application>
  <PresentationFormat>Bredbild</PresentationFormat>
  <Paragraphs>325</Paragraphs>
  <Slides>14</Slides>
  <Notes>13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14</vt:i4>
      </vt:variant>
    </vt:vector>
  </HeadingPairs>
  <TitlesOfParts>
    <vt:vector size="21" baseType="lpstr">
      <vt:lpstr>Arial</vt:lpstr>
      <vt:lpstr>Calibri</vt:lpstr>
      <vt:lpstr>Calibri Light</vt:lpstr>
      <vt:lpstr>Montserrat</vt:lpstr>
      <vt:lpstr>open sans</vt:lpstr>
      <vt:lpstr>Symbol</vt:lpstr>
      <vt:lpstr>Office-tema</vt:lpstr>
      <vt:lpstr>Suicidprevention</vt:lpstr>
      <vt:lpstr>Presentationen innehåller:</vt:lpstr>
      <vt:lpstr>Fakta suicid</vt:lpstr>
      <vt:lpstr>Riskfaktorer för suicid</vt:lpstr>
      <vt:lpstr>Skyddsfaktorer</vt:lpstr>
      <vt:lpstr>Ingen människa ska behöva  hamna i en sådan utsatt  situation att den enda utvägen  upplevs vara självmord</vt:lpstr>
      <vt:lpstr>Det goda livet i Västra Götaland Handlingsplan för suicidprevention  2020 - 2025</vt:lpstr>
      <vt:lpstr>Självmordstal i Fyrbodal</vt:lpstr>
      <vt:lpstr>Suicidpyramiden</vt:lpstr>
      <vt:lpstr>3 nivåer av suicidprevention</vt:lpstr>
      <vt:lpstr>Evidensbaserade  metoder</vt:lpstr>
      <vt:lpstr>Utbildningsinsatser</vt:lpstr>
      <vt:lpstr>Bemötande</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Jobba för livet</dc:title>
  <dc:creator>Frida Leyon</dc:creator>
  <cp:lastModifiedBy>Johannes Jönsson</cp:lastModifiedBy>
  <cp:revision>15</cp:revision>
  <dcterms:created xsi:type="dcterms:W3CDTF">2023-11-16T09:16:25Z</dcterms:created>
  <dcterms:modified xsi:type="dcterms:W3CDTF">2023-12-20T14:59:27Z</dcterms:modified>
</cp:coreProperties>
</file>