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9" r:id="rId2"/>
    <p:sldId id="1556" r:id="rId3"/>
    <p:sldId id="1538" r:id="rId4"/>
    <p:sldId id="1539" r:id="rId5"/>
    <p:sldId id="1540" r:id="rId6"/>
    <p:sldId id="1551" r:id="rId7"/>
    <p:sldId id="299" r:id="rId8"/>
    <p:sldId id="1549" r:id="rId9"/>
    <p:sldId id="1550" r:id="rId10"/>
    <p:sldId id="1546" r:id="rId11"/>
    <p:sldId id="1544" r:id="rId12"/>
    <p:sldId id="1547" r:id="rId13"/>
    <p:sldId id="256" r:id="rId14"/>
    <p:sldId id="1542" r:id="rId15"/>
  </p:sldIdLst>
  <p:sldSz cx="12192000" cy="6858000"/>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3A5C4-00EA-435D-B5CF-34385425DBBE}" v="15" dt="2023-07-11T09:56:02.5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6748" autoAdjust="0"/>
  </p:normalViewPr>
  <p:slideViewPr>
    <p:cSldViewPr snapToGrid="0">
      <p:cViewPr varScale="1">
        <p:scale>
          <a:sx n="57" d="100"/>
          <a:sy n="57" d="100"/>
        </p:scale>
        <p:origin x="1584"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n Sewén" userId="07f09f45-77db-4865-8b69-f600d045b375" providerId="ADAL" clId="{23D3A5C4-00EA-435D-B5CF-34385425DBBE}"/>
    <pc:docChg chg="modSld">
      <pc:chgData name="Jolin Sewén" userId="07f09f45-77db-4865-8b69-f600d045b375" providerId="ADAL" clId="{23D3A5C4-00EA-435D-B5CF-34385425DBBE}" dt="2023-07-11T09:56:55.843" v="2149" actId="20577"/>
      <pc:docMkLst>
        <pc:docMk/>
      </pc:docMkLst>
      <pc:sldChg chg="modSp modAnim modNotesTx">
        <pc:chgData name="Jolin Sewén" userId="07f09f45-77db-4865-8b69-f600d045b375" providerId="ADAL" clId="{23D3A5C4-00EA-435D-B5CF-34385425DBBE}" dt="2023-07-11T09:56:55.843" v="2149" actId="20577"/>
        <pc:sldMkLst>
          <pc:docMk/>
          <pc:sldMk cId="2609378106" sldId="256"/>
        </pc:sldMkLst>
        <pc:spChg chg="mod">
          <ac:chgData name="Jolin Sewén" userId="07f09f45-77db-4865-8b69-f600d045b375" providerId="ADAL" clId="{23D3A5C4-00EA-435D-B5CF-34385425DBBE}" dt="2023-07-11T09:56:02.550" v="2144" actId="20577"/>
          <ac:spMkLst>
            <pc:docMk/>
            <pc:sldMk cId="2609378106" sldId="256"/>
            <ac:spMk id="5" creationId="{7C7CE18D-7016-E8A0-7FF5-10E7F4EDAA27}"/>
          </ac:spMkLst>
        </pc:spChg>
      </pc:sldChg>
      <pc:sldChg chg="modNotesTx">
        <pc:chgData name="Jolin Sewén" userId="07f09f45-77db-4865-8b69-f600d045b375" providerId="ADAL" clId="{23D3A5C4-00EA-435D-B5CF-34385425DBBE}" dt="2023-07-11T09:28:02.762" v="280" actId="20577"/>
        <pc:sldMkLst>
          <pc:docMk/>
          <pc:sldMk cId="4022713596" sldId="289"/>
        </pc:sldMkLst>
      </pc:sldChg>
      <pc:sldChg chg="modNotesTx">
        <pc:chgData name="Jolin Sewén" userId="07f09f45-77db-4865-8b69-f600d045b375" providerId="ADAL" clId="{23D3A5C4-00EA-435D-B5CF-34385425DBBE}" dt="2023-07-11T09:44:58.957" v="1927" actId="20577"/>
        <pc:sldMkLst>
          <pc:docMk/>
          <pc:sldMk cId="2116917079" sldId="299"/>
        </pc:sldMkLst>
      </pc:sldChg>
      <pc:sldChg chg="modNotesTx">
        <pc:chgData name="Jolin Sewén" userId="07f09f45-77db-4865-8b69-f600d045b375" providerId="ADAL" clId="{23D3A5C4-00EA-435D-B5CF-34385425DBBE}" dt="2023-07-11T09:41:01.955" v="1552" actId="20577"/>
        <pc:sldMkLst>
          <pc:docMk/>
          <pc:sldMk cId="1497345856" sldId="1538"/>
        </pc:sldMkLst>
      </pc:sldChg>
      <pc:sldChg chg="modNotesTx">
        <pc:chgData name="Jolin Sewén" userId="07f09f45-77db-4865-8b69-f600d045b375" providerId="ADAL" clId="{23D3A5C4-00EA-435D-B5CF-34385425DBBE}" dt="2023-07-11T09:42:36.964" v="1668" actId="20577"/>
        <pc:sldMkLst>
          <pc:docMk/>
          <pc:sldMk cId="2170943289" sldId="1539"/>
        </pc:sldMkLst>
      </pc:sldChg>
      <pc:sldChg chg="modNotesTx">
        <pc:chgData name="Jolin Sewén" userId="07f09f45-77db-4865-8b69-f600d045b375" providerId="ADAL" clId="{23D3A5C4-00EA-435D-B5CF-34385425DBBE}" dt="2023-07-11T09:48:56.551" v="1985" actId="20577"/>
        <pc:sldMkLst>
          <pc:docMk/>
          <pc:sldMk cId="2896879075" sldId="1544"/>
        </pc:sldMkLst>
      </pc:sldChg>
      <pc:sldChg chg="modNotesTx">
        <pc:chgData name="Jolin Sewén" userId="07f09f45-77db-4865-8b69-f600d045b375" providerId="ADAL" clId="{23D3A5C4-00EA-435D-B5CF-34385425DBBE}" dt="2023-07-11T09:48:10.643" v="1967" actId="20577"/>
        <pc:sldMkLst>
          <pc:docMk/>
          <pc:sldMk cId="542177775" sldId="1546"/>
        </pc:sldMkLst>
      </pc:sldChg>
      <pc:sldChg chg="modNotesTx">
        <pc:chgData name="Jolin Sewén" userId="07f09f45-77db-4865-8b69-f600d045b375" providerId="ADAL" clId="{23D3A5C4-00EA-435D-B5CF-34385425DBBE}" dt="2023-07-11T09:46:47.065" v="1949" actId="20577"/>
        <pc:sldMkLst>
          <pc:docMk/>
          <pc:sldMk cId="1008779645" sldId="1550"/>
        </pc:sldMkLst>
      </pc:sldChg>
      <pc:sldChg chg="modNotesTx">
        <pc:chgData name="Jolin Sewén" userId="07f09f45-77db-4865-8b69-f600d045b375" providerId="ADAL" clId="{23D3A5C4-00EA-435D-B5CF-34385425DBBE}" dt="2023-07-11T09:43:12.599" v="1710" actId="20577"/>
        <pc:sldMkLst>
          <pc:docMk/>
          <pc:sldMk cId="3861075099" sldId="155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8:4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0,'0'1,"0"1,1-1,-1 0,1 0,-1 0,1 0,-1 0,1 0,0 0,0 0,-1 0,1 0,0-1,0 1,0 0,0 0,0-1,0 1,0-1,0 1,0-1,0 1,1-1,-1 0,0 1,0-1,0 0,2 0,42 5,-32-4,20 6,-1 0,42 16,-47-13,0-2,0-1,0-1,37 3,399-9,-324-13,59 0,448 14,-608 0,50 9,15 2,333-8,-247-6,-164 4,1 1,-1 1,48 13,-46-9,0-2,0 0,29 0,284-5,-161-2,-159 2,1 1,35 8,-42-6,0-1,1-1,-1 0,1-1,0 0,-1-2,18-1,52-10,1 5,112 3,-146 4,-29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18.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0 106,'330'-18,"-306"16,82-6,188 11,-259 2,0 1,59 20,-61-16,0-1,0-1,41 3,363-7,-227-7,1035 3,-1206-3,1-1,75-19,-11 2,-66 15,13-3,0 3,55 0,-90 5,0 0,0-1,0-1,0 0,0-1,28-12,-29 11,37-10,21-9,-139 19,43 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21.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43,'827'0,"-813"1,0 0,0 2,-1-1,1 2,-1 0,16 7,-15-6,1 0,-1 0,1-2,0 0,17 2,17-5,88-12,-85 5,65 1,-99 7,-1 1,29 7,33 4,108-15,68 4,-242 0,0 1,0 0,0 1,22 9,-22-7,-1-2,0 1,1-2,0 0,16 2,14-4,0-2,70-12,-60 6,59 0,-14 8,-9 1,-1-3,98-16,-34 6,-106 9,71-10,-67 5,0 2,64 3,-72 2,0-1,0-2,0-1,45-12,24-17,-91 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25.8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38,'866'0,"-837"2,1 1,0 1,44 13,-43-9,2-1,49 4,63-13,40 4,-115 10,16 0,-25-12,89-12,38-2,623 15,-783-2,0-2,0-2,48-12,-48 9,0 2,0 1,51-3,-64 8,15 0,0 0,0-2,52-10,-46 5,0 3,0 1,0 2,55 4,-41 0,67-6,-99-1,-7-1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28.8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1 107,'0'-3,"1"1,-1-1,1 1,-1-1,1 1,0 0,0-1,0 1,0 0,1 0,-1 0,0 0,1 0,0 0,-1 0,1 0,0 1,0-1,0 1,0-1,0 1,0 0,1 0,-1 0,0 0,1 0,-1 0,0 1,1-1,-1 1,1-1,2 1,15-2,-1 0,0 2,24 1,-21 0,708 2,-420-4,-285 2,1 2,30 6,38 4,4-12,-71-3,1 2,0 1,0 0,-1 3,1 0,-1 2,41 13,-54-14,0 0,1-1,-1-1,1-1,28 2,80-5,-55-2,654 2,-680-1,65-12,-29 3,-4 1,-28 3,70-1,-71 5,-1-1,0-3,69-19,-69 14,0 3,0 1,69-3,-104 11,-1 1,0 0,0 0,1 1,14 4,-7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34.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1,'1323'0,"-1309"1,-1 1,1 0,-1 1,0 1,0 0,0 0,0 1,14 9,-13-7,-1 0,1-2,0 0,0 0,1-1,-1-1,18 2,157-7,30 3,-136 11,-57-6,47 2,-16-7,1-1,-1-4,58-10,-63 8,-1 1,1 3,64 5,80-3,-40-26,-116 20,20-3,104-4,-114 14,-1-2,81-13,-88 8,0 3,69 1,-101 2,12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8:46.5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27,'27'-1,"51"-10,3 0,229 7,-175 5,-89 2,1 2,63 14,-62-10,0-1,56 1,601-10,-680 2,-1 2,31 6,-28-4,46 3,172-10,98 4,-242 11,-60-7,61 1,1141-8,-1221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8:49.2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0,'1655'0,"-1632"2,0 0,-1 2,0 0,33 11,-32-8,1 0,0-2,46 4,252-9,-134-2,21-12,12 0,296 15,-489 1,1 0,30 8,-29-4,56 2,224-9,-287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8:57.8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2,'133'-2,"144"5,-36 20,142 7,1521-29,-901-3,-981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9:28.1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1,'1401'0,"-1371"1,-1 2,28 7,24 2,-3-4,199 10,446-19,-534 15,4-1,690-14,-861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19:47.3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29,'97'-1,"118"-18,-128 12,155 6,-105 3,306-2,-423 1,0 1,33 8,29 3,-21-12,-16 0,-1 2,46 8,-44-4,65 2,21 2,-37-2,0-4,101-7,-49 0,1466 2,-1608 0,-1 0,1 0,-1-1,1 1,0-1,-1 0,1-1,-1 1,6-3,-8 3,0 0,0-1,0 1,-1-1,1 0,0 0,0 1,-1-1,1 0,-1 0,0 0,0-1,0 1,0 0,0 0,0-1,0 1,-1 0,1-3,2-15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04.2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53,'53'-12,"-21"3,35-3,0 3,131-2,-132 12,39-1,107 16,2 15,-125-24,-61-6,0 1,43 9,-5 4,94 8,-73-12,-44-4,55 0,2084-8,-2176 1,-1 0,1 0,0 0,0-1,0 0,0 0,-1-1,1 0,-1 0,9-4,2-5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11.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30,'26'-1,"1"-2,29-6,37-4,434 10,-270 5,-234 0,0 0,0 2,0 0,30 11,-28-7,0-2,0-1,33 3,148-9,36 2,-144 11,-51-6,53 2,1521-9,-1533-3,103-18,-107 10,124-3,-162 11,-30-1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7T09:20:16.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30,'597'0,"-567"2,55 9,-53-5,44 1,51 6,-85-6,58 0,34-10,149 5,-181 8,-64-4,1-1,-1-3,1-1,0-2,0-2,61-11,-71 6,18-6,2 3,-1 1,1 3,72-3,-10 13,276-5,-278-11,-68 7,62-2,6 6,119 6,-212-1,1 0,-1 1,25 10,-24-8,0-1,34 7,8-7,64-4,-97-1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43049A-BEA0-4674-989B-7FD009305ABA}" type="datetimeFigureOut">
              <a:rPr lang="sv-SE" smtClean="0"/>
              <a:t>2023-07-11</a:t>
            </a:fld>
            <a:endParaRPr lang="sv-SE"/>
          </a:p>
        </p:txBody>
      </p:sp>
      <p:sp>
        <p:nvSpPr>
          <p:cNvPr id="4" name="Platshållare för bildobjekt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sv-SE"/>
          </a:p>
        </p:txBody>
      </p:sp>
      <p:sp>
        <p:nvSpPr>
          <p:cNvPr id="5" name="Platshållare för anteckninga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sv-SE"/>
          </a:p>
        </p:txBody>
      </p:sp>
      <p:sp>
        <p:nvSpPr>
          <p:cNvPr id="7" name="Platshållare för bild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6C8D34-7B48-4634-9693-6C841186FA8E}" type="slidenum">
              <a:rPr lang="sv-SE" smtClean="0"/>
              <a:t>‹#›</a:t>
            </a:fld>
            <a:endParaRPr lang="sv-SE"/>
          </a:p>
        </p:txBody>
      </p:sp>
    </p:spTree>
    <p:extLst>
      <p:ext uri="{BB962C8B-B14F-4D97-AF65-F5344CB8AC3E}">
        <p14:creationId xmlns:p14="http://schemas.microsoft.com/office/powerpoint/2010/main" val="260091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pi.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olkhalsomyndigheten.se/contentassets/2e7ade7571da420687ce28243ab4fa00/nationellt_handlingsprogram_suicidpreven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9415" indent="-349415" defTabSz="931774">
              <a:buFont typeface="Symbol" panose="05050102010706020507" pitchFamily="18" charset="2"/>
              <a:buChar char=""/>
              <a:defRPr/>
            </a:pPr>
            <a:r>
              <a:rPr lang="sv-SE" dirty="0">
                <a:ea typeface="Calibri" panose="020F0502020204030204" pitchFamily="34" charset="0"/>
                <a:cs typeface="Calibri" panose="020F0502020204030204" pitchFamily="34" charset="0"/>
              </a:rPr>
              <a:t>Ca 1500 personer/år tar sitt liv. År 2022 dog 1569 personer i självmord (ca fyra personer om dagen). </a:t>
            </a:r>
            <a:r>
              <a:rPr lang="sv-SE" dirty="0">
                <a:solidFill>
                  <a:srgbClr val="000000"/>
                </a:solidFill>
                <a:ea typeface="Times New Roman" panose="02020603050405020304" pitchFamily="18" charset="0"/>
              </a:rPr>
              <a:t>Detta kan jämföras med antalet döda i trafikolyckor, som ligger på 200-250 personer/år.</a:t>
            </a:r>
            <a:endParaRPr lang="sv-SE" dirty="0">
              <a:solidFill>
                <a:srgbClr val="000000"/>
              </a:solidFill>
              <a:ea typeface="Times New Roman" panose="02020603050405020304" pitchFamily="18" charset="0"/>
              <a:cs typeface="Times New Roman" panose="02020603050405020304" pitchFamily="18" charset="0"/>
            </a:endParaRPr>
          </a:p>
          <a:p>
            <a:pPr marL="349415" indent="-349415" defTabSz="931774">
              <a:buFont typeface="Symbol" panose="05050102010706020507" pitchFamily="18" charset="2"/>
              <a:buChar char=""/>
              <a:defRPr/>
            </a:pPr>
            <a:r>
              <a:rPr lang="sv-SE" dirty="0">
                <a:ea typeface="Calibri" panose="020F0502020204030204" pitchFamily="34" charset="0"/>
                <a:cs typeface="Calibri" panose="020F0502020204030204" pitchFamily="34" charset="0"/>
              </a:rPr>
              <a:t>Minst 15 000 personer gör självmordsförsök/år (sannolikt stort mörkertal). Man brukar uppskatta att på 1 suicid/går 10 självmordsförsök/och minst 100 personer med alvarliga suicidtankar (1:10:100).</a:t>
            </a:r>
          </a:p>
          <a:p>
            <a:pPr marL="349415" indent="-349415" defTabSz="931774">
              <a:buFont typeface="Symbol" panose="05050102010706020507" pitchFamily="18" charset="2"/>
              <a:buChar char=""/>
              <a:defRPr/>
            </a:pPr>
            <a:r>
              <a:rPr lang="sv-SE" dirty="0">
                <a:ea typeface="Calibri" panose="020F0502020204030204" pitchFamily="34" charset="0"/>
                <a:cs typeface="Calibri" panose="020F0502020204030204" pitchFamily="34" charset="0"/>
              </a:rPr>
              <a:t>Ca 70 % av de som tar sitt liv är män, över 1000 personer/år. </a:t>
            </a:r>
            <a:endParaRPr lang="sv-SE" dirty="0">
              <a:ea typeface="Calibri" panose="020F0502020204030204" pitchFamily="34" charset="0"/>
              <a:cs typeface="Times New Roman" panose="02020603050405020304" pitchFamily="18" charset="0"/>
            </a:endParaRPr>
          </a:p>
          <a:p>
            <a:pPr marL="349415" indent="-349415" defTabSz="931774">
              <a:buFont typeface="Symbol" panose="05050102010706020507" pitchFamily="18" charset="2"/>
              <a:buChar char=""/>
              <a:defRPr/>
            </a:pPr>
            <a:r>
              <a:rPr lang="sv-SE" dirty="0">
                <a:ea typeface="Calibri" panose="020F0502020204030204" pitchFamily="34" charset="0"/>
                <a:cs typeface="Calibri" panose="020F0502020204030204" pitchFamily="34" charset="0"/>
              </a:rPr>
              <a:t>Sedan 1980 har självmorden minskat med ca 30 %, gäller ock ej unga personer (15 - 24 år). År 1997 började minskningen av suicid i åldersgrupper äldre än 25 år plana ut. Man tror bland annat att det beror på införandet av moderna antidepressiva läkemedel såsom SSRI-preparat. Det råder dock delade meningar, eftersom minskningen av självmord började innan preparaten kom. </a:t>
            </a:r>
            <a:endParaRPr lang="sv-SE" dirty="0">
              <a:ea typeface="Calibri" panose="020F0502020204030204" pitchFamily="34" charset="0"/>
              <a:cs typeface="Times New Roman" panose="02020603050405020304" pitchFamily="18" charset="0"/>
            </a:endParaRPr>
          </a:p>
          <a:p>
            <a:pPr marL="349415" indent="-349415">
              <a:buFont typeface="Symbol" panose="05050102010706020507" pitchFamily="18" charset="2"/>
              <a:buChar char=""/>
            </a:pPr>
            <a:r>
              <a:rPr lang="sv-SE" dirty="0">
                <a:ea typeface="Calibri" panose="020F0502020204030204" pitchFamily="34" charset="0"/>
                <a:cs typeface="Calibri" panose="020F0502020204030204" pitchFamily="34" charset="0"/>
              </a:rPr>
              <a:t>Bland unga (15 - 24 år) och män mellan 25-44 år är självmord den vanligaste dödsorsaken. De som tar sitt liv i högst utsträckning är män 85+. </a:t>
            </a:r>
          </a:p>
          <a:p>
            <a:endParaRPr lang="sv-SE" dirty="0"/>
          </a:p>
          <a:p>
            <a:r>
              <a:rPr lang="sv-SE" dirty="0"/>
              <a:t>(FHM, SPES, 2022, GAPANALYS 2020)</a:t>
            </a:r>
          </a:p>
          <a:p>
            <a:endParaRPr lang="sv-SE" dirty="0"/>
          </a:p>
          <a:p>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1</a:t>
            </a:fld>
            <a:endParaRPr lang="sv-SE"/>
          </a:p>
        </p:txBody>
      </p:sp>
    </p:spTree>
    <p:extLst>
      <p:ext uri="{BB962C8B-B14F-4D97-AF65-F5344CB8AC3E}">
        <p14:creationId xmlns:p14="http://schemas.microsoft.com/office/powerpoint/2010/main" val="86680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Helvetica" panose="020B0604020202020204" pitchFamily="34" charset="0"/>
              </a:rPr>
              <a:t>Viktiga</a:t>
            </a:r>
            <a:r>
              <a:rPr lang="en-US" dirty="0">
                <a:cs typeface="Helvetica" panose="020B0604020202020204" pitchFamily="34" charset="0"/>
              </a:rPr>
              <a:t> </a:t>
            </a:r>
            <a:r>
              <a:rPr lang="en-US" dirty="0" err="1">
                <a:cs typeface="Helvetica" panose="020B0604020202020204" pitchFamily="34" charset="0"/>
              </a:rPr>
              <a:t>förvaltningar</a:t>
            </a:r>
            <a:r>
              <a:rPr lang="en-US" dirty="0">
                <a:cs typeface="Helvetica" panose="020B0604020202020204" pitchFamily="34" charset="0"/>
              </a:rPr>
              <a:t>: </a:t>
            </a:r>
            <a:r>
              <a:rPr lang="en-US" dirty="0" err="1">
                <a:cs typeface="Helvetica" panose="020B0604020202020204" pitchFamily="34" charset="0"/>
              </a:rPr>
              <a:t>skola</a:t>
            </a:r>
            <a:r>
              <a:rPr lang="en-US" dirty="0">
                <a:cs typeface="Helvetica" panose="020B0604020202020204" pitchFamily="34" charset="0"/>
              </a:rPr>
              <a:t>, </a:t>
            </a:r>
            <a:r>
              <a:rPr lang="en-US" dirty="0" err="1">
                <a:cs typeface="Helvetica" panose="020B0604020202020204" pitchFamily="34" charset="0"/>
              </a:rPr>
              <a:t>äldreomsorg</a:t>
            </a:r>
            <a:r>
              <a:rPr lang="en-US" dirty="0">
                <a:cs typeface="Helvetica" panose="020B0604020202020204" pitchFamily="34" charset="0"/>
              </a:rPr>
              <a:t>, </a:t>
            </a:r>
            <a:r>
              <a:rPr lang="en-US" dirty="0" err="1">
                <a:cs typeface="Helvetica" panose="020B0604020202020204" pitchFamily="34" charset="0"/>
              </a:rPr>
              <a:t>individ</a:t>
            </a:r>
            <a:r>
              <a:rPr lang="en-US" dirty="0">
                <a:cs typeface="Helvetica" panose="020B0604020202020204" pitchFamily="34" charset="0"/>
              </a:rPr>
              <a:t>- </a:t>
            </a:r>
            <a:r>
              <a:rPr lang="en-US" dirty="0" err="1">
                <a:cs typeface="Helvetica" panose="020B0604020202020204" pitchFamily="34" charset="0"/>
              </a:rPr>
              <a:t>och</a:t>
            </a:r>
            <a:r>
              <a:rPr lang="en-US" dirty="0">
                <a:cs typeface="Helvetica" panose="020B0604020202020204" pitchFamily="34" charset="0"/>
              </a:rPr>
              <a:t> </a:t>
            </a:r>
            <a:r>
              <a:rPr lang="en-US" dirty="0" err="1">
                <a:cs typeface="Helvetica" panose="020B0604020202020204" pitchFamily="34" charset="0"/>
              </a:rPr>
              <a:t>familjeomsorg</a:t>
            </a:r>
            <a:r>
              <a:rPr lang="en-US" dirty="0">
                <a:cs typeface="Helvetica" panose="020B0604020202020204" pitchFamily="34" charset="0"/>
              </a:rPr>
              <a:t>, “</a:t>
            </a:r>
            <a:r>
              <a:rPr lang="en-US" dirty="0" err="1">
                <a:cs typeface="Helvetica" panose="020B0604020202020204" pitchFamily="34" charset="0"/>
              </a:rPr>
              <a:t>hårda</a:t>
            </a:r>
            <a:r>
              <a:rPr lang="en-US" dirty="0">
                <a:cs typeface="Helvetica" panose="020B0604020202020204" pitchFamily="34" charset="0"/>
              </a:rPr>
              <a:t>” </a:t>
            </a:r>
            <a:r>
              <a:rPr lang="en-US" dirty="0" err="1">
                <a:cs typeface="Helvetica" panose="020B0604020202020204" pitchFamily="34" charset="0"/>
              </a:rPr>
              <a:t>förvaltningar</a:t>
            </a:r>
            <a:endParaRPr lang="en-US" dirty="0">
              <a:cs typeface="Helvetica" panose="020B0604020202020204" pitchFamily="34" charset="0"/>
            </a:endParaRPr>
          </a:p>
          <a:p>
            <a:r>
              <a:rPr lang="en-US" dirty="0" err="1">
                <a:cs typeface="Helvetica" panose="020B0604020202020204" pitchFamily="34" charset="0"/>
              </a:rPr>
              <a:t>Exempel</a:t>
            </a:r>
            <a:r>
              <a:rPr lang="en-US" dirty="0">
                <a:cs typeface="Helvetica" panose="020B0604020202020204" pitchFamily="34" charset="0"/>
              </a:rPr>
              <a:t> </a:t>
            </a:r>
            <a:r>
              <a:rPr lang="en-US" dirty="0" err="1">
                <a:cs typeface="Helvetica" panose="020B0604020202020204" pitchFamily="34" charset="0"/>
              </a:rPr>
              <a:t>på</a:t>
            </a:r>
            <a:r>
              <a:rPr lang="en-US" dirty="0">
                <a:cs typeface="Helvetica" panose="020B0604020202020204" pitchFamily="34" charset="0"/>
              </a:rPr>
              <a:t> </a:t>
            </a:r>
            <a:r>
              <a:rPr lang="en-US" dirty="0" err="1">
                <a:cs typeface="Helvetica" panose="020B0604020202020204" pitchFamily="34" charset="0"/>
              </a:rPr>
              <a:t>samarbetspartners</a:t>
            </a:r>
            <a:r>
              <a:rPr lang="en-US" dirty="0">
                <a:cs typeface="Helvetica" panose="020B0604020202020204" pitchFamily="34" charset="0"/>
              </a:rPr>
              <a:t>: </a:t>
            </a:r>
            <a:r>
              <a:rPr lang="en-US" dirty="0" err="1">
                <a:cs typeface="Helvetica" panose="020B0604020202020204" pitchFamily="34" charset="0"/>
              </a:rPr>
              <a:t>hälso</a:t>
            </a:r>
            <a:r>
              <a:rPr lang="en-US" dirty="0">
                <a:cs typeface="Helvetica" panose="020B0604020202020204" pitchFamily="34" charset="0"/>
              </a:rPr>
              <a:t>- &amp; </a:t>
            </a:r>
            <a:r>
              <a:rPr lang="en-US" dirty="0" err="1">
                <a:cs typeface="Helvetica" panose="020B0604020202020204" pitchFamily="34" charset="0"/>
              </a:rPr>
              <a:t>sjukvård</a:t>
            </a:r>
            <a:r>
              <a:rPr lang="en-US" dirty="0">
                <a:cs typeface="Helvetica" panose="020B0604020202020204" pitchFamily="34" charset="0"/>
              </a:rPr>
              <a:t>, </a:t>
            </a:r>
            <a:r>
              <a:rPr lang="en-US" dirty="0" err="1">
                <a:cs typeface="Helvetica" panose="020B0604020202020204" pitchFamily="34" charset="0"/>
              </a:rPr>
              <a:t>civilsamhället</a:t>
            </a:r>
            <a:endParaRPr lang="sv-SE" dirty="0">
              <a:solidFill>
                <a:srgbClr val="00975E"/>
              </a:solidFill>
              <a:ea typeface="Calibri" panose="020F0502020204030204" pitchFamily="34" charset="0"/>
              <a:cs typeface="CircularStd-Book"/>
            </a:endParaRPr>
          </a:p>
          <a:p>
            <a:pPr>
              <a:lnSpc>
                <a:spcPct val="107000"/>
              </a:lnSpc>
              <a:spcAft>
                <a:spcPts val="815"/>
              </a:spcAft>
            </a:pPr>
            <a:endParaRPr lang="sv-SE" dirty="0">
              <a:solidFill>
                <a:srgbClr val="222222"/>
              </a:solidFill>
              <a:ea typeface="Calibri" panose="020F0502020204030204" pitchFamily="34" charset="0"/>
              <a:cs typeface="CircularStd-Book"/>
            </a:endParaRPr>
          </a:p>
          <a:p>
            <a:pPr>
              <a:lnSpc>
                <a:spcPts val="1024"/>
              </a:lnSpc>
              <a:spcBef>
                <a:spcPts val="1325"/>
              </a:spcBef>
              <a:spcAft>
                <a:spcPts val="815"/>
              </a:spcAft>
            </a:pPr>
            <a:r>
              <a:rPr lang="sv-SE" i="1" dirty="0">
                <a:solidFill>
                  <a:srgbClr val="000000"/>
                </a:solidFill>
                <a:ea typeface="Calibri" panose="020F0502020204030204" pitchFamily="34" charset="0"/>
                <a:cs typeface="Whitney Semibold"/>
              </a:rPr>
              <a:t>Berörda parter inom kommunen kan utgöras av:</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Gata- och park/teknisk förvaltning</a:t>
            </a:r>
            <a:r>
              <a:rPr lang="sv-SE" dirty="0">
                <a:solidFill>
                  <a:srgbClr val="000000"/>
                </a:solidFill>
                <a:ea typeface="Calibri" panose="020F0502020204030204" pitchFamily="34" charset="0"/>
                <a:cs typeface="Chronicle Text G1"/>
              </a:rPr>
              <a:t>: investering och drift av infrastruktur, mark och fastigheter samt underhåll.</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Samhällsbyggnad</a:t>
            </a:r>
            <a:r>
              <a:rPr lang="sv-SE" dirty="0">
                <a:solidFill>
                  <a:srgbClr val="000000"/>
                </a:solidFill>
                <a:ea typeface="Calibri" panose="020F0502020204030204" pitchFamily="34" charset="0"/>
                <a:cs typeface="Chronicle Text G1"/>
              </a:rPr>
              <a:t>: planering av mark- och vattenområden och bebyggelse samt GIS-kompetens.</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Kommunal räddningstjänst</a:t>
            </a:r>
            <a:r>
              <a:rPr lang="sv-SE" dirty="0">
                <a:solidFill>
                  <a:srgbClr val="000000"/>
                </a:solidFill>
                <a:ea typeface="Calibri" panose="020F0502020204030204" pitchFamily="34" charset="0"/>
                <a:cs typeface="Chronicle Text G1"/>
              </a:rPr>
              <a:t>: samordning, operativa och förebyggande insatser, samt kunskap om riskområden.</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Individ- och familjeomsorg</a:t>
            </a:r>
            <a:r>
              <a:rPr lang="sv-SE" dirty="0">
                <a:solidFill>
                  <a:srgbClr val="000000"/>
                </a:solidFill>
                <a:ea typeface="Calibri" panose="020F0502020204030204" pitchFamily="34" charset="0"/>
                <a:cs typeface="Chronicle Text G1"/>
              </a:rPr>
              <a:t>: kunskap om suicidprevention och specifika målgrupper, medverkan i samhällsplaneringen.</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Vård och omsorg</a:t>
            </a:r>
            <a:r>
              <a:rPr lang="sv-SE" dirty="0">
                <a:solidFill>
                  <a:srgbClr val="000000"/>
                </a:solidFill>
                <a:ea typeface="Calibri" panose="020F0502020204030204" pitchFamily="34" charset="0"/>
                <a:cs typeface="Chronicle Text G1"/>
              </a:rPr>
              <a:t>: kunskap om suicidprevention och specifika målgrupper, medverkan i samhällsplaneringen.</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Skola, inklusive elevhälsa</a:t>
            </a:r>
            <a:r>
              <a:rPr lang="sv-SE" dirty="0">
                <a:solidFill>
                  <a:srgbClr val="000000"/>
                </a:solidFill>
                <a:ea typeface="Calibri" panose="020F0502020204030204" pitchFamily="34" charset="0"/>
                <a:cs typeface="Chronicle Text G1"/>
              </a:rPr>
              <a:t>: kunskap om suicidprevention och specifika målgrupper.</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Kommunalt bostadsbolag</a:t>
            </a:r>
            <a:r>
              <a:rPr lang="sv-SE" dirty="0">
                <a:solidFill>
                  <a:srgbClr val="000000"/>
                </a:solidFill>
                <a:ea typeface="Calibri" panose="020F0502020204030204" pitchFamily="34" charset="0"/>
                <a:cs typeface="Chronicle Text G1"/>
              </a:rPr>
              <a:t>: investering och förvaltning av fastigheter.</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b="1" dirty="0">
                <a:solidFill>
                  <a:srgbClr val="000000"/>
                </a:solidFill>
                <a:ea typeface="Calibri" panose="020F0502020204030204" pitchFamily="34" charset="0"/>
                <a:cs typeface="Chronicle Text G1"/>
              </a:rPr>
              <a:t>Funktioner för socialt hållbarhetsarbete</a:t>
            </a:r>
            <a:r>
              <a:rPr lang="sv-SE" dirty="0">
                <a:solidFill>
                  <a:srgbClr val="000000"/>
                </a:solidFill>
                <a:ea typeface="Calibri" panose="020F0502020204030204" pitchFamily="34" charset="0"/>
                <a:cs typeface="Chronicle Text G1"/>
              </a:rPr>
              <a:t>: övergripande kunskap om folkhälsa, suicidprevention, statistik, jämlikhets- och jämställdhetsperspektiv, medverkan i samhällsplaneringen.</a:t>
            </a:r>
            <a:endParaRPr lang="sv-SE" dirty="0">
              <a:ea typeface="Calibri" panose="020F0502020204030204" pitchFamily="34" charset="0"/>
              <a:cs typeface="Times New Roman" panose="02020603050405020304" pitchFamily="18" charset="0"/>
            </a:endParaRPr>
          </a:p>
          <a:p>
            <a:endParaRPr lang="sv-SE" dirty="0"/>
          </a:p>
          <a:p>
            <a:pPr>
              <a:lnSpc>
                <a:spcPct val="107000"/>
              </a:lnSpc>
              <a:spcAft>
                <a:spcPts val="815"/>
              </a:spcAft>
            </a:pPr>
            <a:r>
              <a:rPr lang="sv-SE" dirty="0">
                <a:ea typeface="Calibri" panose="020F0502020204030204" pitchFamily="34" charset="0"/>
                <a:cs typeface="CircularStd-Book"/>
              </a:rPr>
              <a:t>Bra om en kontaktperson utses som representerar varje enskild</a:t>
            </a: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dirty="0">
                <a:ea typeface="Calibri" panose="020F0502020204030204" pitchFamily="34" charset="0"/>
                <a:cs typeface="CircularStd-Book"/>
              </a:rPr>
              <a:t>nämnd/förvaltning som omfattas av det självmordspreventiva arbetet inom kommunen.</a:t>
            </a:r>
          </a:p>
          <a:p>
            <a:pPr>
              <a:lnSpc>
                <a:spcPct val="107000"/>
              </a:lnSpc>
              <a:spcAft>
                <a:spcPts val="815"/>
              </a:spcAft>
            </a:pPr>
            <a:endParaRPr lang="sv-SE" dirty="0">
              <a:ea typeface="Calibri" panose="020F0502020204030204" pitchFamily="34" charset="0"/>
              <a:cs typeface="Times New Roman" panose="02020603050405020304" pitchFamily="18" charset="0"/>
            </a:endParaRPr>
          </a:p>
          <a:p>
            <a:pPr>
              <a:lnSpc>
                <a:spcPct val="107000"/>
              </a:lnSpc>
              <a:spcAft>
                <a:spcPts val="815"/>
              </a:spcAft>
            </a:pPr>
            <a:r>
              <a:rPr lang="sv-SE" dirty="0">
                <a:ea typeface="Calibri" panose="020F0502020204030204" pitchFamily="34" charset="0"/>
                <a:cs typeface="Times New Roman" panose="02020603050405020304" pitchFamily="18" charset="0"/>
              </a:rPr>
              <a:t>(</a:t>
            </a:r>
            <a:r>
              <a:rPr lang="sv-SE" dirty="0" err="1">
                <a:ea typeface="Calibri" panose="020F0502020204030204" pitchFamily="34" charset="0"/>
                <a:cs typeface="Times New Roman" panose="02020603050405020304" pitchFamily="18" charset="0"/>
              </a:rPr>
              <a:t>Suicide</a:t>
            </a:r>
            <a:r>
              <a:rPr lang="sv-SE" dirty="0">
                <a:ea typeface="Calibri" panose="020F0502020204030204" pitchFamily="34" charset="0"/>
                <a:cs typeface="Times New Roman" panose="02020603050405020304" pitchFamily="18" charset="0"/>
              </a:rPr>
              <a:t> </a:t>
            </a:r>
            <a:r>
              <a:rPr lang="sv-SE" dirty="0" err="1">
                <a:ea typeface="Calibri" panose="020F0502020204030204" pitchFamily="34" charset="0"/>
                <a:cs typeface="Times New Roman" panose="02020603050405020304" pitchFamily="18" charset="0"/>
              </a:rPr>
              <a:t>Zero</a:t>
            </a:r>
            <a:r>
              <a:rPr lang="sv-SE" dirty="0">
                <a:ea typeface="Calibri" panose="020F0502020204030204" pitchFamily="34" charset="0"/>
                <a:cs typeface="Times New Roman" panose="02020603050405020304" pitchFamily="18" charset="0"/>
              </a:rPr>
              <a:t> 2021, </a:t>
            </a:r>
            <a:r>
              <a:rPr lang="sv-SE" i="1" dirty="0">
                <a:ea typeface="Calibri" panose="020F0502020204030204" pitchFamily="34" charset="0"/>
                <a:cs typeface="Times New Roman" panose="02020603050405020304" pitchFamily="18" charset="0"/>
              </a:rPr>
              <a:t>Stödmaterial för kommuners handlingsplansarbete, </a:t>
            </a:r>
            <a:r>
              <a:rPr lang="sv-SE" i="0" dirty="0">
                <a:ea typeface="Calibri" panose="020F0502020204030204" pitchFamily="34" charset="0"/>
                <a:cs typeface="Times New Roman" panose="02020603050405020304" pitchFamily="18" charset="0"/>
              </a:rPr>
              <a:t>SKR 2019, </a:t>
            </a:r>
            <a:r>
              <a:rPr lang="sv-SE" i="1" dirty="0">
                <a:ea typeface="Calibri" panose="020F0502020204030204" pitchFamily="34" charset="0"/>
                <a:cs typeface="Times New Roman" panose="02020603050405020304" pitchFamily="18" charset="0"/>
              </a:rPr>
              <a:t>Förebygga suicid i fysisk miljö)</a:t>
            </a:r>
          </a:p>
          <a:p>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10</a:t>
            </a:fld>
            <a:endParaRPr lang="sv-SE"/>
          </a:p>
        </p:txBody>
      </p:sp>
    </p:spTree>
    <p:extLst>
      <p:ext uri="{BB962C8B-B14F-4D97-AF65-F5344CB8AC3E}">
        <p14:creationId xmlns:p14="http://schemas.microsoft.com/office/powerpoint/2010/main" val="299536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Behöver jobba med alla åldrar - olika utmaningar. </a:t>
            </a:r>
          </a:p>
          <a:p>
            <a:r>
              <a:rPr lang="sv-SE" dirty="0">
                <a:latin typeface="+mn-lt"/>
              </a:rPr>
              <a:t>Otillräckligt vetenskapligt stöd betyder inte att de inte har effekter, utan att det inte forskats tillräckligt mycket på insatserna. </a:t>
            </a:r>
          </a:p>
          <a:p>
            <a:endParaRPr lang="sv-SE" dirty="0">
              <a:latin typeface="+mn-lt"/>
            </a:endParaRPr>
          </a:p>
          <a:p>
            <a:r>
              <a:rPr lang="sv-SE" dirty="0">
                <a:latin typeface="+mn-lt"/>
              </a:rPr>
              <a:t>Begränsning av medel och metoder kan vara reglering av smärtstillande läkemedel och tex. förhindra hopp från s.k. ”hot-</a:t>
            </a:r>
            <a:r>
              <a:rPr lang="sv-SE" dirty="0" err="1">
                <a:latin typeface="+mn-lt"/>
              </a:rPr>
              <a:t>spots</a:t>
            </a:r>
            <a:r>
              <a:rPr lang="sv-SE" dirty="0">
                <a:latin typeface="+mn-lt"/>
              </a:rPr>
              <a:t>”. </a:t>
            </a:r>
          </a:p>
          <a:p>
            <a:endParaRPr lang="sv-SE" dirty="0">
              <a:latin typeface="+mn-lt"/>
            </a:endParaRPr>
          </a:p>
          <a:p>
            <a:pPr defTabSz="931774">
              <a:defRPr/>
            </a:pPr>
            <a:r>
              <a:rPr lang="sv-SE" b="0" i="0" dirty="0">
                <a:solidFill>
                  <a:srgbClr val="333333"/>
                </a:solidFill>
                <a:effectLst/>
                <a:latin typeface="+mn-lt"/>
              </a:rPr>
              <a:t>Breda, kombinerade samhällsinsatser innebär att man i en och samma utvärderingsstudie har implementerat mer än en suicidpreventiv aktivitet på samma gång och mätt den sammantagna effekten. Sådana insatser är teoretiskt sett mer sannolika att producera positiva effekter, eftersom suicidala beteenden förebyggs på olika nivåer eller inom olika domäner. </a:t>
            </a:r>
          </a:p>
          <a:p>
            <a:pPr defTabSz="931774">
              <a:defRPr/>
            </a:pPr>
            <a:endParaRPr lang="sv-SE" dirty="0">
              <a:latin typeface="+mn-lt"/>
            </a:endParaRPr>
          </a:p>
          <a:p>
            <a:r>
              <a:rPr lang="sv-SE" dirty="0">
                <a:latin typeface="+mn-lt"/>
              </a:rPr>
              <a:t>Jobba på: Universell, selektiv och indikerad nivå. </a:t>
            </a:r>
          </a:p>
          <a:p>
            <a:endParaRPr lang="sv-SE" dirty="0">
              <a:latin typeface="+mn-lt"/>
            </a:endParaRPr>
          </a:p>
          <a:p>
            <a:r>
              <a:rPr lang="sv-SE" dirty="0">
                <a:latin typeface="+mn-lt"/>
              </a:rPr>
              <a:t>Läs mer: </a:t>
            </a:r>
            <a:r>
              <a:rPr lang="sv-SE" dirty="0">
                <a:hlinkClick r:id="rId3"/>
              </a:rPr>
              <a:t>Rekommendation för suicidpreventiva insatser | RESPI</a:t>
            </a:r>
            <a:endParaRPr lang="sv-SE" dirty="0">
              <a:latin typeface="+mn-lt"/>
            </a:endParaRPr>
          </a:p>
        </p:txBody>
      </p:sp>
      <p:sp>
        <p:nvSpPr>
          <p:cNvPr id="4" name="Platshållare för bildnummer 3"/>
          <p:cNvSpPr>
            <a:spLocks noGrp="1"/>
          </p:cNvSpPr>
          <p:nvPr>
            <p:ph type="sldNum" sz="quarter" idx="5"/>
          </p:nvPr>
        </p:nvSpPr>
        <p:spPr/>
        <p:txBody>
          <a:bodyPr/>
          <a:lstStyle/>
          <a:p>
            <a:fld id="{186C8D34-7B48-4634-9693-6C841186FA8E}" type="slidenum">
              <a:rPr lang="sv-SE" smtClean="0"/>
              <a:t>11</a:t>
            </a:fld>
            <a:endParaRPr lang="sv-SE"/>
          </a:p>
        </p:txBody>
      </p:sp>
    </p:spTree>
    <p:extLst>
      <p:ext uri="{BB962C8B-B14F-4D97-AF65-F5344CB8AC3E}">
        <p14:creationId xmlns:p14="http://schemas.microsoft.com/office/powerpoint/2010/main" val="408213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tre preventionsnivåer brukar lyftas fram i suicidforskning. </a:t>
            </a:r>
          </a:p>
          <a:p>
            <a:r>
              <a:rPr lang="sv-SE" dirty="0"/>
              <a:t>Bra att ha aktiviteter inom alla nivåer. </a:t>
            </a:r>
          </a:p>
          <a:p>
            <a:endParaRPr lang="sv-SE" dirty="0"/>
          </a:p>
          <a:p>
            <a:r>
              <a:rPr lang="sv-SE" dirty="0"/>
              <a:t>OBS! Ni behöver ange källan om ni använder er av denna bild.</a:t>
            </a:r>
          </a:p>
        </p:txBody>
      </p:sp>
      <p:sp>
        <p:nvSpPr>
          <p:cNvPr id="4" name="Platshållare för bildnummer 3"/>
          <p:cNvSpPr>
            <a:spLocks noGrp="1"/>
          </p:cNvSpPr>
          <p:nvPr>
            <p:ph type="sldNum" sz="quarter" idx="5"/>
          </p:nvPr>
        </p:nvSpPr>
        <p:spPr/>
        <p:txBody>
          <a:bodyPr/>
          <a:lstStyle/>
          <a:p>
            <a:fld id="{186C8D34-7B48-4634-9693-6C841186FA8E}" type="slidenum">
              <a:rPr lang="sv-SE" smtClean="0"/>
              <a:t>12</a:t>
            </a:fld>
            <a:endParaRPr lang="sv-SE"/>
          </a:p>
        </p:txBody>
      </p:sp>
    </p:spTree>
    <p:extLst>
      <p:ext uri="{BB962C8B-B14F-4D97-AF65-F5344CB8AC3E}">
        <p14:creationId xmlns:p14="http://schemas.microsoft.com/office/powerpoint/2010/main" val="277237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Utbildningsbehovet bedöms vara stort. </a:t>
            </a:r>
          </a:p>
          <a:p>
            <a:r>
              <a:rPr lang="sv-SE" dirty="0">
                <a:solidFill>
                  <a:srgbClr val="000000"/>
                </a:solidFill>
                <a:ea typeface="Calibri" panose="020F0502020204030204" pitchFamily="34" charset="0"/>
                <a:cs typeface="Calibri" panose="020F0502020204030204" pitchFamily="34" charset="0"/>
              </a:rPr>
              <a:t>Syfte: minska stigma, fördomar och myter samt öka kunskaper om psykisk ohälsa och suicid i stort, men också att säkerställa professionellas kompetens i mötet med suicidala personer. Ständigt återkommande behov eftersom kunskaper är en färskvara och medarbetare behöver utbildas kontinuerligt. </a:t>
            </a:r>
          </a:p>
          <a:p>
            <a:endParaRPr lang="sv-SE" dirty="0">
              <a:solidFill>
                <a:srgbClr val="000000"/>
              </a:solidFill>
              <a:ea typeface="Calibri" panose="020F0502020204030204" pitchFamily="34" charset="0"/>
              <a:cs typeface="Calibri" panose="020F0502020204030204" pitchFamily="34" charset="0"/>
            </a:endParaRPr>
          </a:p>
          <a:p>
            <a:pPr algn="l"/>
            <a:r>
              <a:rPr lang="sv-SE" b="1" dirty="0">
                <a:solidFill>
                  <a:srgbClr val="494746"/>
                </a:solidFill>
              </a:rPr>
              <a:t>Första hjälpen till psykisk hälsa/MHFA</a:t>
            </a:r>
          </a:p>
          <a:p>
            <a:pPr algn="l"/>
            <a:r>
              <a:rPr lang="sv-SE" sz="1200" dirty="0">
                <a:effectLst/>
                <a:latin typeface="Calibri" panose="020F0502020204030204" pitchFamily="34" charset="0"/>
                <a:ea typeface="Calibri" panose="020F0502020204030204" pitchFamily="34" charset="0"/>
                <a:cs typeface="Times New Roman" panose="02020603050405020304" pitchFamily="18" charset="0"/>
              </a:rPr>
              <a:t>Utbildningsprogram under två heldagar som leds av utbildade instruktörer.</a:t>
            </a:r>
            <a:r>
              <a:rPr lang="sv-SE" sz="1200" b="1" dirty="0">
                <a:effectLst/>
                <a:latin typeface="Calibri" panose="020F0502020204030204" pitchFamily="34" charset="0"/>
                <a:ea typeface="Calibri" panose="020F0502020204030204" pitchFamily="34" charset="0"/>
                <a:cs typeface="Times New Roman" panose="02020603050405020304" pitchFamily="18" charset="0"/>
              </a:rPr>
              <a:t> </a:t>
            </a:r>
            <a:r>
              <a:rPr lang="sv-SE" dirty="0">
                <a:solidFill>
                  <a:srgbClr val="494746"/>
                </a:solidFill>
              </a:rPr>
              <a:t>Utbildningen riktar sig till personer med mänskonärayrken såsom socialtjänst, äldreomsorg, skola, polis och räddningstjänst. Det </a:t>
            </a:r>
            <a:r>
              <a:rPr lang="sv-SE" sz="1200" dirty="0">
                <a:solidFill>
                  <a:srgbClr val="494746"/>
                </a:solidFill>
                <a:effectLst/>
                <a:latin typeface="Calibri" panose="020F0502020204030204" pitchFamily="34" charset="0"/>
                <a:cs typeface="Times New Roman" panose="02020603050405020304" pitchFamily="18" charset="0"/>
              </a:rPr>
              <a:t>f</a:t>
            </a:r>
            <a:r>
              <a:rPr lang="sv-SE" sz="1200" dirty="0">
                <a:effectLst/>
                <a:latin typeface="Calibri" panose="020F0502020204030204" pitchFamily="34" charset="0"/>
                <a:ea typeface="Calibri" panose="020F0502020204030204" pitchFamily="34" charset="0"/>
                <a:cs typeface="Times New Roman" panose="02020603050405020304" pitchFamily="18" charset="0"/>
              </a:rPr>
              <a:t>inns tre program: för personer som jobbar med unga, personer som jobbar med vuxna eller personer som jobbar med äldre.</a:t>
            </a:r>
            <a:r>
              <a:rPr lang="sv-SE" sz="1200" b="1" dirty="0">
                <a:effectLst/>
                <a:latin typeface="Calibri" panose="020F0502020204030204" pitchFamily="34" charset="0"/>
                <a:ea typeface="Calibri" panose="020F0502020204030204" pitchFamily="34" charset="0"/>
                <a:cs typeface="Times New Roman" panose="02020603050405020304" pitchFamily="18" charset="0"/>
              </a:rPr>
              <a:t> </a:t>
            </a:r>
            <a:r>
              <a:rPr lang="sv-SE" dirty="0">
                <a:solidFill>
                  <a:srgbClr val="494746"/>
                </a:solidFill>
              </a:rPr>
              <a:t>Utbildningen syftar till att sprida kunskap om psykisk ohälsa och sjukdomar för att därigenom minska fördomar och stigmatisering. </a:t>
            </a:r>
            <a:r>
              <a:rPr lang="sv-SE" sz="1800" dirty="0">
                <a:effectLst/>
                <a:latin typeface="Calibri" panose="020F0502020204030204" pitchFamily="34" charset="0"/>
                <a:ea typeface="Calibri" panose="020F0502020204030204" pitchFamily="34" charset="0"/>
                <a:cs typeface="Times New Roman" panose="02020603050405020304" pitchFamily="18" charset="0"/>
              </a:rPr>
              <a:t>Deltagarna blir utbildade att ge fösta hjälpen till psykisk hälsa. </a:t>
            </a:r>
            <a:endParaRPr lang="sv-SE" dirty="0">
              <a:solidFill>
                <a:srgbClr val="494746"/>
              </a:solidFill>
            </a:endParaRPr>
          </a:p>
          <a:p>
            <a:pPr algn="l"/>
            <a:endParaRPr lang="sv-SE" dirty="0">
              <a:ea typeface="Calibri" panose="020F0502020204030204" pitchFamily="34" charset="0"/>
              <a:cs typeface="Times New Roman" panose="02020603050405020304" pitchFamily="18" charset="0"/>
            </a:endParaRPr>
          </a:p>
          <a:p>
            <a:r>
              <a:rPr lang="sv-SE" b="1" dirty="0">
                <a:solidFill>
                  <a:srgbClr val="494746"/>
                </a:solidFill>
              </a:rPr>
              <a:t>YAM</a:t>
            </a:r>
            <a:r>
              <a:rPr lang="sv-SE" dirty="0">
                <a:solidFill>
                  <a:srgbClr val="494746"/>
                </a:solidFill>
              </a:rPr>
              <a:t> är ett program för skolelever i åldern 14–16 år (</a:t>
            </a:r>
            <a:r>
              <a:rPr lang="sv-SE" dirty="0">
                <a:solidFill>
                  <a:srgbClr val="232323"/>
                </a:solidFill>
              </a:rPr>
              <a:t>högstadiet, årskurs 7-9)</a:t>
            </a:r>
            <a:r>
              <a:rPr lang="sv-SE" dirty="0">
                <a:solidFill>
                  <a:srgbClr val="494746"/>
                </a:solidFill>
              </a:rPr>
              <a:t> som leds av utbildade instruktörer och syftar till att utveckla elevers färdigheter för att möta livets svårigheter och öka kunskapen om psykisk hälsa. </a:t>
            </a:r>
            <a:r>
              <a:rPr lang="sv-SE" dirty="0">
                <a:solidFill>
                  <a:srgbClr val="494746"/>
                </a:solidFill>
                <a:cs typeface="Times New Roman" panose="02020603050405020304" pitchFamily="18" charset="0"/>
              </a:rPr>
              <a:t>Studier på programmet</a:t>
            </a:r>
            <a:r>
              <a:rPr lang="sv-SE" dirty="0">
                <a:ea typeface="Calibri" panose="020F0502020204030204" pitchFamily="34" charset="0"/>
                <a:cs typeface="Times New Roman" panose="02020603050405020304" pitchFamily="18" charset="0"/>
              </a:rPr>
              <a:t> visar en signifikant minskning av suicidtankar och självmordsförsök hos elever som utbildats i YAM jämfört med kontrollgruppen, vid 12 månaders uppföljning. F</a:t>
            </a:r>
            <a:r>
              <a:rPr lang="sv-SE" dirty="0"/>
              <a:t>em timslånga tillfällen i klassrummet över tre veckors tid. </a:t>
            </a:r>
          </a:p>
          <a:p>
            <a:endParaRPr lang="sv-SE" dirty="0">
              <a:solidFill>
                <a:srgbClr val="494746"/>
              </a:solidFill>
              <a:ea typeface="Calibri" panose="020F0502020204030204" pitchFamily="34" charset="0"/>
              <a:cs typeface="Times New Roman" panose="02020603050405020304" pitchFamily="18" charset="0"/>
            </a:endParaRPr>
          </a:p>
          <a:p>
            <a:r>
              <a:rPr lang="sv-SE" b="1" dirty="0">
                <a:solidFill>
                  <a:srgbClr val="494746"/>
                </a:solidFill>
              </a:rPr>
              <a:t>Psyk- E bas </a:t>
            </a:r>
            <a:r>
              <a:rPr lang="sv-SE" dirty="0">
                <a:solidFill>
                  <a:srgbClr val="494746"/>
                </a:solidFill>
              </a:rPr>
              <a:t>suicid är ett utbildningsprogram som ger kunskap, praktiska råd och reflektion om suicidprevention i praktiken. Materialet består av 20 filmande föreläsningar med tillhörande faktablad, filmade diskussioner, fallbeskrivningar och en manual.  Föreläsningarna består av olika teman såsom bland annat forskning, prevention, bemötande, självmordsrisk i olika grupper och psykiatriska sjukdomstillstånd. Utbildningen riktar sig till en bred målgrupp inom både kommuner, regioner och inom privat och ideell sektor. Sveriges främsta  inom området, </a:t>
            </a:r>
            <a:r>
              <a:rPr lang="sv-SE" dirty="0" err="1">
                <a:solidFill>
                  <a:srgbClr val="494746"/>
                </a:solidFill>
              </a:rPr>
              <a:t>bla</a:t>
            </a:r>
            <a:r>
              <a:rPr lang="sv-SE" dirty="0">
                <a:solidFill>
                  <a:srgbClr val="494746"/>
                </a:solidFill>
              </a:rPr>
              <a:t> med Ulla Karin Nyberg. Genomförs i arbetslag.</a:t>
            </a:r>
          </a:p>
          <a:p>
            <a:endParaRPr lang="sv-SE" dirty="0">
              <a:solidFill>
                <a:srgbClr val="494746"/>
              </a:solidFill>
              <a:ea typeface="Calibri" panose="020F0502020204030204" pitchFamily="34" charset="0"/>
              <a:cs typeface="Times New Roman" panose="02020603050405020304" pitchFamily="18" charset="0"/>
            </a:endParaRPr>
          </a:p>
          <a:p>
            <a:r>
              <a:rPr lang="sv-SE" b="1" dirty="0">
                <a:solidFill>
                  <a:srgbClr val="494746"/>
                </a:solidFill>
              </a:rPr>
              <a:t>Stör döden </a:t>
            </a:r>
            <a:r>
              <a:rPr lang="sv-SE" dirty="0">
                <a:solidFill>
                  <a:srgbClr val="494746"/>
                </a:solidFill>
              </a:rPr>
              <a:t>är en webbaserad utbildning för lärare som har tagits fram av </a:t>
            </a:r>
            <a:r>
              <a:rPr lang="sv-SE" dirty="0" err="1">
                <a:solidFill>
                  <a:srgbClr val="494746"/>
                </a:solidFill>
              </a:rPr>
              <a:t>Suicide</a:t>
            </a:r>
            <a:r>
              <a:rPr lang="sv-SE" dirty="0">
                <a:solidFill>
                  <a:srgbClr val="494746"/>
                </a:solidFill>
              </a:rPr>
              <a:t> </a:t>
            </a:r>
            <a:r>
              <a:rPr lang="sv-SE" dirty="0" err="1">
                <a:solidFill>
                  <a:srgbClr val="494746"/>
                </a:solidFill>
              </a:rPr>
              <a:t>Zero</a:t>
            </a:r>
            <a:r>
              <a:rPr lang="sv-SE" dirty="0">
                <a:solidFill>
                  <a:srgbClr val="494746"/>
                </a:solidFill>
              </a:rPr>
              <a:t>, Mind, SPES och NASP, i samarbete med skolpersonal. Utbildningen riktar sig till lärare för på högstadiet och gymnasiet. Utbildningen består av fem delar och tar cirka 60 minuter att genomföra och är helt digital samt självinstruerande. </a:t>
            </a:r>
          </a:p>
          <a:p>
            <a:endParaRPr lang="sv-SE" dirty="0">
              <a:ea typeface="Calibri" panose="020F0502020204030204" pitchFamily="34" charset="0"/>
              <a:cs typeface="Times New Roman" panose="02020603050405020304" pitchFamily="18" charset="0"/>
            </a:endParaRPr>
          </a:p>
          <a:p>
            <a:pPr algn="l"/>
            <a:r>
              <a:rPr lang="sv-SE" b="1" dirty="0">
                <a:solidFill>
                  <a:srgbClr val="494746"/>
                </a:solidFill>
              </a:rPr>
              <a:t>Suicidprevention i svensk sjukvård (SPISS) </a:t>
            </a:r>
            <a:r>
              <a:rPr lang="sv-SE" dirty="0">
                <a:solidFill>
                  <a:srgbClr val="494746"/>
                </a:solidFill>
              </a:rPr>
              <a:t>är en webbaserad utbildning som ger ökad kunskap för att minska antalet suicid och suicidförsök. Trots sitt namn är utbildningen också relevant för andra verksamheter utanför sjukvården såsom socialtjänst, skola, vård och omsorg, polis och trossamfund. Den är gratis och består av tre delar: </a:t>
            </a:r>
            <a:r>
              <a:rPr lang="sv-SE" dirty="0" err="1">
                <a:solidFill>
                  <a:srgbClr val="494746"/>
                </a:solidFill>
              </a:rPr>
              <a:t>suicidologi</a:t>
            </a:r>
            <a:r>
              <a:rPr lang="sv-SE" dirty="0">
                <a:solidFill>
                  <a:srgbClr val="494746"/>
                </a:solidFill>
              </a:rPr>
              <a:t>, risk- och skyddsfaktorer, skattningsskalor. Tidsåtgång; 60 min - 20 min/del. </a:t>
            </a:r>
          </a:p>
          <a:p>
            <a:pPr algn="l"/>
            <a:endParaRPr lang="sv-SE" dirty="0">
              <a:solidFill>
                <a:srgbClr val="494746"/>
              </a:solidFill>
            </a:endParaRPr>
          </a:p>
          <a:p>
            <a:pPr algn="l"/>
            <a:r>
              <a:rPr lang="sv-SE" sz="1800" b="1" dirty="0">
                <a:effectLst/>
                <a:latin typeface="Calibri" panose="020F0502020204030204" pitchFamily="34" charset="0"/>
                <a:ea typeface="Calibri" panose="020F0502020204030204" pitchFamily="34" charset="0"/>
              </a:rPr>
              <a:t>För socialtjänsten - om bemötande</a:t>
            </a:r>
            <a:br>
              <a:rPr lang="sv-SE" sz="1800" b="1"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Gratis webbutbildning från Socialstyrelsen på ca 60 min. Rekommendationen är att den görs individuellt och sedan diskuteras/följs upp i arbetsgruppen. </a:t>
            </a:r>
            <a:endParaRPr lang="sv-SE" sz="1800" dirty="0">
              <a:solidFill>
                <a:srgbClr val="494746"/>
              </a:solidFill>
              <a:effectLst/>
              <a:latin typeface="Calibri" panose="020F0502020204030204" pitchFamily="34" charset="0"/>
              <a:ea typeface="Calibri" panose="020F0502020204030204" pitchFamily="34" charset="0"/>
            </a:endParaRPr>
          </a:p>
          <a:p>
            <a:pPr algn="l"/>
            <a:endParaRPr lang="sv-SE" dirty="0">
              <a:solidFill>
                <a:srgbClr val="494746"/>
              </a:solidFill>
            </a:endParaRPr>
          </a:p>
          <a:p>
            <a:pPr algn="l"/>
            <a:endParaRPr lang="sv-SE" dirty="0">
              <a:solidFill>
                <a:srgbClr val="000000"/>
              </a:solidFill>
              <a:ea typeface="Calibri" panose="020F0502020204030204" pitchFamily="34" charset="0"/>
              <a:cs typeface="Calibri" panose="020F0502020204030204" pitchFamily="34" charset="0"/>
            </a:endParaRPr>
          </a:p>
          <a:p>
            <a:r>
              <a:rPr lang="sv-SE" dirty="0">
                <a:solidFill>
                  <a:srgbClr val="000000"/>
                </a:solidFill>
                <a:ea typeface="Calibri" panose="020F0502020204030204" pitchFamily="34" charset="0"/>
                <a:cs typeface="Calibri" panose="020F0502020204030204" pitchFamily="34" charset="0"/>
              </a:rPr>
              <a:t>Exempel på utbildningar. Finns fler!</a:t>
            </a:r>
          </a:p>
          <a:p>
            <a:endParaRPr lang="sv-SE" dirty="0">
              <a:solidFill>
                <a:srgbClr val="000000"/>
              </a:solidFill>
              <a:ea typeface="Calibri" panose="020F0502020204030204" pitchFamily="34" charset="0"/>
              <a:cs typeface="Calibri" panose="020F0502020204030204" pitchFamily="34" charset="0"/>
            </a:endParaRPr>
          </a:p>
          <a:p>
            <a:pPr algn="l">
              <a:buFont typeface="Arial" panose="020B0604020202020204" pitchFamily="34" charset="0"/>
              <a:buNone/>
            </a:pPr>
            <a:r>
              <a:rPr lang="sv-SE" dirty="0">
                <a:solidFill>
                  <a:srgbClr val="000000"/>
                </a:solidFill>
                <a:ea typeface="Calibri" panose="020F0502020204030204" pitchFamily="34" charset="0"/>
                <a:cs typeface="Calibri" panose="020F0502020204030204" pitchFamily="34" charset="0"/>
              </a:rPr>
              <a:t>Ex.</a:t>
            </a:r>
          </a:p>
          <a:p>
            <a:pPr algn="l">
              <a:buFont typeface="Arial" panose="020B0604020202020204" pitchFamily="34" charset="0"/>
              <a:buNone/>
            </a:pPr>
            <a:r>
              <a:rPr lang="sv-SE" dirty="0">
                <a:solidFill>
                  <a:srgbClr val="000000"/>
                </a:solidFill>
                <a:ea typeface="Calibri" panose="020F0502020204030204" pitchFamily="34" charset="0"/>
                <a:cs typeface="Calibri" panose="020F0502020204030204" pitchFamily="34" charset="0"/>
              </a:rPr>
              <a:t>NASP – Aktion livräddning. 6h: fakta, bemötande, risk och skyddsfaktorer m.m.</a:t>
            </a:r>
          </a:p>
          <a:p>
            <a:pPr algn="l"/>
            <a:r>
              <a:rPr lang="sv-SE" dirty="0">
                <a:solidFill>
                  <a:srgbClr val="000000"/>
                </a:solidFill>
              </a:rPr>
              <a:t>SPIV – Psykisk livräddning 3h + 6h. Kostar 16 500 kr (del 1) och 33 000 kr (del 2) </a:t>
            </a:r>
          </a:p>
          <a:p>
            <a:pPr algn="l"/>
            <a:r>
              <a:rPr lang="sv-SE" dirty="0">
                <a:solidFill>
                  <a:srgbClr val="000000"/>
                </a:solidFill>
              </a:rPr>
              <a:t>(</a:t>
            </a:r>
            <a:r>
              <a:rPr lang="sv-SE" i="1" dirty="0">
                <a:solidFill>
                  <a:srgbClr val="000000"/>
                </a:solidFill>
              </a:rPr>
              <a:t>Struktur för kunskapsbaserad suicidprevention </a:t>
            </a:r>
            <a:r>
              <a:rPr lang="sv-SE" dirty="0">
                <a:solidFill>
                  <a:srgbClr val="000000"/>
                </a:solidFill>
              </a:rPr>
              <a:t>och </a:t>
            </a:r>
            <a:r>
              <a:rPr lang="sv-SE" i="1" dirty="0">
                <a:solidFill>
                  <a:srgbClr val="000000"/>
                </a:solidFill>
              </a:rPr>
              <a:t>Suicidprevention genom utbildning och medvetandegörande </a:t>
            </a:r>
            <a:r>
              <a:rPr lang="sv-SE" dirty="0">
                <a:solidFill>
                  <a:srgbClr val="000000"/>
                </a:solidFill>
              </a:rPr>
              <a:t>2019 , FHM, NASP, vardsamverkan.se) </a:t>
            </a:r>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13</a:t>
            </a:fld>
            <a:endParaRPr lang="sv-SE"/>
          </a:p>
        </p:txBody>
      </p:sp>
    </p:spTree>
    <p:extLst>
      <p:ext uri="{BB962C8B-B14F-4D97-AF65-F5344CB8AC3E}">
        <p14:creationId xmlns:p14="http://schemas.microsoft.com/office/powerpoint/2010/main" val="21033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14</a:t>
            </a:fld>
            <a:endParaRPr lang="sv-SE"/>
          </a:p>
        </p:txBody>
      </p:sp>
    </p:spTree>
    <p:extLst>
      <p:ext uri="{BB962C8B-B14F-4D97-AF65-F5344CB8AC3E}">
        <p14:creationId xmlns:p14="http://schemas.microsoft.com/office/powerpoint/2010/main" val="156563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effectLst/>
                <a:latin typeface="+mn-lt"/>
                <a:ea typeface="Times New Roman" panose="02020603050405020304" pitchFamily="18" charset="0"/>
              </a:rPr>
              <a:t>Sett till statistikåret 2021 så utgjorde självmord </a:t>
            </a:r>
            <a:r>
              <a:rPr lang="sv-SE" sz="1200" b="1" dirty="0">
                <a:effectLst/>
                <a:latin typeface="+mn-lt"/>
                <a:ea typeface="Times New Roman" panose="02020603050405020304" pitchFamily="18" charset="0"/>
              </a:rPr>
              <a:t>94% av allt dödligt våld </a:t>
            </a:r>
            <a:r>
              <a:rPr lang="sv-SE" sz="1200" b="0" dirty="0">
                <a:effectLst/>
                <a:latin typeface="+mn-lt"/>
                <a:ea typeface="Times New Roman" panose="02020603050405020304" pitchFamily="18" charset="0"/>
              </a:rPr>
              <a:t>i Sverige. Definitionen avser alla dödsfall där det på något sätt föreligger en avsiktlig våldshandling, men exkluderar rena olyckshändelser. </a:t>
            </a:r>
          </a:p>
          <a:p>
            <a:endParaRPr lang="sv-SE" sz="1200" b="0" dirty="0">
              <a:effectLst/>
              <a:latin typeface="+mn-lt"/>
            </a:endParaRPr>
          </a:p>
          <a:p>
            <a:r>
              <a:rPr lang="sv-SE" sz="1200" b="0" dirty="0">
                <a:effectLst/>
                <a:latin typeface="+mn-lt"/>
              </a:rPr>
              <a:t>(NASP, 2022)</a:t>
            </a:r>
            <a:endParaRPr lang="sv-SE" sz="1200" b="0" dirty="0">
              <a:latin typeface="+mn-lt"/>
            </a:endParaRPr>
          </a:p>
          <a:p>
            <a:endParaRPr lang="sv-SE" b="1" dirty="0"/>
          </a:p>
          <a:p>
            <a:r>
              <a:rPr lang="sv-SE" b="1" dirty="0"/>
              <a:t>Kostsamt. </a:t>
            </a:r>
            <a:r>
              <a:rPr lang="sv-SE" dirty="0"/>
              <a:t>9,5 miljarder kronor i direkta och indirekta kostnader/år (i samband med suicid, produktionsbortfall). Inte inräknat de efterlevande och merkostnader för dem. </a:t>
            </a:r>
          </a:p>
          <a:p>
            <a:r>
              <a:rPr lang="sv-SE" dirty="0"/>
              <a:t>Direkta: - Medicinska kostnader - Transportkostnader (ambulans) - Kostnader för polis och räddningstjänst - Rättsmedicinsk undersökning – Egendomsskador. </a:t>
            </a:r>
          </a:p>
          <a:p>
            <a:r>
              <a:rPr lang="sv-SE" dirty="0"/>
              <a:t>Suicidförsök inte inräknat.</a:t>
            </a:r>
          </a:p>
          <a:p>
            <a:r>
              <a:rPr lang="sv-SE" dirty="0"/>
              <a:t>(MSB, 2015)</a:t>
            </a:r>
          </a:p>
          <a:p>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2</a:t>
            </a:fld>
            <a:endParaRPr lang="en-US"/>
          </a:p>
        </p:txBody>
      </p:sp>
    </p:spTree>
    <p:extLst>
      <p:ext uri="{BB962C8B-B14F-4D97-AF65-F5344CB8AC3E}">
        <p14:creationId xmlns:p14="http://schemas.microsoft.com/office/powerpoint/2010/main" val="84512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91179" indent="-291179">
              <a:spcBef>
                <a:spcPts val="1529"/>
              </a:spcBef>
              <a:spcAft>
                <a:spcPts val="1529"/>
              </a:spcAft>
              <a:buFont typeface="Arial" panose="020B0604020202020204" pitchFamily="34" charset="0"/>
              <a:buChar char="•"/>
            </a:pPr>
            <a:r>
              <a:rPr lang="sv-SE" b="1" dirty="0">
                <a:solidFill>
                  <a:srgbClr val="4A4A4A"/>
                </a:solidFill>
                <a:ea typeface="Times New Roman" panose="02020603050405020304" pitchFamily="18" charset="0"/>
                <a:cs typeface="Calibri" panose="020F0502020204030204" pitchFamily="34" charset="0"/>
              </a:rPr>
              <a:t>Ålder</a:t>
            </a:r>
            <a:r>
              <a:rPr lang="sv-SE" dirty="0">
                <a:solidFill>
                  <a:srgbClr val="4A4A4A"/>
                </a:solidFill>
                <a:ea typeface="Times New Roman" panose="02020603050405020304" pitchFamily="18" charset="0"/>
                <a:cs typeface="Calibri" panose="020F0502020204030204" pitchFamily="34" charset="0"/>
              </a:rPr>
              <a:t> spelar roll. Det är betydligt fler äldre människor som tar sitt liv än yngre, samtidigt är självmord den vanligaste dödsorsaken för män upp till 44 år och den näst vanligaste för kvinnor upp till 44 år. Det är betydligt vanligare att yngre människor försöker att ta sitt liv jämfört med äldre. Betydligt fler ungdomar än äldre uppger också att de allvarligt funderat på att ta sitt liv det senaste året. 13 % i befolkningen har övervägt att ta sitt liv. </a:t>
            </a:r>
            <a:br>
              <a:rPr lang="sv-SE" dirty="0">
                <a:solidFill>
                  <a:srgbClr val="4A4A4A"/>
                </a:solidFill>
                <a:ea typeface="Times New Roman" panose="02020603050405020304" pitchFamily="18" charset="0"/>
                <a:cs typeface="Calibri" panose="020F0502020204030204" pitchFamily="34" charset="0"/>
              </a:rPr>
            </a:br>
            <a:endParaRPr lang="sv-SE" dirty="0">
              <a:ea typeface="Calibri" panose="020F0502020204030204" pitchFamily="34" charset="0"/>
              <a:cs typeface="Times New Roman" panose="02020603050405020304" pitchFamily="18" charset="0"/>
            </a:endParaRPr>
          </a:p>
          <a:p>
            <a:pPr marL="349415" indent="-349415" defTabSz="931774">
              <a:spcBef>
                <a:spcPts val="1529"/>
              </a:spcBef>
              <a:spcAft>
                <a:spcPts val="1529"/>
              </a:spcAft>
              <a:buFont typeface="Arial" panose="020B0604020202020204" pitchFamily="34" charset="0"/>
              <a:buChar char="•"/>
              <a:defRPr/>
            </a:pPr>
            <a:r>
              <a:rPr lang="sv-SE" b="1" dirty="0">
                <a:solidFill>
                  <a:srgbClr val="4A4A4A"/>
                </a:solidFill>
                <a:ea typeface="Times New Roman" panose="02020603050405020304" pitchFamily="18" charset="0"/>
                <a:cs typeface="Calibri" panose="020F0502020204030204" pitchFamily="34" charset="0"/>
              </a:rPr>
              <a:t>Kön och könsidentitet </a:t>
            </a:r>
            <a:r>
              <a:rPr lang="sv-SE" dirty="0">
                <a:solidFill>
                  <a:srgbClr val="4A4A4A"/>
                </a:solidFill>
                <a:ea typeface="Times New Roman" panose="02020603050405020304" pitchFamily="18" charset="0"/>
                <a:cs typeface="Calibri" panose="020F0502020204030204" pitchFamily="34" charset="0"/>
              </a:rPr>
              <a:t>har betydelse. Många fler män dör i självmord. Däremot är det fler kvinnor som gör suicidförsök. </a:t>
            </a:r>
            <a:r>
              <a:rPr lang="sv-SE" dirty="0">
                <a:solidFill>
                  <a:srgbClr val="232323"/>
                </a:solidFill>
                <a:ea typeface="Times New Roman" panose="02020603050405020304" pitchFamily="18" charset="0"/>
                <a:cs typeface="Calibri" panose="020F0502020204030204" pitchFamily="34" charset="0"/>
              </a:rPr>
              <a:t>Män står för ungefär två tredjedelar av alla självmord. Detta är ett mönster som verkar gå igen i princip överallt; i alla åldrar, socioekonomiska grupper, länder. Till exempel har män generellt sett sämre sociala nätverk, dricker mer alkohol och kan vara mindre benägna att söka hjälp när de mår dåligt. Allt detta ökar risken för självmordsbeteende. Män använder sig dessutom av metoder med dödligare utgång. </a:t>
            </a:r>
            <a:r>
              <a:rPr lang="sv-SE" dirty="0">
                <a:ea typeface="Calibri" panose="020F0502020204030204" pitchFamily="34" charset="0"/>
                <a:cs typeface="Calibri" panose="020F0502020204030204" pitchFamily="34" charset="0"/>
              </a:rPr>
              <a:t>Bland personer som identifierar sig som hbtq+ är risken för suicidförsök förhöjd, framförallt transpersoner är utsatta. Orsaken till dessa skillnader ligger i den specifika utsatthet för stress kopplat till stigma som hbtq-personer exponeras för (även kallad minoritetsstress), i form av exempelvis diskriminering och våld. </a:t>
            </a:r>
            <a:br>
              <a:rPr lang="sv-SE" dirty="0">
                <a:ea typeface="Calibri" panose="020F0502020204030204" pitchFamily="34" charset="0"/>
                <a:cs typeface="Calibri" panose="020F0502020204030204" pitchFamily="34" charset="0"/>
              </a:rPr>
            </a:br>
            <a:endParaRPr lang="sv-SE" dirty="0">
              <a:solidFill>
                <a:srgbClr val="4A4A4A"/>
              </a:solidFill>
              <a:ea typeface="Times New Roman" panose="02020603050405020304" pitchFamily="18" charset="0"/>
              <a:cs typeface="Calibri" panose="020F0502020204030204" pitchFamily="34" charset="0"/>
            </a:endParaRPr>
          </a:p>
          <a:p>
            <a:pPr marL="349415" indent="-349415">
              <a:spcBef>
                <a:spcPts val="1529"/>
              </a:spcBef>
              <a:spcAft>
                <a:spcPts val="1529"/>
              </a:spcAft>
              <a:buFont typeface="Arial" panose="020B0604020202020204" pitchFamily="34" charset="0"/>
              <a:buChar char="•"/>
            </a:pPr>
            <a:r>
              <a:rPr lang="sv-SE" dirty="0">
                <a:solidFill>
                  <a:srgbClr val="4A4A4A"/>
                </a:solidFill>
                <a:ea typeface="Times New Roman" panose="02020603050405020304" pitchFamily="18" charset="0"/>
                <a:cs typeface="Calibri" panose="020F0502020204030204" pitchFamily="34" charset="0"/>
              </a:rPr>
              <a:t>Att tillhöra </a:t>
            </a:r>
            <a:r>
              <a:rPr lang="sv-SE" b="1" dirty="0">
                <a:solidFill>
                  <a:srgbClr val="4A4A4A"/>
                </a:solidFill>
                <a:ea typeface="Times New Roman" panose="02020603050405020304" pitchFamily="18" charset="0"/>
                <a:cs typeface="Calibri" panose="020F0502020204030204" pitchFamily="34" charset="0"/>
              </a:rPr>
              <a:t>minoritetsgrupp </a:t>
            </a:r>
            <a:r>
              <a:rPr lang="sv-SE" dirty="0">
                <a:solidFill>
                  <a:srgbClr val="4A4A4A"/>
                </a:solidFill>
                <a:ea typeface="Times New Roman" panose="02020603050405020304" pitchFamily="18" charset="0"/>
                <a:cs typeface="Calibri" panose="020F0502020204030204" pitchFamily="34" charset="0"/>
              </a:rPr>
              <a:t>är en riskfaktor. Det handlar tex. om stigma, minoritetsstress, diskriminering, mobbing och utanförskap. </a:t>
            </a:r>
          </a:p>
          <a:p>
            <a:pPr marL="349415" indent="-349415">
              <a:spcBef>
                <a:spcPts val="1529"/>
              </a:spcBef>
              <a:spcAft>
                <a:spcPts val="1529"/>
              </a:spcAft>
              <a:buFont typeface="Arial" panose="020B0604020202020204" pitchFamily="34" charset="0"/>
              <a:buChar char="•"/>
            </a:pPr>
            <a:endParaRPr lang="sv-SE" dirty="0">
              <a:solidFill>
                <a:srgbClr val="4A4A4A"/>
              </a:solidFill>
              <a:ea typeface="Times New Roman" panose="02020603050405020304" pitchFamily="18" charset="0"/>
              <a:cs typeface="Calibri" panose="020F0502020204030204" pitchFamily="34" charset="0"/>
            </a:endParaRPr>
          </a:p>
          <a:p>
            <a:pPr marL="349415" indent="-349415">
              <a:spcBef>
                <a:spcPts val="1529"/>
              </a:spcBef>
              <a:spcAft>
                <a:spcPts val="1529"/>
              </a:spcAft>
              <a:buFont typeface="Arial" panose="020B0604020202020204" pitchFamily="34" charset="0"/>
              <a:buChar char="•"/>
            </a:pPr>
            <a:r>
              <a:rPr lang="sv-SE" b="1" dirty="0">
                <a:solidFill>
                  <a:srgbClr val="171611"/>
                </a:solidFill>
                <a:ea typeface="Times New Roman" panose="02020603050405020304" pitchFamily="18" charset="0"/>
                <a:cs typeface="Calibri" panose="020F0502020204030204" pitchFamily="34" charset="0"/>
              </a:rPr>
              <a:t>Erfarenhet av krig, väpnad konflikt, katastrof</a:t>
            </a:r>
            <a:r>
              <a:rPr lang="sv-SE" b="1" dirty="0">
                <a:solidFill>
                  <a:srgbClr val="171611"/>
                </a:solidFill>
                <a:ea typeface="Times New Roman" panose="02020603050405020304" pitchFamily="18" charset="0"/>
                <a:cs typeface="Times New Roman" panose="02020603050405020304" pitchFamily="18" charset="0"/>
              </a:rPr>
              <a:t>, </a:t>
            </a:r>
            <a:r>
              <a:rPr lang="sv-SE" b="1" dirty="0">
                <a:solidFill>
                  <a:srgbClr val="171611"/>
                </a:solidFill>
                <a:ea typeface="Times New Roman" panose="02020603050405020304" pitchFamily="18" charset="0"/>
                <a:cs typeface="Calibri" panose="020F0502020204030204" pitchFamily="34" charset="0"/>
              </a:rPr>
              <a:t>migration, asylprocess. </a:t>
            </a:r>
            <a:r>
              <a:rPr lang="sv-SE" dirty="0">
                <a:solidFill>
                  <a:srgbClr val="000000"/>
                </a:solidFill>
                <a:ea typeface="Times New Roman" panose="02020603050405020304" pitchFamily="18" charset="0"/>
                <a:cs typeface="Calibri" panose="020F0502020204030204" pitchFamily="34" charset="0"/>
              </a:rPr>
              <a:t>Suicidrisken bland ensamkommande asylsökande flyktingbarn 2017 var nio gånger högre än motsvarande tal bland jämnåriga personer i Sveriges befolkning. Även adopterade högre </a:t>
            </a:r>
            <a:r>
              <a:rPr lang="sv-SE" dirty="0" err="1">
                <a:solidFill>
                  <a:srgbClr val="000000"/>
                </a:solidFill>
                <a:ea typeface="Times New Roman" panose="02020603050405020304" pitchFamily="18" charset="0"/>
                <a:cs typeface="Calibri" panose="020F0502020204030204" pitchFamily="34" charset="0"/>
              </a:rPr>
              <a:t>suicidtal</a:t>
            </a:r>
            <a:r>
              <a:rPr lang="sv-SE" dirty="0">
                <a:solidFill>
                  <a:srgbClr val="000000"/>
                </a:solidFill>
                <a:ea typeface="Times New Roman" panose="02020603050405020304" pitchFamily="18" charset="0"/>
                <a:cs typeface="Calibri" panose="020F0502020204030204" pitchFamily="34" charset="0"/>
              </a:rPr>
              <a:t> än resten av befolkningen. Komma från länder där suicid är vanligare än i Sverige innebär en förhöjd risk (ekonomi, arbetslöshet, sjukvård, alkohol påverkar). Att komma från länder med lägre </a:t>
            </a:r>
            <a:r>
              <a:rPr lang="sv-SE" dirty="0" err="1">
                <a:solidFill>
                  <a:srgbClr val="000000"/>
                </a:solidFill>
                <a:ea typeface="Times New Roman" panose="02020603050405020304" pitchFamily="18" charset="0"/>
                <a:cs typeface="Calibri" panose="020F0502020204030204" pitchFamily="34" charset="0"/>
              </a:rPr>
              <a:t>suicidtal</a:t>
            </a:r>
            <a:r>
              <a:rPr lang="sv-SE" dirty="0">
                <a:solidFill>
                  <a:srgbClr val="000000"/>
                </a:solidFill>
                <a:ea typeface="Times New Roman" panose="02020603050405020304" pitchFamily="18" charset="0"/>
                <a:cs typeface="Calibri" panose="020F0502020204030204" pitchFamily="34" charset="0"/>
              </a:rPr>
              <a:t> en Sverige ger en skyddande effekt. Det finns ett före, under och efter migration vilket påverkar suicidbeteende. Att ha fått uppehållstillstånd kan vara en skyddsfaktor. Bilden är inte entydig. </a:t>
            </a:r>
          </a:p>
          <a:p>
            <a:pPr marL="0" indent="0">
              <a:spcBef>
                <a:spcPts val="1529"/>
              </a:spcBef>
              <a:spcAft>
                <a:spcPts val="1529"/>
              </a:spcAft>
              <a:buFont typeface="Arial" panose="020B0604020202020204" pitchFamily="34" charset="0"/>
              <a:buNone/>
            </a:pPr>
            <a:endParaRPr lang="sv-SE" dirty="0">
              <a:ea typeface="Times New Roman" panose="02020603050405020304" pitchFamily="18" charset="0"/>
              <a:cs typeface="Times New Roman" panose="02020603050405020304" pitchFamily="18" charset="0"/>
            </a:endParaRPr>
          </a:p>
          <a:p>
            <a:pPr marL="349415" indent="-349415">
              <a:spcBef>
                <a:spcPts val="1529"/>
              </a:spcBef>
              <a:spcAft>
                <a:spcPts val="1529"/>
              </a:spcAft>
              <a:buFont typeface="Arial" panose="020B0604020202020204" pitchFamily="34" charset="0"/>
              <a:buChar char="•"/>
            </a:pPr>
            <a:r>
              <a:rPr lang="sv-SE" b="1" dirty="0">
                <a:solidFill>
                  <a:srgbClr val="4A4A4A"/>
                </a:solidFill>
                <a:ea typeface="Times New Roman" panose="02020603050405020304" pitchFamily="18" charset="0"/>
                <a:cs typeface="Calibri" panose="020F0502020204030204" pitchFamily="34" charset="0"/>
              </a:rPr>
              <a:t>Utbildning och uppväxtförhållanden liksom socioekonomisk bakgrund (fattigdom, arbetslöshet) </a:t>
            </a:r>
            <a:r>
              <a:rPr lang="sv-SE" dirty="0">
                <a:solidFill>
                  <a:srgbClr val="4A4A4A"/>
                </a:solidFill>
                <a:ea typeface="Times New Roman" panose="02020603050405020304" pitchFamily="18" charset="0"/>
                <a:cs typeface="Calibri" panose="020F0502020204030204" pitchFamily="34" charset="0"/>
              </a:rPr>
              <a:t>spelar också roll. </a:t>
            </a:r>
            <a:r>
              <a:rPr lang="sv-SE" dirty="0">
                <a:solidFill>
                  <a:srgbClr val="000000"/>
                </a:solidFill>
                <a:ea typeface="Calibri" panose="020F0502020204030204" pitchFamily="34" charset="0"/>
                <a:cs typeface="Calibri" panose="020F0502020204030204" pitchFamily="34" charset="0"/>
              </a:rPr>
              <a:t>Suicid är mer vanligt förekommande bland personer med endast förgymnasial utbildning, jämfört med personer med eftergymnasial utbildning</a:t>
            </a:r>
            <a:r>
              <a:rPr lang="sv-SE" dirty="0">
                <a:solidFill>
                  <a:srgbClr val="000000"/>
                </a:solidFill>
                <a:ea typeface="Calibri" panose="020F0502020204030204" pitchFamily="34" charset="0"/>
                <a:cs typeface="Scala Sans Offc"/>
              </a:rPr>
              <a:t>. </a:t>
            </a:r>
            <a:r>
              <a:rPr lang="sv-SE" dirty="0">
                <a:solidFill>
                  <a:srgbClr val="000000"/>
                </a:solidFill>
                <a:ea typeface="Times New Roman" panose="02020603050405020304" pitchFamily="18" charset="0"/>
                <a:cs typeface="Calibri" panose="020F0502020204030204" pitchFamily="34" charset="0"/>
              </a:rPr>
              <a:t>A</a:t>
            </a:r>
            <a:r>
              <a:rPr lang="sv-SE" dirty="0">
                <a:solidFill>
                  <a:srgbClr val="000000"/>
                </a:solidFill>
                <a:ea typeface="Calibri" panose="020F0502020204030204" pitchFamily="34" charset="0"/>
                <a:cs typeface="Calibri" panose="020F0502020204030204" pitchFamily="34" charset="0"/>
              </a:rPr>
              <a:t>ndelen i befolkningen som begår självmord är högre i glesbygd än i städer, bland män. </a:t>
            </a:r>
            <a:br>
              <a:rPr lang="sv-SE" dirty="0">
                <a:solidFill>
                  <a:srgbClr val="000000"/>
                </a:solidFill>
                <a:ea typeface="Calibri" panose="020F0502020204030204" pitchFamily="34" charset="0"/>
                <a:cs typeface="Calibri" panose="020F0502020204030204" pitchFamily="34" charset="0"/>
              </a:rPr>
            </a:br>
            <a:endParaRPr lang="sv-SE" dirty="0">
              <a:solidFill>
                <a:srgbClr val="000000"/>
              </a:solidFill>
              <a:ea typeface="Calibri" panose="020F0502020204030204" pitchFamily="34" charset="0"/>
              <a:cs typeface="Calibri" panose="020F0502020204030204" pitchFamily="34" charset="0"/>
            </a:endParaRPr>
          </a:p>
          <a:p>
            <a:pPr marL="349415" indent="-349415">
              <a:spcBef>
                <a:spcPts val="1529"/>
              </a:spcBef>
              <a:spcAft>
                <a:spcPts val="1529"/>
              </a:spcAft>
              <a:buFont typeface="Arial" panose="020B0604020202020204" pitchFamily="34" charset="0"/>
              <a:buChar char="•"/>
            </a:pPr>
            <a:r>
              <a:rPr lang="sv-SE" dirty="0">
                <a:solidFill>
                  <a:srgbClr val="000000"/>
                </a:solidFill>
                <a:ea typeface="Calibri" panose="020F0502020204030204" pitchFamily="34" charset="0"/>
                <a:cs typeface="Scala Sans Offc"/>
              </a:rPr>
              <a:t>Långvarig stress tex. mobbing, våld, otrygga </a:t>
            </a:r>
            <a:r>
              <a:rPr lang="sv-SE" b="1" dirty="0">
                <a:solidFill>
                  <a:srgbClr val="000000"/>
                </a:solidFill>
                <a:ea typeface="Calibri" panose="020F0502020204030204" pitchFamily="34" charset="0"/>
                <a:cs typeface="Scala Sans Offc"/>
              </a:rPr>
              <a:t>uppväxtförhållanden</a:t>
            </a:r>
            <a:r>
              <a:rPr lang="sv-SE" dirty="0">
                <a:solidFill>
                  <a:srgbClr val="000000"/>
                </a:solidFill>
                <a:ea typeface="Calibri" panose="020F0502020204030204" pitchFamily="34" charset="0"/>
                <a:cs typeface="Scala Sans Offc"/>
              </a:rPr>
              <a:t> påverkar risk. </a:t>
            </a:r>
            <a:br>
              <a:rPr lang="sv-SE" dirty="0">
                <a:solidFill>
                  <a:srgbClr val="4A4A4A"/>
                </a:solidFill>
                <a:ea typeface="Times New Roman" panose="02020603050405020304" pitchFamily="18" charset="0"/>
                <a:cs typeface="Calibri" panose="020F0502020204030204" pitchFamily="34" charset="0"/>
              </a:rPr>
            </a:br>
            <a:endParaRPr lang="sv-SE" dirty="0">
              <a:ea typeface="Calibri" panose="020F0502020204030204" pitchFamily="34" charset="0"/>
              <a:cs typeface="Times New Roman" panose="02020603050405020304" pitchFamily="18" charset="0"/>
            </a:endParaRPr>
          </a:p>
          <a:p>
            <a:pPr marL="349415" indent="-349415">
              <a:spcBef>
                <a:spcPts val="1529"/>
              </a:spcBef>
              <a:spcAft>
                <a:spcPts val="1529"/>
              </a:spcAft>
              <a:buFont typeface="Arial" panose="020B0604020202020204" pitchFamily="34" charset="0"/>
              <a:buChar char="•"/>
            </a:pPr>
            <a:r>
              <a:rPr lang="sv-SE" b="1" dirty="0">
                <a:solidFill>
                  <a:srgbClr val="4A4A4A"/>
                </a:solidFill>
                <a:ea typeface="Times New Roman" panose="02020603050405020304" pitchFamily="18" charset="0"/>
                <a:cs typeface="Calibri" panose="020F0502020204030204" pitchFamily="34" charset="0"/>
              </a:rPr>
              <a:t>Hälsotillståndet</a:t>
            </a:r>
            <a:r>
              <a:rPr lang="sv-SE" dirty="0">
                <a:solidFill>
                  <a:srgbClr val="4A4A4A"/>
                </a:solidFill>
                <a:ea typeface="Times New Roman" panose="02020603050405020304" pitchFamily="18" charset="0"/>
                <a:cs typeface="Calibri" panose="020F0502020204030204" pitchFamily="34" charset="0"/>
              </a:rPr>
              <a:t> är av stor vikt. Det gäller både psykiska och somatiska sjukdomar. Vanligare att människor i allvarliga psykiatriska tillstånd tar sitt liv, särskilt tillstånd som påverkar känslolivet, verklighetsuppfattningen och förmågan att hantera stress och lösa problem. Det är viktigt att få behandling! </a:t>
            </a:r>
            <a:br>
              <a:rPr lang="sv-SE" dirty="0">
                <a:solidFill>
                  <a:srgbClr val="000000"/>
                </a:solidFill>
                <a:ea typeface="Calibri" panose="020F0502020204030204" pitchFamily="34" charset="0"/>
                <a:cs typeface="Scala Sans Offc"/>
              </a:rPr>
            </a:br>
            <a:endParaRPr lang="sv-SE" dirty="0">
              <a:solidFill>
                <a:srgbClr val="171611"/>
              </a:solidFill>
              <a:ea typeface="Times New Roman" panose="02020603050405020304" pitchFamily="18" charset="0"/>
              <a:cs typeface="Calibri" panose="020F0502020204030204" pitchFamily="34" charset="0"/>
            </a:endParaRPr>
          </a:p>
          <a:p>
            <a:pPr marL="349415" indent="-349415">
              <a:spcBef>
                <a:spcPts val="1529"/>
              </a:spcBef>
              <a:spcAft>
                <a:spcPts val="1529"/>
              </a:spcAft>
              <a:buFont typeface="Arial" panose="020B0604020202020204" pitchFamily="34" charset="0"/>
              <a:buChar char="•"/>
            </a:pPr>
            <a:r>
              <a:rPr lang="sv-SE" b="1" dirty="0">
                <a:solidFill>
                  <a:srgbClr val="4A4A4A"/>
                </a:solidFill>
                <a:ea typeface="Times New Roman" panose="02020603050405020304" pitchFamily="18" charset="0"/>
                <a:cs typeface="Calibri" panose="020F0502020204030204" pitchFamily="34" charset="0"/>
              </a:rPr>
              <a:t>Nuvarande livssituationen</a:t>
            </a:r>
            <a:r>
              <a:rPr lang="sv-SE" dirty="0">
                <a:solidFill>
                  <a:srgbClr val="4A4A4A"/>
                </a:solidFill>
                <a:ea typeface="Times New Roman" panose="02020603050405020304" pitchFamily="18" charset="0"/>
                <a:cs typeface="Calibri" panose="020F0502020204030204" pitchFamily="34" charset="0"/>
              </a:rPr>
              <a:t>, t.ex. ekonomi, sysselsättning, sociala relationer och fungerande kontakt med vård och omsorg. En otrygg och osäker livssituation ökar risken för ohälsa och även risken för självdestruktiva handlingar. </a:t>
            </a:r>
            <a:r>
              <a:rPr lang="sv-SE" dirty="0">
                <a:ea typeface="Times New Roman" panose="02020603050405020304" pitchFamily="18" charset="0"/>
                <a:cs typeface="Calibri" panose="020F0502020204030204" pitchFamily="34" charset="0"/>
              </a:rPr>
              <a:t>Förändringar i sysselsättning eller inkomst ökar risken för suicid. Personer som blev sjukskrivna, arbetslösa eller var i behov av ekonomiskt bistånd löpte högre risk att avlida i suicid jämfört med personer som var kvar i arbetslivet, enligt studier. </a:t>
            </a:r>
            <a:r>
              <a:rPr lang="sv-SE" dirty="0">
                <a:solidFill>
                  <a:srgbClr val="171611"/>
                </a:solidFill>
                <a:ea typeface="Times New Roman" panose="02020603050405020304" pitchFamily="18" charset="0"/>
                <a:cs typeface="Calibri" panose="020F0502020204030204" pitchFamily="34" charset="0"/>
              </a:rPr>
              <a:t>Förlust (av jobb, dödsfall, brutna relationer, pengar etc.), sorg och ofrivillig ensamhet är riskfaktorer för suicid.</a:t>
            </a:r>
            <a:r>
              <a:rPr lang="sv-SE" dirty="0">
                <a:solidFill>
                  <a:srgbClr val="171611"/>
                </a:solidFill>
                <a:ea typeface="Times New Roman" panose="02020603050405020304" pitchFamily="18" charset="0"/>
                <a:cs typeface="Times New Roman" panose="02020603050405020304" pitchFamily="18" charset="0"/>
              </a:rPr>
              <a:t> Ekonomiska svårigheter samt eva i en destruktiv relation som våldsutsatthet påverkar också risk. </a:t>
            </a:r>
          </a:p>
          <a:p>
            <a:pPr marL="349415" indent="-349415">
              <a:spcBef>
                <a:spcPts val="1529"/>
              </a:spcBef>
              <a:spcAft>
                <a:spcPts val="1529"/>
              </a:spcAft>
              <a:buFont typeface="Arial" panose="020B0604020202020204" pitchFamily="34" charset="0"/>
              <a:buChar char="•"/>
            </a:pPr>
            <a:endParaRPr lang="sv-SE" dirty="0">
              <a:solidFill>
                <a:srgbClr val="171611"/>
              </a:solidFill>
              <a:ea typeface="Times New Roman" panose="02020603050405020304" pitchFamily="18" charset="0"/>
              <a:cs typeface="Times New Roman" panose="02020603050405020304" pitchFamily="18" charset="0"/>
            </a:endParaRPr>
          </a:p>
          <a:p>
            <a:pPr marL="349415" indent="-349415">
              <a:spcBef>
                <a:spcPts val="1529"/>
              </a:spcBef>
              <a:spcAft>
                <a:spcPts val="1529"/>
              </a:spcAft>
              <a:buFont typeface="Arial" panose="020B0604020202020204" pitchFamily="34" charset="0"/>
              <a:buChar char="•"/>
            </a:pPr>
            <a:r>
              <a:rPr lang="sv-SE" dirty="0">
                <a:solidFill>
                  <a:srgbClr val="4A4A4A"/>
                </a:solidFill>
                <a:ea typeface="Times New Roman" panose="02020603050405020304" pitchFamily="18" charset="0"/>
                <a:cs typeface="Calibri" panose="020F0502020204030204" pitchFamily="34" charset="0"/>
              </a:rPr>
              <a:t>Bruk av </a:t>
            </a:r>
            <a:r>
              <a:rPr lang="sv-SE" b="1" dirty="0">
                <a:solidFill>
                  <a:srgbClr val="4A4A4A"/>
                </a:solidFill>
                <a:ea typeface="Times New Roman" panose="02020603050405020304" pitchFamily="18" charset="0"/>
                <a:cs typeface="Calibri" panose="020F0502020204030204" pitchFamily="34" charset="0"/>
              </a:rPr>
              <a:t>alkohol </a:t>
            </a:r>
            <a:r>
              <a:rPr lang="sv-SE" dirty="0">
                <a:solidFill>
                  <a:srgbClr val="4A4A4A"/>
                </a:solidFill>
                <a:ea typeface="Times New Roman" panose="02020603050405020304" pitchFamily="18" charset="0"/>
                <a:cs typeface="Calibri" panose="020F0502020204030204" pitchFamily="34" charset="0"/>
              </a:rPr>
              <a:t>och andra droger har en stark koppling till självmord, både direkt och indirekt. </a:t>
            </a:r>
            <a:r>
              <a:rPr lang="sv-SE" dirty="0">
                <a:solidFill>
                  <a:srgbClr val="171611"/>
                </a:solidFill>
                <a:ea typeface="Times New Roman" panose="02020603050405020304" pitchFamily="18" charset="0"/>
              </a:rPr>
              <a:t>Skadligt bruk och beroende av alkohol eller andra substanser kan också medföra ökad risk för suicid. Dessutom minskar ruset impulskontrollen vilket kan innebära en lägre tröskel för suicidhandlingar.</a:t>
            </a:r>
            <a:br>
              <a:rPr lang="sv-SE" dirty="0">
                <a:solidFill>
                  <a:srgbClr val="171611"/>
                </a:solidFill>
                <a:ea typeface="Times New Roman" panose="02020603050405020304" pitchFamily="18" charset="0"/>
                <a:cs typeface="Times New Roman" panose="02020603050405020304" pitchFamily="18" charset="0"/>
              </a:rPr>
            </a:br>
            <a:endParaRPr lang="sv-SE" dirty="0">
              <a:solidFill>
                <a:srgbClr val="4A4A4A"/>
              </a:solidFill>
              <a:ea typeface="Times New Roman" panose="02020603050405020304" pitchFamily="18" charset="0"/>
              <a:cs typeface="Calibri" panose="020F0502020204030204" pitchFamily="34" charset="0"/>
            </a:endParaRPr>
          </a:p>
          <a:p>
            <a:pPr marL="349415" indent="-349415">
              <a:spcBef>
                <a:spcPts val="1529"/>
              </a:spcBef>
              <a:spcAft>
                <a:spcPts val="1529"/>
              </a:spcAft>
              <a:buFont typeface="Arial" panose="020B0604020202020204" pitchFamily="34" charset="0"/>
              <a:buChar char="•"/>
            </a:pPr>
            <a:r>
              <a:rPr lang="sv-SE" b="1" dirty="0">
                <a:solidFill>
                  <a:srgbClr val="4A4A4A"/>
                </a:solidFill>
                <a:ea typeface="Times New Roman" panose="02020603050405020304" pitchFamily="18" charset="0"/>
                <a:cs typeface="Calibri" panose="020F0502020204030204" pitchFamily="34" charset="0"/>
              </a:rPr>
              <a:t>Efterlevande</a:t>
            </a:r>
            <a:r>
              <a:rPr lang="sv-SE" dirty="0">
                <a:solidFill>
                  <a:srgbClr val="4A4A4A"/>
                </a:solidFill>
                <a:ea typeface="Times New Roman" panose="02020603050405020304" pitchFamily="18" charset="0"/>
                <a:cs typeface="Calibri" panose="020F0502020204030204" pitchFamily="34" charset="0"/>
              </a:rPr>
              <a:t> har en högre risk för suicid själva</a:t>
            </a:r>
            <a:r>
              <a:rPr lang="sv-SE" b="0" dirty="0">
                <a:solidFill>
                  <a:srgbClr val="4A4A4A"/>
                </a:solidFill>
                <a:ea typeface="Times New Roman" panose="02020603050405020304" pitchFamily="18" charset="0"/>
                <a:cs typeface="Calibri" panose="020F0502020204030204" pitchFamily="34" charset="0"/>
              </a:rPr>
              <a:t>. </a:t>
            </a:r>
            <a:r>
              <a:rPr lang="sv-SE" dirty="0">
                <a:solidFill>
                  <a:srgbClr val="4A4A4A"/>
                </a:solidFill>
                <a:ea typeface="Times New Roman" panose="02020603050405020304" pitchFamily="18" charset="0"/>
                <a:cs typeface="Calibri" panose="020F0502020204030204" pitchFamily="34" charset="0"/>
              </a:rPr>
              <a:t>Tidigare</a:t>
            </a:r>
            <a:r>
              <a:rPr lang="sv-SE" b="1" dirty="0">
                <a:solidFill>
                  <a:srgbClr val="4A4A4A"/>
                </a:solidFill>
                <a:ea typeface="Times New Roman" panose="02020603050405020304" pitchFamily="18" charset="0"/>
                <a:cs typeface="Calibri" panose="020F0502020204030204" pitchFamily="34" charset="0"/>
              </a:rPr>
              <a:t> självmordsförsök </a:t>
            </a:r>
            <a:r>
              <a:rPr lang="sv-SE" dirty="0">
                <a:solidFill>
                  <a:srgbClr val="4A4A4A"/>
                </a:solidFill>
                <a:ea typeface="Times New Roman" panose="02020603050405020304" pitchFamily="18" charset="0"/>
                <a:cs typeface="Calibri" panose="020F0502020204030204" pitchFamily="34" charset="0"/>
              </a:rPr>
              <a:t>är dessutom en av de främsta riskfaktorerna. Viktigt att komma ihåg att 90 % av de som överlever ett suicidförsök dör inte senare av självmord. </a:t>
            </a:r>
            <a:br>
              <a:rPr lang="sv-SE" dirty="0">
                <a:solidFill>
                  <a:srgbClr val="171611"/>
                </a:solidFill>
                <a:ea typeface="Times New Roman" panose="02020603050405020304" pitchFamily="18" charset="0"/>
              </a:rPr>
            </a:br>
            <a:endParaRPr lang="sv-SE" dirty="0">
              <a:solidFill>
                <a:srgbClr val="171611"/>
              </a:solidFill>
              <a:ea typeface="Times New Roman" panose="02020603050405020304" pitchFamily="18" charset="0"/>
            </a:endParaRPr>
          </a:p>
          <a:p>
            <a:pPr marL="0" indent="0">
              <a:spcBef>
                <a:spcPts val="1529"/>
              </a:spcBef>
              <a:spcAft>
                <a:spcPts val="1529"/>
              </a:spcAft>
              <a:buFont typeface="Arial" panose="020B0604020202020204" pitchFamily="34" charset="0"/>
              <a:buNone/>
            </a:pPr>
            <a:endParaRPr lang="sv-SE" dirty="0">
              <a:solidFill>
                <a:srgbClr val="171611"/>
              </a:solidFill>
              <a:ea typeface="Times New Roman" panose="02020603050405020304" pitchFamily="18" charset="0"/>
              <a:cs typeface="Calibri" panose="020F0502020204030204" pitchFamily="34" charset="0"/>
            </a:endParaRPr>
          </a:p>
          <a:p>
            <a:pPr defTabSz="931774">
              <a:defRPr/>
            </a:pPr>
            <a:r>
              <a:rPr lang="sv-SE" dirty="0">
                <a:solidFill>
                  <a:srgbClr val="000000"/>
                </a:solidFill>
                <a:ea typeface="Calibri" panose="020F0502020204030204" pitchFamily="34" charset="0"/>
                <a:cs typeface="Scala Sans Offc"/>
              </a:rPr>
              <a:t>Med ”riskgrupper” ´menas för vilka risken för att genomföra suicid och suicidförsök är högre än risken för en normalpopulation. Det är vanligt att en individ tillhör flera riskgrupper samtidigt, och ibland finns en särskild sårbarhet just kopplad till detta faktum. Till exempel kan en individ med missbruksproblematik också ha en samtidig depression.</a:t>
            </a:r>
          </a:p>
          <a:p>
            <a:pPr defTabSz="931774">
              <a:defRPr/>
            </a:pPr>
            <a:endParaRPr lang="sv-SE" dirty="0">
              <a:solidFill>
                <a:srgbClr val="4A4A4A"/>
              </a:solidFill>
              <a:ea typeface="Times New Roman" panose="02020603050405020304" pitchFamily="18" charset="0"/>
              <a:cs typeface="Calibri" panose="020F0502020204030204" pitchFamily="34" charset="0"/>
            </a:endParaRPr>
          </a:p>
          <a:p>
            <a:pPr defTabSz="931774">
              <a:defRPr/>
            </a:pPr>
            <a:r>
              <a:rPr lang="sv-SE" dirty="0">
                <a:solidFill>
                  <a:srgbClr val="4A4A4A"/>
                </a:solidFill>
                <a:ea typeface="Times New Roman" panose="02020603050405020304" pitchFamily="18" charset="0"/>
                <a:cs typeface="Calibri" panose="020F0502020204030204" pitchFamily="34" charset="0"/>
              </a:rPr>
              <a:t>En person som tar sitt liv ser ofta ingen annan utväg. Du kan hjälpa genom att fråga, bry dig om, stötta och finnas där för den som mår dåligt. Fråga om personen har tänkt på att ta sitt liv. På sista sidan i denna presentation finns hänvisningar till webbsidor där du får reda på mer om hur du kan agera när du träffar någon som mår dåligt - en kunskap som kan rädda liv.</a:t>
            </a:r>
          </a:p>
          <a:p>
            <a:pPr defTabSz="931774">
              <a:defRPr/>
            </a:pPr>
            <a:endParaRPr lang="sv-SE" dirty="0">
              <a:solidFill>
                <a:srgbClr val="4A4A4A"/>
              </a:solidFill>
              <a:ea typeface="Times New Roman" panose="02020603050405020304" pitchFamily="18" charset="0"/>
              <a:cs typeface="Calibri" panose="020F0502020204030204" pitchFamily="34" charset="0"/>
            </a:endParaRPr>
          </a:p>
          <a:p>
            <a:pPr>
              <a:spcBef>
                <a:spcPts val="1529"/>
              </a:spcBef>
              <a:spcAft>
                <a:spcPts val="1529"/>
              </a:spcAft>
            </a:pPr>
            <a:r>
              <a:rPr lang="sv-SE" dirty="0">
                <a:solidFill>
                  <a:srgbClr val="4A4A4A"/>
                </a:solidFill>
                <a:ea typeface="Times New Roman" panose="02020603050405020304" pitchFamily="18" charset="0"/>
                <a:cs typeface="Calibri" panose="020F0502020204030204" pitchFamily="34" charset="0"/>
              </a:rPr>
              <a:t>(</a:t>
            </a:r>
            <a:r>
              <a:rPr lang="sv-SE" dirty="0" err="1">
                <a:solidFill>
                  <a:srgbClr val="4A4A4A"/>
                </a:solidFill>
                <a:ea typeface="Times New Roman" panose="02020603050405020304" pitchFamily="18" charset="0"/>
                <a:cs typeface="Calibri" panose="020F0502020204030204" pitchFamily="34" charset="0"/>
              </a:rPr>
              <a:t>FoHM</a:t>
            </a:r>
            <a:r>
              <a:rPr lang="sv-SE" dirty="0">
                <a:solidFill>
                  <a:srgbClr val="4A4A4A"/>
                </a:solidFill>
                <a:ea typeface="Times New Roman" panose="02020603050405020304" pitchFamily="18" charset="0"/>
                <a:cs typeface="Calibri" panose="020F0502020204030204" pitchFamily="34" charset="0"/>
              </a:rPr>
              <a:t>; SPIV; Kunskapsguiden.se; Karolinska institutet, 2022; GAPANALYS, 2020)</a:t>
            </a:r>
            <a:endParaRPr lang="sv-SE" dirty="0">
              <a:ea typeface="Times New Roman" panose="02020603050405020304" pitchFamily="18" charset="0"/>
              <a:cs typeface="Times New Roman" panose="02020603050405020304" pitchFamily="18" charset="0"/>
            </a:endParaRPr>
          </a:p>
          <a:p>
            <a:pPr marL="465887"/>
            <a:r>
              <a:rPr lang="sv-SE" dirty="0">
                <a:solidFill>
                  <a:srgbClr val="4A4A4A"/>
                </a:solidFill>
                <a:latin typeface="Calibri" panose="020F0502020204030204" pitchFamily="34" charset="0"/>
                <a:ea typeface="Times New Roman" panose="02020603050405020304" pitchFamily="18" charset="0"/>
                <a:cs typeface="Calibri" panose="020F0502020204030204" pitchFamily="34" charset="0"/>
              </a:rPr>
              <a:t> </a:t>
            </a:r>
            <a:endParaRPr lang="sv-SE" dirty="0">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3</a:t>
            </a:fld>
            <a:endParaRPr lang="sv-SE"/>
          </a:p>
        </p:txBody>
      </p:sp>
    </p:spTree>
    <p:extLst>
      <p:ext uri="{BB962C8B-B14F-4D97-AF65-F5344CB8AC3E}">
        <p14:creationId xmlns:p14="http://schemas.microsoft.com/office/powerpoint/2010/main" val="155750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påverka på individ-, grupp- och samhällsnivå. </a:t>
            </a:r>
          </a:p>
          <a:p>
            <a:endParaRPr lang="sv-SE" dirty="0"/>
          </a:p>
          <a:p>
            <a:pPr marL="291179" indent="-291179" defTabSz="931774">
              <a:buFont typeface="Arial" panose="020B0604020202020204" pitchFamily="34" charset="0"/>
              <a:buChar char="•"/>
              <a:defRPr/>
            </a:pPr>
            <a:r>
              <a:rPr lang="sv-SE" dirty="0">
                <a:solidFill>
                  <a:srgbClr val="171611"/>
                </a:solidFill>
                <a:ea typeface="Times New Roman" panose="02020603050405020304" pitchFamily="18" charset="0"/>
                <a:cs typeface="Calibri" panose="020F0502020204030204" pitchFamily="34" charset="0"/>
              </a:rPr>
              <a:t>Meningsfullt liv och känsla av sammanhang (till exempel personliga relationer, partner, vara förälder, ha en karriär, känna egenmakt).</a:t>
            </a:r>
          </a:p>
          <a:p>
            <a:pPr marL="291179" indent="-291179" defTabSz="931774">
              <a:buFont typeface="Arial" panose="020B0604020202020204" pitchFamily="34" charset="0"/>
              <a:buChar char="•"/>
              <a:defRPr/>
            </a:pPr>
            <a:r>
              <a:rPr lang="sv-SE" dirty="0">
                <a:solidFill>
                  <a:srgbClr val="171611"/>
                </a:solidFill>
                <a:ea typeface="Times New Roman" panose="02020603050405020304" pitchFamily="18" charset="0"/>
                <a:cs typeface="Calibri" panose="020F0502020204030204" pitchFamily="34" charset="0"/>
              </a:rPr>
              <a:t>Hög copingförmåga, det vill säga förmåga att hantera svårigheter och problem på ett konstruktivt sätt.</a:t>
            </a:r>
          </a:p>
          <a:p>
            <a:pPr marL="291179" indent="-291179" defTabSz="931774">
              <a:buFont typeface="Arial" panose="020B0604020202020204" pitchFamily="34" charset="0"/>
              <a:buChar char="•"/>
              <a:defRPr/>
            </a:pPr>
            <a:r>
              <a:rPr lang="sv-SE" dirty="0">
                <a:solidFill>
                  <a:srgbClr val="171611"/>
                </a:solidFill>
                <a:cs typeface="Calibri" panose="020F0502020204030204" pitchFamily="34" charset="0"/>
              </a:rPr>
              <a:t>God kommunikativ förmåga, språk för emotioner, våga be om hjälp.</a:t>
            </a:r>
          </a:p>
          <a:p>
            <a:pPr marL="291179" indent="-291179" defTabSz="931774">
              <a:buFont typeface="Arial" panose="020B0604020202020204" pitchFamily="34" charset="0"/>
              <a:buChar char="•"/>
              <a:defRPr/>
            </a:pPr>
            <a:r>
              <a:rPr lang="sv-SE" dirty="0">
                <a:solidFill>
                  <a:srgbClr val="171611"/>
                </a:solidFill>
                <a:cs typeface="Calibri" panose="020F0502020204030204" pitchFamily="34" charset="0"/>
              </a:rPr>
              <a:t>Regelbunden sömn, fysisk aktivitet.</a:t>
            </a:r>
          </a:p>
          <a:p>
            <a:pPr marL="291179" indent="-291179" defTabSz="931774">
              <a:buFont typeface="Arial" panose="020B0604020202020204" pitchFamily="34" charset="0"/>
              <a:buChar char="•"/>
              <a:defRPr/>
            </a:pPr>
            <a:r>
              <a:rPr lang="sv-SE" dirty="0">
                <a:solidFill>
                  <a:srgbClr val="171611"/>
                </a:solidFill>
                <a:cs typeface="Calibri" panose="020F0502020204030204" pitchFamily="34" charset="0"/>
              </a:rPr>
              <a:t>Tillhöra ett religiöst sammanhang. </a:t>
            </a:r>
            <a:endParaRPr lang="sv-SE" dirty="0"/>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171611"/>
                </a:solidFill>
                <a:ea typeface="Times New Roman" panose="02020603050405020304" pitchFamily="18" charset="0"/>
                <a:cs typeface="Times New Roman" panose="02020603050405020304" pitchFamily="18" charset="0"/>
              </a:rPr>
              <a:t>Goda relationer familj, vänner, arbetskamrater. Leva i en parrelation.  </a:t>
            </a:r>
            <a:r>
              <a:rPr lang="sv-SE" dirty="0">
                <a:solidFill>
                  <a:srgbClr val="171611"/>
                </a:solidFill>
                <a:ea typeface="Times New Roman" panose="02020603050405020304" pitchFamily="18" charset="0"/>
                <a:cs typeface="Calibri" panose="020F0502020204030204" pitchFamily="34" charset="0"/>
              </a:rPr>
              <a:t>Aktivt föräldraskap (skyddsfaktor för barnet)</a:t>
            </a:r>
            <a:r>
              <a:rPr lang="sv-SE" dirty="0">
                <a:solidFill>
                  <a:srgbClr val="171611"/>
                </a:solidFill>
                <a:ea typeface="Times New Roman" panose="02020603050405020304" pitchFamily="18" charset="0"/>
                <a:cs typeface="Times New Roman" panose="02020603050405020304" pitchFamily="18" charset="0"/>
              </a:rPr>
              <a:t>, </a:t>
            </a:r>
            <a:r>
              <a:rPr lang="sv-SE" dirty="0">
                <a:solidFill>
                  <a:srgbClr val="171611"/>
                </a:solidFill>
                <a:ea typeface="Times New Roman" panose="02020603050405020304" pitchFamily="18" charset="0"/>
                <a:cs typeface="Calibri" panose="020F0502020204030204" pitchFamily="34" charset="0"/>
              </a:rPr>
              <a:t>tryggt anknytningsmönster till viktiga personer. </a:t>
            </a:r>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171611"/>
                </a:solidFill>
                <a:ea typeface="Times New Roman" panose="02020603050405020304" pitchFamily="18" charset="0"/>
                <a:cs typeface="Calibri" panose="020F0502020204030204" pitchFamily="34" charset="0"/>
              </a:rPr>
              <a:t>Tillgång till natur (till exempel träd, parker).</a:t>
            </a:r>
          </a:p>
          <a:p>
            <a:pPr marL="291179" marR="0" lvl="0" indent="-291179"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171611"/>
                </a:solidFill>
                <a:ea typeface="Calibri" panose="020F0502020204030204" pitchFamily="34" charset="0"/>
                <a:cs typeface="Calibri" panose="020F0502020204030204" pitchFamily="34" charset="0"/>
              </a:rPr>
              <a:t>Begränsning av metoder till exempel i fysisk miljö eller tillgång till läkemedel.</a:t>
            </a:r>
            <a:endParaRPr lang="sv-SE" dirty="0">
              <a:solidFill>
                <a:srgbClr val="171611"/>
              </a:solidFill>
              <a:ea typeface="Calibri" panose="020F0502020204030204" pitchFamily="34" charset="0"/>
              <a:cs typeface="Times New Roman" panose="02020603050405020304" pitchFamily="18" charset="0"/>
            </a:endParaRPr>
          </a:p>
          <a:p>
            <a:endParaRPr lang="sv-SE" dirty="0"/>
          </a:p>
          <a:p>
            <a:r>
              <a:rPr lang="sv-SE" dirty="0"/>
              <a:t>Majoriteten som </a:t>
            </a:r>
            <a:r>
              <a:rPr lang="sv-SE" dirty="0" err="1"/>
              <a:t>suiciderar</a:t>
            </a:r>
            <a:r>
              <a:rPr lang="sv-SE" dirty="0"/>
              <a:t> har haft kontakt med vården eller socialtjänsten innan de dog i självmord.</a:t>
            </a:r>
          </a:p>
          <a:p>
            <a:endParaRPr lang="sv-SE" dirty="0"/>
          </a:p>
          <a:p>
            <a:r>
              <a:rPr lang="sv-SE" dirty="0"/>
              <a:t>(Kunskapsguiden.se, GAPANALYS, 2020) </a:t>
            </a:r>
          </a:p>
        </p:txBody>
      </p:sp>
      <p:sp>
        <p:nvSpPr>
          <p:cNvPr id="4" name="Platshållare för bildnummer 3"/>
          <p:cNvSpPr>
            <a:spLocks noGrp="1"/>
          </p:cNvSpPr>
          <p:nvPr>
            <p:ph type="sldNum" sz="quarter" idx="5"/>
          </p:nvPr>
        </p:nvSpPr>
        <p:spPr/>
        <p:txBody>
          <a:bodyPr/>
          <a:lstStyle/>
          <a:p>
            <a:fld id="{186C8D34-7B48-4634-9693-6C841186FA8E}" type="slidenum">
              <a:rPr lang="sv-SE" smtClean="0"/>
              <a:t>4</a:t>
            </a:fld>
            <a:endParaRPr lang="sv-SE"/>
          </a:p>
        </p:txBody>
      </p:sp>
    </p:spTree>
    <p:extLst>
      <p:ext uri="{BB962C8B-B14F-4D97-AF65-F5344CB8AC3E}">
        <p14:creationId xmlns:p14="http://schemas.microsoft.com/office/powerpoint/2010/main" val="269420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Tillsammans kan vi rädda liv. Klicka på </a:t>
            </a:r>
            <a:r>
              <a:rPr lang="sv-SE" dirty="0" err="1"/>
              <a:t>hyperlänkenlänken</a:t>
            </a:r>
            <a:r>
              <a:rPr lang="sv-SE" dirty="0"/>
              <a:t> för att se filmen ”Steg för livet”. </a:t>
            </a:r>
          </a:p>
        </p:txBody>
      </p:sp>
      <p:sp>
        <p:nvSpPr>
          <p:cNvPr id="4" name="Platshållare för bildnummer 3"/>
          <p:cNvSpPr>
            <a:spLocks noGrp="1"/>
          </p:cNvSpPr>
          <p:nvPr>
            <p:ph type="sldNum" sz="quarter" idx="5"/>
          </p:nvPr>
        </p:nvSpPr>
        <p:spPr/>
        <p:txBody>
          <a:bodyPr/>
          <a:lstStyle/>
          <a:p>
            <a:fld id="{186C8D34-7B48-4634-9693-6C841186FA8E}" type="slidenum">
              <a:rPr lang="sv-SE" smtClean="0"/>
              <a:t>5</a:t>
            </a:fld>
            <a:endParaRPr lang="sv-SE"/>
          </a:p>
        </p:txBody>
      </p:sp>
    </p:spTree>
    <p:extLst>
      <p:ext uri="{BB962C8B-B14F-4D97-AF65-F5344CB8AC3E}">
        <p14:creationId xmlns:p14="http://schemas.microsoft.com/office/powerpoint/2010/main" val="8233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Visionen finns i handlingsprogrammet från 2008. </a:t>
            </a:r>
          </a:p>
          <a:p>
            <a:r>
              <a:rPr lang="sv-SE" dirty="0">
                <a:hlinkClick r:id="rId3"/>
              </a:rPr>
              <a:t>Ett nationellt handlingsprogram för suicidprevention (folkhalsomyndigheten.se)</a:t>
            </a:r>
            <a:endParaRPr lang="sv-SE" dirty="0"/>
          </a:p>
        </p:txBody>
      </p:sp>
      <p:sp>
        <p:nvSpPr>
          <p:cNvPr id="4" name="Platshållare för bildnummer 3"/>
          <p:cNvSpPr>
            <a:spLocks noGrp="1"/>
          </p:cNvSpPr>
          <p:nvPr>
            <p:ph type="sldNum" sz="quarter" idx="10"/>
          </p:nvPr>
        </p:nvSpPr>
        <p:spPr/>
        <p:txBody>
          <a:bodyPr/>
          <a:lstStyle/>
          <a:p>
            <a:fld id="{3723A583-F6AA-D64F-B008-BCA972160470}" type="slidenum">
              <a:rPr lang="en-US" smtClean="0"/>
              <a:t>6</a:t>
            </a:fld>
            <a:endParaRPr lang="en-US"/>
          </a:p>
        </p:txBody>
      </p:sp>
    </p:spTree>
    <p:extLst>
      <p:ext uri="{BB962C8B-B14F-4D97-AF65-F5344CB8AC3E}">
        <p14:creationId xmlns:p14="http://schemas.microsoft.com/office/powerpoint/2010/main" val="8451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nollvision har funnits sedan 2008, då handlingsprogrammet antogs. En ny nationell strategi håller på att tas fram och ska presenteras i september 2023, 26 myndigheter är med i arbetet. </a:t>
            </a:r>
          </a:p>
          <a:p>
            <a:r>
              <a:rPr lang="sv-SE" dirty="0"/>
              <a:t>Folkhälsomyndigheten samordnar det suicidpreventiva arbetet.</a:t>
            </a:r>
          </a:p>
          <a:p>
            <a:r>
              <a:rPr lang="sv-SE" dirty="0"/>
              <a:t>Medel har satsats från nationellt håll sedan 2020. </a:t>
            </a:r>
          </a:p>
          <a:p>
            <a:endParaRPr lang="sv-SE" dirty="0"/>
          </a:p>
          <a:p>
            <a:r>
              <a:rPr lang="sv-SE" dirty="0"/>
              <a:t>Handlingsprogrammet består av följande delar:</a:t>
            </a:r>
          </a:p>
          <a:p>
            <a:pPr marL="174708" indent="-174708">
              <a:buFont typeface="Arial" panose="020B0604020202020204" pitchFamily="34" charset="0"/>
              <a:buChar char="•"/>
            </a:pPr>
            <a:endParaRPr lang="sv-SE" dirty="0"/>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Insatser som främjar goda livschanser för mindre gynnade grupper</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Minskad alkoholkonsumtion i befolkningen och i högriskgrupper</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Minskad tillgänglighet till medel och metoder för självmord</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Självmordsprevention som hantering av psykologiska misstag/ psykologiska olyckor</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Medicinska, psykologiska och psykosociala insatser - </a:t>
            </a:r>
            <a:r>
              <a:rPr lang="sv-SE" dirty="0" err="1">
                <a:solidFill>
                  <a:srgbClr val="222222"/>
                </a:solidFill>
                <a:ea typeface="Times New Roman" panose="02020603050405020304" pitchFamily="18" charset="0"/>
                <a:cs typeface="Calibri" panose="020F0502020204030204" pitchFamily="34" charset="0"/>
              </a:rPr>
              <a:t>bahandling</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Spridning av kunskap om evidensbaserade metoder för att minska självmord</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Kompetenshöjning av personal och andra nyckelpersoner i vård och omhändertagande av personer med självmordsproblematik</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Händelseanalys efter självmord</a:t>
            </a:r>
            <a:endParaRPr lang="sv-SE" dirty="0">
              <a:solidFill>
                <a:srgbClr val="222222"/>
              </a:solidFill>
              <a:ea typeface="Calibri" panose="020F0502020204030204" pitchFamily="34" charset="0"/>
              <a:cs typeface="Times New Roman" panose="02020603050405020304" pitchFamily="18" charset="0"/>
            </a:endParaRPr>
          </a:p>
          <a:p>
            <a:pPr marL="349415" indent="-349415">
              <a:spcBef>
                <a:spcPts val="611"/>
              </a:spcBef>
              <a:buSzPts val="1000"/>
              <a:buFont typeface="Symbol" panose="05050102010706020507" pitchFamily="18" charset="2"/>
              <a:buChar char=""/>
              <a:tabLst>
                <a:tab pos="465887" algn="l"/>
              </a:tabLst>
            </a:pPr>
            <a:r>
              <a:rPr lang="sv-SE" dirty="0">
                <a:solidFill>
                  <a:srgbClr val="222222"/>
                </a:solidFill>
                <a:ea typeface="Times New Roman" panose="02020603050405020304" pitchFamily="18" charset="0"/>
                <a:cs typeface="Calibri" panose="020F0502020204030204" pitchFamily="34" charset="0"/>
              </a:rPr>
              <a:t>Stöd till frivilligorganisationer</a:t>
            </a:r>
            <a:endParaRPr lang="sv-SE" dirty="0">
              <a:solidFill>
                <a:srgbClr val="222222"/>
              </a:solidFill>
              <a:ea typeface="Calibri" panose="020F0502020204030204" pitchFamily="34" charset="0"/>
              <a:cs typeface="Times New Roman" panose="02020603050405020304" pitchFamily="18" charset="0"/>
            </a:endParaRPr>
          </a:p>
          <a:p>
            <a:pPr marL="174708" indent="-174708">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186C8D34-7B48-4634-9693-6C841186FA8E}" type="slidenum">
              <a:rPr lang="sv-SE" smtClean="0"/>
              <a:t>7</a:t>
            </a:fld>
            <a:endParaRPr lang="sv-SE"/>
          </a:p>
        </p:txBody>
      </p:sp>
    </p:spTree>
    <p:extLst>
      <p:ext uri="{BB962C8B-B14F-4D97-AF65-F5344CB8AC3E}">
        <p14:creationId xmlns:p14="http://schemas.microsoft.com/office/powerpoint/2010/main" val="214957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 100 000 invånare. Fyrbodals kommuner är gulmarkerade. </a:t>
            </a:r>
          </a:p>
        </p:txBody>
      </p:sp>
      <p:sp>
        <p:nvSpPr>
          <p:cNvPr id="4" name="Platshållare för bildnummer 3"/>
          <p:cNvSpPr>
            <a:spLocks noGrp="1"/>
          </p:cNvSpPr>
          <p:nvPr>
            <p:ph type="sldNum" sz="quarter" idx="10"/>
          </p:nvPr>
        </p:nvSpPr>
        <p:spPr/>
        <p:txBody>
          <a:bodyPr/>
          <a:lstStyle/>
          <a:p>
            <a:fld id="{3723A583-F6AA-D64F-B008-BCA972160470}" type="slidenum">
              <a:rPr lang="en-US" smtClean="0"/>
              <a:t>8</a:t>
            </a:fld>
            <a:endParaRPr lang="en-US"/>
          </a:p>
        </p:txBody>
      </p:sp>
    </p:spTree>
    <p:extLst>
      <p:ext uri="{BB962C8B-B14F-4D97-AF65-F5344CB8AC3E}">
        <p14:creationId xmlns:p14="http://schemas.microsoft.com/office/powerpoint/2010/main" val="84512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varje suicid går 10 självmordsförsök (lågt räknat, de som får vård för sina skador) och 100 personer med allvarliga suicidtankar (även det lågt räknat). Det beräknas vara ca 10-15 efterlevande/suicid. Många är drabbade!</a:t>
            </a:r>
          </a:p>
        </p:txBody>
      </p:sp>
      <p:sp>
        <p:nvSpPr>
          <p:cNvPr id="4" name="Platshållare för bildnummer 3"/>
          <p:cNvSpPr>
            <a:spLocks noGrp="1"/>
          </p:cNvSpPr>
          <p:nvPr>
            <p:ph type="sldNum" sz="quarter" idx="10"/>
          </p:nvPr>
        </p:nvSpPr>
        <p:spPr/>
        <p:txBody>
          <a:bodyPr/>
          <a:lstStyle/>
          <a:p>
            <a:fld id="{3723A583-F6AA-D64F-B008-BCA972160470}" type="slidenum">
              <a:rPr lang="en-US" smtClean="0"/>
              <a:t>9</a:t>
            </a:fld>
            <a:endParaRPr lang="en-US"/>
          </a:p>
        </p:txBody>
      </p:sp>
    </p:spTree>
    <p:extLst>
      <p:ext uri="{BB962C8B-B14F-4D97-AF65-F5344CB8AC3E}">
        <p14:creationId xmlns:p14="http://schemas.microsoft.com/office/powerpoint/2010/main" val="84512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C36AD-8870-D580-102C-A36A095A196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57421B2-C66C-9E43-6B46-001B8E9FC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ABEDF25-6EF1-F48A-07EC-29AA4C13BF5C}"/>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75A1896A-C046-3884-0B8A-5830B12853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8E664E-A964-E22B-EE8A-19698C8160C5}"/>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379168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52290-7414-FFD0-C2D1-AC3501BED89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1D6FC68-489B-1FE1-344D-FC46078C8C2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954BE0-7510-9EAB-4C04-1BBA4CADA604}"/>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2756B22E-2C6D-0C28-E6D8-B570E648568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16A484-1796-7AEB-243B-4E33C1D5F5D7}"/>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413924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F3A0ED6-DF5A-D1A7-A2D1-39F525BE1DB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0509DB2-762A-BA14-8AFF-5192E1AA9D8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61EBB7-9211-8ECF-0C90-522905D28C3E}"/>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D6028471-2EA3-8F17-859E-4CF02B54D92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3C62CE-A498-A8E0-C470-C903F231E40D}"/>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365119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underrubrik, innehåll, fast bak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1597" y="833928"/>
            <a:ext cx="6593603" cy="1215801"/>
          </a:xfrm>
        </p:spPr>
        <p:txBody>
          <a:bodyPr anchor="t">
            <a:normAutofit/>
          </a:bodyPr>
          <a:lstStyle>
            <a:lvl1pPr algn="l">
              <a:defRPr sz="4000" b="1" i="0">
                <a:solidFill>
                  <a:srgbClr val="2B5E83"/>
                </a:solidFill>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hasCustomPrompt="1"/>
          </p:nvPr>
        </p:nvSpPr>
        <p:spPr>
          <a:xfrm>
            <a:off x="721597" y="300376"/>
            <a:ext cx="6593603" cy="264219"/>
          </a:xfrm>
        </p:spPr>
        <p:txBody>
          <a:bodyPr>
            <a:noAutofit/>
          </a:bodyPr>
          <a:lstStyle>
            <a:lvl1pPr marL="0" indent="0" algn="l">
              <a:buNone/>
              <a:defRPr sz="1500">
                <a:solidFill>
                  <a:srgbClr val="888888"/>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Content Placeholder 14"/>
          <p:cNvSpPr>
            <a:spLocks noGrp="1"/>
          </p:cNvSpPr>
          <p:nvPr>
            <p:ph sz="quarter" idx="17"/>
          </p:nvPr>
        </p:nvSpPr>
        <p:spPr>
          <a:xfrm>
            <a:off x="721597" y="2555666"/>
            <a:ext cx="6593603" cy="3360738"/>
          </a:xfrm>
        </p:spPr>
        <p:txBody>
          <a:bodyPr/>
          <a:lstStyle>
            <a:lvl1pPr>
              <a:defRPr sz="2000">
                <a:latin typeface="Helvetica" charset="0"/>
                <a:ea typeface="Helvetica" charset="0"/>
                <a:cs typeface="Helvetica" charset="0"/>
              </a:defRPr>
            </a:lvl1pPr>
            <a:lvl2pPr>
              <a:defRPr sz="1800">
                <a:latin typeface="Helvetica" charset="0"/>
                <a:ea typeface="Helvetica" charset="0"/>
                <a:cs typeface="Helvetica" charset="0"/>
              </a:defRPr>
            </a:lvl2pPr>
            <a:lvl3pPr>
              <a:defRPr sz="1600">
                <a:latin typeface="Helvetica" charset="0"/>
                <a:ea typeface="Helvetica" charset="0"/>
                <a:cs typeface="Helvetica" charset="0"/>
              </a:defRPr>
            </a:lvl3pPr>
            <a:lvl4pPr>
              <a:defRPr sz="1400">
                <a:latin typeface="Helvetica" charset="0"/>
                <a:ea typeface="Helvetica" charset="0"/>
                <a:cs typeface="Helvetica" charset="0"/>
              </a:defRPr>
            </a:lvl4pPr>
            <a:lvl5pPr>
              <a:defRPr sz="12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2590" y="6288563"/>
            <a:ext cx="1099652" cy="393098"/>
          </a:xfrm>
          <a:prstGeom prst="rect">
            <a:avLst/>
          </a:prstGeom>
        </p:spPr>
      </p:pic>
    </p:spTree>
    <p:extLst>
      <p:ext uri="{BB962C8B-B14F-4D97-AF65-F5344CB8AC3E}">
        <p14:creationId xmlns:p14="http://schemas.microsoft.com/office/powerpoint/2010/main" val="417776157"/>
      </p:ext>
    </p:extLst>
  </p:cSld>
  <p:clrMapOvr>
    <a:masterClrMapping/>
  </p:clrMapOvr>
  <p:extLst>
    <p:ext uri="{DCECCB84-F9BA-43D5-87BE-67443E8EF086}">
      <p15:sldGuideLst xmlns:p15="http://schemas.microsoft.com/office/powerpoint/2012/main">
        <p15:guide id="1" orient="horz" pos="2160">
          <p15:clr>
            <a:srgbClr val="FBAE40"/>
          </p15:clr>
        </p15:guide>
        <p15:guide id="2" pos="1536">
          <p15:clr>
            <a:srgbClr val="FBAE40"/>
          </p15:clr>
        </p15:guide>
        <p15:guide id="3" pos="3072">
          <p15:clr>
            <a:srgbClr val="FBAE40"/>
          </p15:clr>
        </p15:guide>
        <p15:guide id="4" pos="4608">
          <p15:clr>
            <a:srgbClr val="FBAE40"/>
          </p15:clr>
        </p15:guide>
        <p15:guide id="5" pos="61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örstasid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9" name="Title 8"/>
          <p:cNvSpPr>
            <a:spLocks noGrp="1"/>
          </p:cNvSpPr>
          <p:nvPr>
            <p:ph type="title"/>
          </p:nvPr>
        </p:nvSpPr>
        <p:spPr>
          <a:xfrm>
            <a:off x="2553600" y="1753200"/>
            <a:ext cx="7084800" cy="3351600"/>
          </a:xfrm>
          <a:solidFill>
            <a:srgbClr val="2B5E83">
              <a:alpha val="94902"/>
            </a:srgbClr>
          </a:solidFill>
        </p:spPr>
        <p:txBody>
          <a:bodyPr anchor="ctr">
            <a:normAutofit/>
          </a:bodyPr>
          <a:lstStyle>
            <a:lvl1pPr algn="ctr">
              <a:defRPr sz="4000" b="1" i="0">
                <a:solidFill>
                  <a:schemeClr val="bg1"/>
                </a:solidFill>
                <a:latin typeface="Helvetica" charset="0"/>
                <a:ea typeface="Helvetica" charset="0"/>
                <a:cs typeface="Helvetica"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3BDFC02A-32E3-7643-B44D-05EE859B39CF}" type="datetime1">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850400" y="6300000"/>
            <a:ext cx="1076400" cy="3636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fld id="{E608E88B-1C1A-904E-9521-49E8A3DEDF3B}" type="slidenum">
              <a:rPr lang="en-US" smtClean="0"/>
              <a:pPr/>
              <a:t>‹#›</a:t>
            </a:fld>
            <a:endParaRPr lang="en-US" dirty="0"/>
          </a:p>
        </p:txBody>
      </p:sp>
    </p:spTree>
    <p:extLst>
      <p:ext uri="{BB962C8B-B14F-4D97-AF65-F5344CB8AC3E}">
        <p14:creationId xmlns:p14="http://schemas.microsoft.com/office/powerpoint/2010/main" val="101110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ubrik, bakgrund (vi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Placeholder 11"/>
          <p:cNvSpPr>
            <a:spLocks noGrp="1"/>
          </p:cNvSpPr>
          <p:nvPr>
            <p:ph type="dt" sz="half" idx="11"/>
          </p:nvPr>
        </p:nvSpPr>
        <p:spPr/>
        <p:txBody>
          <a:bodyPr/>
          <a:lstStyle/>
          <a:p>
            <a:fld id="{29678424-F0BC-EA4A-82DE-29AB25EE816C}" type="datetime1">
              <a:rPr lang="en-US" smtClean="0"/>
              <a:t>7/11/2023</a:t>
            </a:fld>
            <a:endParaRPr lang="en-US"/>
          </a:p>
        </p:txBody>
      </p:sp>
      <p:sp>
        <p:nvSpPr>
          <p:cNvPr id="13" name="Footer Placeholder 12"/>
          <p:cNvSpPr>
            <a:spLocks noGrp="1"/>
          </p:cNvSpPr>
          <p:nvPr>
            <p:ph type="ftr" sz="quarter" idx="12"/>
          </p:nvPr>
        </p:nvSpPr>
        <p:spPr/>
        <p:txBody>
          <a:bodyPr/>
          <a:lstStyle/>
          <a:p>
            <a:endParaRPr lang="en-US" dirty="0"/>
          </a:p>
        </p:txBody>
      </p:sp>
      <p:sp>
        <p:nvSpPr>
          <p:cNvPr id="5" name="Title 1">
            <a:extLst>
              <a:ext uri="{FF2B5EF4-FFF2-40B4-BE49-F238E27FC236}">
                <a16:creationId xmlns:a16="http://schemas.microsoft.com/office/drawing/2014/main" id="{345C7273-48A5-5D45-96FC-A714156ED488}"/>
              </a:ext>
            </a:extLst>
          </p:cNvPr>
          <p:cNvSpPr>
            <a:spLocks noGrp="1"/>
          </p:cNvSpPr>
          <p:nvPr>
            <p:ph type="ctrTitle"/>
          </p:nvPr>
        </p:nvSpPr>
        <p:spPr>
          <a:xfrm>
            <a:off x="838200" y="1137425"/>
            <a:ext cx="9863611" cy="912305"/>
          </a:xfrm>
        </p:spPr>
        <p:txBody>
          <a:bodyPr lIns="90000" anchor="t">
            <a:noAutofit/>
          </a:bodyPr>
          <a:lstStyle>
            <a:lvl1pPr algn="l">
              <a:lnSpc>
                <a:spcPct val="105000"/>
              </a:lnSpc>
              <a:defRPr sz="3660" b="1" i="0">
                <a:solidFill>
                  <a:srgbClr val="2B5E83"/>
                </a:solidFill>
                <a:latin typeface="Helvetica" charset="0"/>
                <a:ea typeface="Helvetica" charset="0"/>
                <a:cs typeface="Helvetica" charset="0"/>
              </a:defRPr>
            </a:lvl1pPr>
          </a:lstStyle>
          <a:p>
            <a:r>
              <a:rPr lang="en-US" dirty="0"/>
              <a:t>Click to edit Master title style</a:t>
            </a:r>
          </a:p>
        </p:txBody>
      </p:sp>
      <p:sp>
        <p:nvSpPr>
          <p:cNvPr id="6" name="Content Placeholder 14">
            <a:extLst>
              <a:ext uri="{FF2B5EF4-FFF2-40B4-BE49-F238E27FC236}">
                <a16:creationId xmlns:a16="http://schemas.microsoft.com/office/drawing/2014/main" id="{77CC566B-A236-5B4E-9187-913BCBC5239B}"/>
              </a:ext>
            </a:extLst>
          </p:cNvPr>
          <p:cNvSpPr>
            <a:spLocks noGrp="1"/>
          </p:cNvSpPr>
          <p:nvPr>
            <p:ph sz="quarter" idx="17"/>
          </p:nvPr>
        </p:nvSpPr>
        <p:spPr>
          <a:xfrm>
            <a:off x="838146" y="2089785"/>
            <a:ext cx="9863666" cy="3826619"/>
          </a:xfrm>
        </p:spPr>
        <p:txBody>
          <a:bodyPr>
            <a:noAutofit/>
          </a:bodyPr>
          <a:lstStyle>
            <a:lvl1pPr>
              <a:defRPr sz="2160">
                <a:latin typeface="Helvetica" charset="0"/>
                <a:ea typeface="Helvetica" charset="0"/>
                <a:cs typeface="Helvetica" charset="0"/>
              </a:defRPr>
            </a:lvl1pPr>
            <a:lvl2pPr>
              <a:defRPr sz="1920">
                <a:latin typeface="Helvetica" charset="0"/>
                <a:ea typeface="Helvetica" charset="0"/>
                <a:cs typeface="Helvetica" charset="0"/>
              </a:defRPr>
            </a:lvl2pPr>
            <a:lvl3pPr>
              <a:defRPr sz="1680">
                <a:latin typeface="Helvetica" charset="0"/>
                <a:ea typeface="Helvetica" charset="0"/>
                <a:cs typeface="Helvetica" charset="0"/>
              </a:defRPr>
            </a:lvl3pPr>
            <a:lvl4pPr>
              <a:defRPr sz="1440">
                <a:latin typeface="Helvetica" charset="0"/>
                <a:ea typeface="Helvetica" charset="0"/>
                <a:cs typeface="Helvetica" charset="0"/>
              </a:defRPr>
            </a:lvl4pPr>
            <a:lvl5pPr>
              <a:defRPr sz="144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1157571"/>
      </p:ext>
    </p:extLst>
  </p:cSld>
  <p:clrMapOvr>
    <a:masterClrMapping/>
  </p:clrMapOvr>
  <p:extLst>
    <p:ext uri="{DCECCB84-F9BA-43D5-87BE-67443E8EF086}">
      <p15:sldGuideLst xmlns:p15="http://schemas.microsoft.com/office/powerpoint/2012/main">
        <p15:guide id="1" pos="934">
          <p15:clr>
            <a:srgbClr val="FBAE40"/>
          </p15:clr>
        </p15:guide>
        <p15:guide id="2" orient="horz" pos="1309">
          <p15:clr>
            <a:srgbClr val="FBAE40"/>
          </p15:clr>
        </p15:guide>
        <p15:guide id="3" orient="horz" pos="21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Rubrik, underrubrik, innehåll, fast bak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489" y="859316"/>
            <a:ext cx="8827921" cy="2016086"/>
          </a:xfrm>
        </p:spPr>
        <p:txBody>
          <a:bodyPr anchor="t">
            <a:normAutofit/>
          </a:bodyPr>
          <a:lstStyle>
            <a:lvl1pPr algn="l">
              <a:lnSpc>
                <a:spcPct val="105000"/>
              </a:lnSpc>
              <a:defRPr sz="3660" b="1" i="0">
                <a:solidFill>
                  <a:srgbClr val="2B5E83"/>
                </a:solidFill>
                <a:latin typeface="Helvetica" charset="0"/>
                <a:ea typeface="Helvetica" charset="0"/>
                <a:cs typeface="Helvetica" charset="0"/>
              </a:defRPr>
            </a:lvl1pPr>
          </a:lstStyle>
          <a:p>
            <a:r>
              <a:rPr lang="en-US" dirty="0"/>
              <a:t>Click to edit Master title style</a:t>
            </a:r>
          </a:p>
        </p:txBody>
      </p:sp>
      <p:sp>
        <p:nvSpPr>
          <p:cNvPr id="15" name="Content Placeholder 14"/>
          <p:cNvSpPr>
            <a:spLocks noGrp="1"/>
          </p:cNvSpPr>
          <p:nvPr>
            <p:ph sz="quarter" idx="17"/>
          </p:nvPr>
        </p:nvSpPr>
        <p:spPr>
          <a:xfrm>
            <a:off x="925489" y="2875403"/>
            <a:ext cx="8827921" cy="3054221"/>
          </a:xfrm>
        </p:spPr>
        <p:txBody>
          <a:bodyPr>
            <a:normAutofit/>
          </a:bodyPr>
          <a:lstStyle>
            <a:lvl1pPr>
              <a:defRPr sz="2160">
                <a:latin typeface="Helvetica" charset="0"/>
                <a:ea typeface="Helvetica" charset="0"/>
                <a:cs typeface="Helvetica" charset="0"/>
              </a:defRPr>
            </a:lvl1pPr>
            <a:lvl2pPr>
              <a:defRPr sz="1920">
                <a:latin typeface="Helvetica" charset="0"/>
                <a:ea typeface="Helvetica" charset="0"/>
                <a:cs typeface="Helvetica" charset="0"/>
              </a:defRPr>
            </a:lvl2pPr>
            <a:lvl3pPr>
              <a:defRPr sz="1680">
                <a:latin typeface="Helvetica" charset="0"/>
                <a:ea typeface="Helvetica" charset="0"/>
                <a:cs typeface="Helvetica" charset="0"/>
              </a:defRPr>
            </a:lvl3pPr>
            <a:lvl4pPr>
              <a:defRPr sz="1440">
                <a:latin typeface="Helvetica" charset="0"/>
                <a:ea typeface="Helvetica" charset="0"/>
                <a:cs typeface="Helvetica" charset="0"/>
              </a:defRPr>
            </a:lvl4pPr>
            <a:lvl5pPr>
              <a:defRPr sz="144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2590" y="6288564"/>
            <a:ext cx="1099652" cy="393098"/>
          </a:xfrm>
          <a:prstGeom prst="rect">
            <a:avLst/>
          </a:prstGeom>
        </p:spPr>
      </p:pic>
    </p:spTree>
    <p:extLst>
      <p:ext uri="{BB962C8B-B14F-4D97-AF65-F5344CB8AC3E}">
        <p14:creationId xmlns:p14="http://schemas.microsoft.com/office/powerpoint/2010/main" val="3909393465"/>
      </p:ext>
    </p:extLst>
  </p:cSld>
  <p:clrMapOvr>
    <a:masterClrMapping/>
  </p:clrMapOvr>
  <p:extLst>
    <p:ext uri="{DCECCB84-F9BA-43D5-87BE-67443E8EF086}">
      <p15:sldGuideLst xmlns:p15="http://schemas.microsoft.com/office/powerpoint/2012/main">
        <p15:guide id="1" orient="horz" pos="3056">
          <p15:clr>
            <a:srgbClr val="FBAE40"/>
          </p15:clr>
        </p15:guide>
        <p15:guide id="2" pos="1047">
          <p15:clr>
            <a:srgbClr val="FBAE40"/>
          </p15:clr>
        </p15:guide>
        <p15:guide id="3" pos="5120">
          <p15:clr>
            <a:srgbClr val="FBAE40"/>
          </p15:clr>
        </p15:guide>
        <p15:guide id="4" pos="7679">
          <p15:clr>
            <a:srgbClr val="FBAE40"/>
          </p15:clr>
        </p15:guide>
        <p15:guide id="5" pos="102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7E8F4-9C13-ACC8-BD43-1307C5A59F9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0B2317-B998-AF5F-7544-6705B3FDF51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7B722A-E4D0-44EF-2A3F-81A51B7F8429}"/>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5813477F-D067-BB71-BE4C-310BF5E6DD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4E286C-6A67-EB8E-78BE-C8A135981FB1}"/>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325799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9E1B63-7BD3-4B99-458F-5815369EAB8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1CFE81-544F-952B-9461-3EEDC3D76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BDEC6CB-F2A6-E115-B548-E0B4D86A2DF9}"/>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5D9C2635-0409-C029-C0DF-C44FEED647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0656E9-091F-2EC8-D8D2-A776330ECC03}"/>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33267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73974-31A5-9A85-96AF-CB1B914941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CE9294-1AAC-A372-B32D-9D6170194A8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B1382A8-6CDD-DB36-B3F7-CD2A8E8F6E4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054EC21-3632-406B-EAE6-29444AB64556}"/>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6" name="Platshållare för sidfot 5">
            <a:extLst>
              <a:ext uri="{FF2B5EF4-FFF2-40B4-BE49-F238E27FC236}">
                <a16:creationId xmlns:a16="http://schemas.microsoft.com/office/drawing/2014/main" id="{E50269D9-4988-BDB8-78F9-6F6E7B0725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7A7ED5-A0FF-9ECA-19DA-9922C344AACA}"/>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47928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2EC063-E550-9694-2793-3AA09E5CDEC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B48D0BC-1505-DB18-C915-F40B24BFE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BD1622B-631F-78C6-0714-A5E189C0B95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8914DF0-0A9D-9E3B-3CF6-B2D21E2EF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7AB9533-6013-86DD-096F-E005AC9473B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003DBC9-0A8D-D4DC-C184-D61037F6A80A}"/>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8" name="Platshållare för sidfot 7">
            <a:extLst>
              <a:ext uri="{FF2B5EF4-FFF2-40B4-BE49-F238E27FC236}">
                <a16:creationId xmlns:a16="http://schemas.microsoft.com/office/drawing/2014/main" id="{5320E525-737E-6A1C-482E-2D1A9A134B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44156F2-9372-A9A1-6508-F9747D705867}"/>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2162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5EF42-A775-EE30-21A5-C28FD1ECE17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4AA21DB-3509-98FD-DE40-110F9223EB7D}"/>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4" name="Platshållare för sidfot 3">
            <a:extLst>
              <a:ext uri="{FF2B5EF4-FFF2-40B4-BE49-F238E27FC236}">
                <a16:creationId xmlns:a16="http://schemas.microsoft.com/office/drawing/2014/main" id="{F85D87EC-4B82-4647-1E5C-4882137F9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C64DBA4-A8A8-6072-586C-C1B7855067F6}"/>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26714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DF60B52-0A85-0D02-C7E5-CF0EE5B45A1A}"/>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3" name="Platshållare för sidfot 2">
            <a:extLst>
              <a:ext uri="{FF2B5EF4-FFF2-40B4-BE49-F238E27FC236}">
                <a16:creationId xmlns:a16="http://schemas.microsoft.com/office/drawing/2014/main" id="{A30D0C1D-4683-2D32-9576-EEC38E403B3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E2F78F1-45E7-38A0-0808-E0C9A386C488}"/>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2537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A52F30-2D67-7882-01B2-5D8CD58DCE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7E5A9E-1A43-C897-7DEA-A133609DC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BEC75DF-14C8-042D-FCE1-9BADA927D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A37A92A-2613-779C-889A-150103035640}"/>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6" name="Platshållare för sidfot 5">
            <a:extLst>
              <a:ext uri="{FF2B5EF4-FFF2-40B4-BE49-F238E27FC236}">
                <a16:creationId xmlns:a16="http://schemas.microsoft.com/office/drawing/2014/main" id="{4FCFE544-46CF-E02E-A390-3C0223B614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3A0E24-D13C-09D3-2CCF-673E238B2D21}"/>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281924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0819ED-6938-EB2B-56C2-EC33F1284D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78FFFC7-86F6-81E3-4232-29301AB2F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0B8C98C-1AC7-C3DC-E90C-D40215AA1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DFCE2B9-920B-9347-E8C3-848BE008833E}"/>
              </a:ext>
            </a:extLst>
          </p:cNvPr>
          <p:cNvSpPr>
            <a:spLocks noGrp="1"/>
          </p:cNvSpPr>
          <p:nvPr>
            <p:ph type="dt" sz="half" idx="10"/>
          </p:nvPr>
        </p:nvSpPr>
        <p:spPr/>
        <p:txBody>
          <a:bodyPr/>
          <a:lstStyle/>
          <a:p>
            <a:fld id="{5754A3AB-22D2-42BB-89A2-0F4EFBD8165B}" type="datetimeFigureOut">
              <a:rPr lang="sv-SE" smtClean="0"/>
              <a:t>2023-07-11</a:t>
            </a:fld>
            <a:endParaRPr lang="sv-SE"/>
          </a:p>
        </p:txBody>
      </p:sp>
      <p:sp>
        <p:nvSpPr>
          <p:cNvPr id="6" name="Platshållare för sidfot 5">
            <a:extLst>
              <a:ext uri="{FF2B5EF4-FFF2-40B4-BE49-F238E27FC236}">
                <a16:creationId xmlns:a16="http://schemas.microsoft.com/office/drawing/2014/main" id="{90E2DB17-B475-B0AE-1DD7-0D21E3B6E2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7AF2F67-856B-B1C9-3D2A-485028ADDA22}"/>
              </a:ext>
            </a:extLst>
          </p:cNvPr>
          <p:cNvSpPr>
            <a:spLocks noGrp="1"/>
          </p:cNvSpPr>
          <p:nvPr>
            <p:ph type="sldNum" sz="quarter" idx="12"/>
          </p:nvPr>
        </p:nvSpPr>
        <p:spPr/>
        <p:txBody>
          <a:bodyPr/>
          <a:lstStyle/>
          <a:p>
            <a:fld id="{E807A077-36D7-49B8-BFF7-4D46CFEFCC4D}" type="slidenum">
              <a:rPr lang="sv-SE" smtClean="0"/>
              <a:t>‹#›</a:t>
            </a:fld>
            <a:endParaRPr lang="sv-SE"/>
          </a:p>
        </p:txBody>
      </p:sp>
    </p:spTree>
    <p:extLst>
      <p:ext uri="{BB962C8B-B14F-4D97-AF65-F5344CB8AC3E}">
        <p14:creationId xmlns:p14="http://schemas.microsoft.com/office/powerpoint/2010/main" val="35610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C56982-FB93-06A2-986D-521EC4FD7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A0D2E03-8337-4C75-C730-3F9652CC8A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25ADEA-8F73-17B7-1C5A-D8EB9AC95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4A3AB-22D2-42BB-89A2-0F4EFBD8165B}" type="datetimeFigureOut">
              <a:rPr lang="sv-SE" smtClean="0"/>
              <a:t>2023-07-11</a:t>
            </a:fld>
            <a:endParaRPr lang="sv-SE"/>
          </a:p>
        </p:txBody>
      </p:sp>
      <p:sp>
        <p:nvSpPr>
          <p:cNvPr id="5" name="Platshållare för sidfot 4">
            <a:extLst>
              <a:ext uri="{FF2B5EF4-FFF2-40B4-BE49-F238E27FC236}">
                <a16:creationId xmlns:a16="http://schemas.microsoft.com/office/drawing/2014/main" id="{8240546B-0CAD-A88C-866A-1D0774D45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A4B824A-E204-4D12-14C5-6A4231BCD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A077-36D7-49B8-BFF7-4D46CFEFCC4D}" type="slidenum">
              <a:rPr lang="sv-SE" smtClean="0"/>
              <a:t>‹#›</a:t>
            </a:fld>
            <a:endParaRPr lang="sv-SE"/>
          </a:p>
        </p:txBody>
      </p:sp>
    </p:spTree>
    <p:extLst>
      <p:ext uri="{BB962C8B-B14F-4D97-AF65-F5344CB8AC3E}">
        <p14:creationId xmlns:p14="http://schemas.microsoft.com/office/powerpoint/2010/main" val="409774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tegforlivet.se/" TargetMode="External"/><Relationship Id="rId7" Type="http://schemas.openxmlformats.org/officeDocument/2006/relationships/hyperlink" Target="https://www.suicidezero.se/kommun"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www.folkhalsomyndigheten.se/livsvillkor-levnadsvanor/psykisk-halsa-och-suicidprevention/att-forebygga-suicid/" TargetMode="External"/><Relationship Id="rId5" Type="http://schemas.openxmlformats.org/officeDocument/2006/relationships/hyperlink" Target="https://www.vardsamverkan.se/omraden/psykisk-halsa/suicidprevention/" TargetMode="External"/><Relationship Id="rId4" Type="http://schemas.openxmlformats.org/officeDocument/2006/relationships/hyperlink" Target="https://respi.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stegforlivet.se/film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2.emf"/><Relationship Id="rId21" Type="http://schemas.openxmlformats.org/officeDocument/2006/relationships/image" Target="../media/image120.png"/><Relationship Id="rId7" Type="http://schemas.openxmlformats.org/officeDocument/2006/relationships/image" Target="../media/image50.png"/><Relationship Id="rId12" Type="http://schemas.openxmlformats.org/officeDocument/2006/relationships/customXml" Target="../ink/ink5.xml"/><Relationship Id="rId17" Type="http://schemas.openxmlformats.org/officeDocument/2006/relationships/image" Target="../media/image100.png"/><Relationship Id="rId25" Type="http://schemas.openxmlformats.org/officeDocument/2006/relationships/image" Target="../media/image140.png"/><Relationship Id="rId2" Type="http://schemas.openxmlformats.org/officeDocument/2006/relationships/notesSlide" Target="../notesSlides/notesSlide8.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60.png"/><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70.png"/><Relationship Id="rId24" Type="http://schemas.openxmlformats.org/officeDocument/2006/relationships/customXml" Target="../ink/ink11.xml"/><Relationship Id="rId5" Type="http://schemas.openxmlformats.org/officeDocument/2006/relationships/image" Target="../media/image40.png"/><Relationship Id="rId15" Type="http://schemas.openxmlformats.org/officeDocument/2006/relationships/image" Target="../media/image90.png"/><Relationship Id="rId23" Type="http://schemas.openxmlformats.org/officeDocument/2006/relationships/image" Target="../media/image13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10.png"/><Relationship Id="rId31" Type="http://schemas.openxmlformats.org/officeDocument/2006/relationships/image" Target="../media/image170.png"/><Relationship Id="rId4" Type="http://schemas.openxmlformats.org/officeDocument/2006/relationships/customXml" Target="../ink/ink1.xml"/><Relationship Id="rId9" Type="http://schemas.openxmlformats.org/officeDocument/2006/relationships/image" Target="../media/image6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0.png"/><Relationship Id="rId30" Type="http://schemas.openxmlformats.org/officeDocument/2006/relationships/customXml" Target="../ink/ink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4DA02-3199-4C47-8254-B70CE3F7CAAB}"/>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nSpc>
                <a:spcPct val="90000"/>
              </a:lnSpc>
            </a:pPr>
            <a:r>
              <a:rPr lang="en-US" sz="5400" dirty="0">
                <a:solidFill>
                  <a:schemeClr val="accent5">
                    <a:lumMod val="50000"/>
                  </a:schemeClr>
                </a:solidFill>
                <a:latin typeface="Helvetica" panose="020B0604020202020204" pitchFamily="34" charset="0"/>
                <a:ea typeface="+mj-ea"/>
                <a:cs typeface="Helvetica" panose="020B0604020202020204" pitchFamily="34" charset="0"/>
              </a:rPr>
              <a:t>Fakta </a:t>
            </a:r>
            <a:r>
              <a:rPr lang="en-US" sz="5400" dirty="0" err="1">
                <a:solidFill>
                  <a:schemeClr val="accent5">
                    <a:lumMod val="50000"/>
                  </a:schemeClr>
                </a:solidFill>
                <a:latin typeface="Helvetica" panose="020B0604020202020204" pitchFamily="34" charset="0"/>
                <a:ea typeface="+mj-ea"/>
                <a:cs typeface="Helvetica" panose="020B0604020202020204" pitchFamily="34" charset="0"/>
              </a:rPr>
              <a:t>suicid</a:t>
            </a:r>
            <a:endParaRPr lang="en-US" sz="5400" dirty="0">
              <a:solidFill>
                <a:schemeClr val="accent5">
                  <a:lumMod val="50000"/>
                </a:schemeClr>
              </a:solidFill>
              <a:latin typeface="Helvetica" panose="020B0604020202020204" pitchFamily="34" charset="0"/>
              <a:ea typeface="+mj-ea"/>
              <a:cs typeface="Helvetica" panose="020B0604020202020204" pitchFamily="34" charset="0"/>
            </a:endParaRPr>
          </a:p>
        </p:txBody>
      </p:sp>
      <p:pic>
        <p:nvPicPr>
          <p:cNvPr id="7" name="Bildobjekt 6" descr="En bild som visar ljus&#10;&#10;Automatiskt genererad beskrivning">
            <a:extLst>
              <a:ext uri="{FF2B5EF4-FFF2-40B4-BE49-F238E27FC236}">
                <a16:creationId xmlns:a16="http://schemas.microsoft.com/office/drawing/2014/main" id="{81891BB5-2D59-1C20-1314-7EC90B6FA6C5}"/>
              </a:ext>
            </a:extLst>
          </p:cNvPr>
          <p:cNvPicPr>
            <a:picLocks noChangeAspect="1"/>
          </p:cNvPicPr>
          <p:nvPr/>
        </p:nvPicPr>
        <p:blipFill rotWithShape="1">
          <a:blip r:embed="rId3">
            <a:extLst>
              <a:ext uri="{28A0092B-C50C-407E-A947-70E740481C1C}">
                <a14:useLocalDpi xmlns:a14="http://schemas.microsoft.com/office/drawing/2010/main" val="0"/>
              </a:ext>
            </a:extLst>
          </a:blip>
          <a:srcRect l="23567" r="3110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25BCD-B7EC-4E44-8184-A64613FE27C3}"/>
              </a:ext>
            </a:extLst>
          </p:cNvPr>
          <p:cNvSpPr>
            <a:spLocks noGrp="1"/>
          </p:cNvSpPr>
          <p:nvPr>
            <p:ph sz="quarter" idx="17"/>
          </p:nvPr>
        </p:nvSpPr>
        <p:spPr>
          <a:xfrm>
            <a:off x="5297762" y="2706624"/>
            <a:ext cx="6251110" cy="3886200"/>
          </a:xfrm>
        </p:spPr>
        <p:txBody>
          <a:bodyPr vert="horz" lIns="91440" tIns="45720" rIns="91440" bIns="45720" rtlCol="0">
            <a:normAutofit/>
          </a:bodyPr>
          <a:lstStyle/>
          <a:p>
            <a:r>
              <a:rPr lang="en-US" sz="2000" dirty="0">
                <a:latin typeface="+mn-lt"/>
                <a:ea typeface="+mn-ea"/>
                <a:cs typeface="+mn-cs"/>
              </a:rPr>
              <a:t>Ca 1 500 </a:t>
            </a:r>
            <a:r>
              <a:rPr lang="en-US" sz="2000" dirty="0" err="1">
                <a:latin typeface="+mn-lt"/>
                <a:ea typeface="+mn-ea"/>
                <a:cs typeface="+mn-cs"/>
              </a:rPr>
              <a:t>personer</a:t>
            </a:r>
            <a:r>
              <a:rPr lang="en-US" sz="2000" dirty="0">
                <a:latin typeface="+mn-lt"/>
                <a:ea typeface="+mn-ea"/>
                <a:cs typeface="+mn-cs"/>
              </a:rPr>
              <a:t> </a:t>
            </a:r>
            <a:r>
              <a:rPr lang="en-US" sz="2000" dirty="0" err="1">
                <a:latin typeface="+mn-lt"/>
                <a:ea typeface="+mn-ea"/>
                <a:cs typeface="+mn-cs"/>
              </a:rPr>
              <a:t>dör</a:t>
            </a:r>
            <a:r>
              <a:rPr lang="en-US" sz="2000" dirty="0">
                <a:latin typeface="+mn-lt"/>
                <a:ea typeface="+mn-ea"/>
                <a:cs typeface="+mn-cs"/>
              </a:rPr>
              <a:t> </a:t>
            </a:r>
            <a:r>
              <a:rPr lang="en-US" sz="2000" dirty="0" err="1">
                <a:latin typeface="+mn-lt"/>
                <a:ea typeface="+mn-ea"/>
                <a:cs typeface="+mn-cs"/>
              </a:rPr>
              <a:t>i</a:t>
            </a:r>
            <a:r>
              <a:rPr lang="en-US" sz="2000" dirty="0">
                <a:latin typeface="+mn-lt"/>
                <a:ea typeface="+mn-ea"/>
                <a:cs typeface="+mn-cs"/>
              </a:rPr>
              <a:t> </a:t>
            </a:r>
            <a:r>
              <a:rPr lang="en-US" sz="2000" dirty="0" err="1">
                <a:latin typeface="+mn-lt"/>
                <a:ea typeface="+mn-ea"/>
                <a:cs typeface="+mn-cs"/>
              </a:rPr>
              <a:t>självmord</a:t>
            </a:r>
            <a:r>
              <a:rPr lang="en-US" sz="2000" dirty="0">
                <a:latin typeface="+mn-lt"/>
                <a:ea typeface="+mn-ea"/>
                <a:cs typeface="+mn-cs"/>
              </a:rPr>
              <a:t>/</a:t>
            </a:r>
            <a:r>
              <a:rPr lang="en-US" sz="2000" dirty="0" err="1">
                <a:latin typeface="+mn-lt"/>
                <a:ea typeface="+mn-ea"/>
                <a:cs typeface="+mn-cs"/>
              </a:rPr>
              <a:t>år</a:t>
            </a:r>
            <a:endParaRPr lang="en-US" sz="2000" dirty="0">
              <a:latin typeface="+mn-lt"/>
              <a:ea typeface="+mn-ea"/>
              <a:cs typeface="+mn-cs"/>
            </a:endParaRPr>
          </a:p>
          <a:p>
            <a:r>
              <a:rPr lang="en-US" sz="2000" dirty="0" err="1">
                <a:latin typeface="+mn-lt"/>
                <a:ea typeface="+mn-ea"/>
                <a:cs typeface="+mn-cs"/>
              </a:rPr>
              <a:t>På</a:t>
            </a:r>
            <a:r>
              <a:rPr lang="en-US" sz="2000" dirty="0">
                <a:latin typeface="+mn-lt"/>
                <a:ea typeface="+mn-ea"/>
                <a:cs typeface="+mn-cs"/>
              </a:rPr>
              <a:t> </a:t>
            </a:r>
            <a:r>
              <a:rPr lang="en-US" sz="2000" dirty="0" err="1">
                <a:latin typeface="+mn-lt"/>
                <a:ea typeface="+mn-ea"/>
                <a:cs typeface="+mn-cs"/>
              </a:rPr>
              <a:t>varje</a:t>
            </a:r>
            <a:r>
              <a:rPr lang="en-US" sz="2000" dirty="0">
                <a:latin typeface="+mn-lt"/>
                <a:ea typeface="+mn-ea"/>
                <a:cs typeface="+mn-cs"/>
              </a:rPr>
              <a:t> </a:t>
            </a:r>
            <a:r>
              <a:rPr lang="en-US" sz="2000" dirty="0" err="1">
                <a:latin typeface="+mn-lt"/>
                <a:ea typeface="+mn-ea"/>
                <a:cs typeface="+mn-cs"/>
              </a:rPr>
              <a:t>självmord</a:t>
            </a:r>
            <a:r>
              <a:rPr lang="en-US" sz="2000" dirty="0">
                <a:latin typeface="+mn-lt"/>
                <a:ea typeface="+mn-ea"/>
                <a:cs typeface="+mn-cs"/>
              </a:rPr>
              <a:t> </a:t>
            </a:r>
            <a:r>
              <a:rPr lang="en-US" sz="2000" dirty="0" err="1">
                <a:latin typeface="+mn-lt"/>
                <a:ea typeface="+mn-ea"/>
                <a:cs typeface="+mn-cs"/>
              </a:rPr>
              <a:t>går</a:t>
            </a:r>
            <a:r>
              <a:rPr lang="en-US" sz="2000" dirty="0">
                <a:latin typeface="+mn-lt"/>
                <a:ea typeface="+mn-ea"/>
                <a:cs typeface="+mn-cs"/>
              </a:rPr>
              <a:t> ca 10 </a:t>
            </a:r>
            <a:r>
              <a:rPr lang="en-US" sz="2000" dirty="0" err="1">
                <a:latin typeface="+mn-lt"/>
                <a:ea typeface="+mn-ea"/>
                <a:cs typeface="+mn-cs"/>
              </a:rPr>
              <a:t>självmordsförsök</a:t>
            </a:r>
            <a:r>
              <a:rPr lang="en-US" sz="2000" dirty="0">
                <a:latin typeface="+mn-lt"/>
                <a:ea typeface="+mn-ea"/>
                <a:cs typeface="+mn-cs"/>
              </a:rPr>
              <a:t>, </a:t>
            </a:r>
            <a:r>
              <a:rPr lang="en-US" sz="2000" dirty="0" err="1">
                <a:latin typeface="+mn-lt"/>
                <a:ea typeface="+mn-ea"/>
                <a:cs typeface="+mn-cs"/>
              </a:rPr>
              <a:t>dvs</a:t>
            </a:r>
            <a:r>
              <a:rPr lang="en-US" sz="2000" dirty="0">
                <a:latin typeface="+mn-lt"/>
                <a:ea typeface="+mn-ea"/>
                <a:cs typeface="+mn-cs"/>
              </a:rPr>
              <a:t> </a:t>
            </a:r>
            <a:br>
              <a:rPr lang="en-US" sz="2000" dirty="0">
                <a:latin typeface="+mn-lt"/>
                <a:ea typeface="+mn-ea"/>
                <a:cs typeface="+mn-cs"/>
              </a:rPr>
            </a:br>
            <a:r>
              <a:rPr lang="en-US" sz="2000" dirty="0">
                <a:latin typeface="+mn-lt"/>
                <a:ea typeface="+mn-ea"/>
                <a:cs typeface="+mn-cs"/>
              </a:rPr>
              <a:t>ca 15 000/</a:t>
            </a:r>
            <a:r>
              <a:rPr lang="en-US" sz="2000" dirty="0" err="1">
                <a:latin typeface="+mn-lt"/>
                <a:ea typeface="+mn-ea"/>
                <a:cs typeface="+mn-cs"/>
              </a:rPr>
              <a:t>år</a:t>
            </a:r>
            <a:endParaRPr lang="en-US" sz="2000" dirty="0">
              <a:latin typeface="+mn-lt"/>
              <a:ea typeface="+mn-ea"/>
              <a:cs typeface="+mn-cs"/>
            </a:endParaRPr>
          </a:p>
          <a:p>
            <a:r>
              <a:rPr lang="en-US" sz="2000" dirty="0">
                <a:latin typeface="+mn-lt"/>
                <a:ea typeface="+mn-ea"/>
                <a:cs typeface="+mn-cs"/>
              </a:rPr>
              <a:t>10-15 </a:t>
            </a:r>
            <a:r>
              <a:rPr lang="en-US" sz="2000" dirty="0" err="1">
                <a:latin typeface="+mn-lt"/>
                <a:ea typeface="+mn-ea"/>
                <a:cs typeface="+mn-cs"/>
              </a:rPr>
              <a:t>efterlevande</a:t>
            </a:r>
            <a:r>
              <a:rPr lang="en-US" sz="2000" dirty="0">
                <a:latin typeface="+mn-lt"/>
                <a:ea typeface="+mn-ea"/>
                <a:cs typeface="+mn-cs"/>
              </a:rPr>
              <a:t>/</a:t>
            </a:r>
            <a:r>
              <a:rPr lang="en-US" sz="2000" dirty="0" err="1">
                <a:latin typeface="+mn-lt"/>
                <a:ea typeface="+mn-ea"/>
                <a:cs typeface="+mn-cs"/>
              </a:rPr>
              <a:t>självmord</a:t>
            </a:r>
            <a:r>
              <a:rPr lang="en-US" sz="2000" dirty="0">
                <a:latin typeface="+mn-lt"/>
                <a:ea typeface="+mn-ea"/>
                <a:cs typeface="+mn-cs"/>
              </a:rPr>
              <a:t>, </a:t>
            </a:r>
            <a:r>
              <a:rPr lang="en-US" sz="2000" dirty="0" err="1">
                <a:latin typeface="+mn-lt"/>
                <a:ea typeface="+mn-ea"/>
                <a:cs typeface="+mn-cs"/>
              </a:rPr>
              <a:t>alltså</a:t>
            </a:r>
            <a:r>
              <a:rPr lang="en-US" sz="2000" dirty="0">
                <a:latin typeface="+mn-lt"/>
                <a:ea typeface="+mn-ea"/>
                <a:cs typeface="+mn-cs"/>
              </a:rPr>
              <a:t> 10 000 – 15 000/</a:t>
            </a:r>
            <a:r>
              <a:rPr lang="en-US" sz="2000" dirty="0" err="1">
                <a:latin typeface="+mn-lt"/>
                <a:ea typeface="+mn-ea"/>
                <a:cs typeface="+mn-cs"/>
              </a:rPr>
              <a:t>år</a:t>
            </a:r>
            <a:endParaRPr lang="en-US" sz="2000" dirty="0">
              <a:latin typeface="+mn-lt"/>
              <a:ea typeface="+mn-ea"/>
              <a:cs typeface="+mn-cs"/>
            </a:endParaRPr>
          </a:p>
          <a:p>
            <a:r>
              <a:rPr lang="en-US" sz="2000" dirty="0">
                <a:latin typeface="+mn-lt"/>
                <a:ea typeface="+mn-ea"/>
                <a:cs typeface="+mn-cs"/>
              </a:rPr>
              <a:t>70 % av de </a:t>
            </a:r>
            <a:r>
              <a:rPr lang="en-US" sz="2000" dirty="0" err="1">
                <a:latin typeface="+mn-lt"/>
                <a:ea typeface="+mn-ea"/>
                <a:cs typeface="+mn-cs"/>
              </a:rPr>
              <a:t>som</a:t>
            </a:r>
            <a:r>
              <a:rPr lang="en-US" sz="2000" dirty="0">
                <a:latin typeface="+mn-lt"/>
                <a:ea typeface="+mn-ea"/>
                <a:cs typeface="+mn-cs"/>
              </a:rPr>
              <a:t> </a:t>
            </a:r>
            <a:r>
              <a:rPr lang="en-US" sz="2000" dirty="0" err="1">
                <a:latin typeface="+mn-lt"/>
                <a:ea typeface="+mn-ea"/>
                <a:cs typeface="+mn-cs"/>
              </a:rPr>
              <a:t>dör</a:t>
            </a:r>
            <a:r>
              <a:rPr lang="en-US" sz="2000" dirty="0">
                <a:latin typeface="+mn-lt"/>
                <a:ea typeface="+mn-ea"/>
                <a:cs typeface="+mn-cs"/>
              </a:rPr>
              <a:t> </a:t>
            </a:r>
            <a:r>
              <a:rPr lang="en-US" sz="2000" dirty="0" err="1">
                <a:latin typeface="+mn-lt"/>
                <a:ea typeface="+mn-ea"/>
                <a:cs typeface="+mn-cs"/>
              </a:rPr>
              <a:t>i</a:t>
            </a:r>
            <a:r>
              <a:rPr lang="en-US" sz="2000" dirty="0">
                <a:latin typeface="+mn-lt"/>
                <a:ea typeface="+mn-ea"/>
                <a:cs typeface="+mn-cs"/>
              </a:rPr>
              <a:t> </a:t>
            </a:r>
            <a:r>
              <a:rPr lang="en-US" sz="2000" dirty="0" err="1">
                <a:latin typeface="+mn-lt"/>
                <a:ea typeface="+mn-ea"/>
                <a:cs typeface="+mn-cs"/>
              </a:rPr>
              <a:t>suicid</a:t>
            </a:r>
            <a:r>
              <a:rPr lang="en-US" sz="2000" dirty="0">
                <a:latin typeface="+mn-lt"/>
                <a:ea typeface="+mn-ea"/>
                <a:cs typeface="+mn-cs"/>
              </a:rPr>
              <a:t> </a:t>
            </a:r>
            <a:r>
              <a:rPr lang="en-US" sz="2000" dirty="0" err="1">
                <a:latin typeface="+mn-lt"/>
                <a:ea typeface="+mn-ea"/>
                <a:cs typeface="+mn-cs"/>
              </a:rPr>
              <a:t>är</a:t>
            </a:r>
            <a:r>
              <a:rPr lang="en-US" sz="2000" dirty="0">
                <a:latin typeface="+mn-lt"/>
                <a:ea typeface="+mn-ea"/>
                <a:cs typeface="+mn-cs"/>
              </a:rPr>
              <a:t> </a:t>
            </a:r>
            <a:r>
              <a:rPr lang="en-US" sz="2000" dirty="0" err="1">
                <a:latin typeface="+mn-lt"/>
                <a:ea typeface="+mn-ea"/>
                <a:cs typeface="+mn-cs"/>
              </a:rPr>
              <a:t>män</a:t>
            </a:r>
            <a:endParaRPr lang="en-US" sz="2000" dirty="0">
              <a:latin typeface="+mn-lt"/>
              <a:ea typeface="+mn-ea"/>
              <a:cs typeface="+mn-cs"/>
            </a:endParaRPr>
          </a:p>
          <a:p>
            <a:r>
              <a:rPr lang="en-US" sz="2000" dirty="0" err="1">
                <a:latin typeface="+mn-lt"/>
                <a:ea typeface="+mn-ea"/>
                <a:cs typeface="+mn-cs"/>
              </a:rPr>
              <a:t>Kvinnor</a:t>
            </a:r>
            <a:r>
              <a:rPr lang="en-US" sz="2000" dirty="0">
                <a:latin typeface="+mn-lt"/>
                <a:ea typeface="+mn-ea"/>
                <a:cs typeface="+mn-cs"/>
              </a:rPr>
              <a:t> </a:t>
            </a:r>
            <a:r>
              <a:rPr lang="en-US" sz="2000" dirty="0" err="1">
                <a:latin typeface="+mn-lt"/>
                <a:ea typeface="+mn-ea"/>
                <a:cs typeface="+mn-cs"/>
              </a:rPr>
              <a:t>gör</a:t>
            </a:r>
            <a:r>
              <a:rPr lang="en-US" sz="2000" dirty="0">
                <a:latin typeface="+mn-lt"/>
                <a:ea typeface="+mn-ea"/>
                <a:cs typeface="+mn-cs"/>
              </a:rPr>
              <a:t> </a:t>
            </a:r>
            <a:r>
              <a:rPr lang="en-US" sz="2000" dirty="0" err="1">
                <a:latin typeface="+mn-lt"/>
                <a:ea typeface="+mn-ea"/>
                <a:cs typeface="+mn-cs"/>
              </a:rPr>
              <a:t>fler</a:t>
            </a:r>
            <a:r>
              <a:rPr lang="en-US" sz="2000" dirty="0">
                <a:latin typeface="+mn-lt"/>
                <a:ea typeface="+mn-ea"/>
                <a:cs typeface="+mn-cs"/>
              </a:rPr>
              <a:t> </a:t>
            </a:r>
            <a:r>
              <a:rPr lang="en-US" sz="2000" dirty="0" err="1">
                <a:latin typeface="+mn-lt"/>
                <a:ea typeface="+mn-ea"/>
                <a:cs typeface="+mn-cs"/>
              </a:rPr>
              <a:t>suicidförsök</a:t>
            </a:r>
            <a:endParaRPr lang="en-US" sz="2000" dirty="0">
              <a:latin typeface="+mn-lt"/>
              <a:ea typeface="+mn-ea"/>
              <a:cs typeface="+mn-cs"/>
            </a:endParaRPr>
          </a:p>
          <a:p>
            <a:r>
              <a:rPr lang="en-US" sz="2000" dirty="0" err="1">
                <a:latin typeface="+mn-lt"/>
                <a:ea typeface="+mn-ea"/>
                <a:cs typeface="+mn-cs"/>
              </a:rPr>
              <a:t>Flest</a:t>
            </a:r>
            <a:r>
              <a:rPr lang="en-US" sz="2000" dirty="0">
                <a:latin typeface="+mn-lt"/>
                <a:ea typeface="+mn-ea"/>
                <a:cs typeface="+mn-cs"/>
              </a:rPr>
              <a:t> </a:t>
            </a:r>
            <a:r>
              <a:rPr lang="en-US" sz="2000" dirty="0" err="1">
                <a:latin typeface="+mn-lt"/>
                <a:ea typeface="+mn-ea"/>
                <a:cs typeface="+mn-cs"/>
              </a:rPr>
              <a:t>äldre</a:t>
            </a:r>
            <a:r>
              <a:rPr lang="en-US" sz="2000" dirty="0">
                <a:latin typeface="+mn-lt"/>
                <a:ea typeface="+mn-ea"/>
                <a:cs typeface="+mn-cs"/>
              </a:rPr>
              <a:t> 65+ tar </a:t>
            </a:r>
            <a:r>
              <a:rPr lang="en-US" sz="2000" dirty="0" err="1">
                <a:latin typeface="+mn-lt"/>
                <a:ea typeface="+mn-ea"/>
                <a:cs typeface="+mn-cs"/>
              </a:rPr>
              <a:t>sitt</a:t>
            </a:r>
            <a:r>
              <a:rPr lang="en-US" sz="2000" dirty="0">
                <a:latin typeface="+mn-lt"/>
                <a:ea typeface="+mn-ea"/>
                <a:cs typeface="+mn-cs"/>
              </a:rPr>
              <a:t> liv, </a:t>
            </a:r>
            <a:r>
              <a:rPr lang="en-US" sz="2000" dirty="0" err="1">
                <a:latin typeface="+mn-lt"/>
                <a:ea typeface="+mn-ea"/>
                <a:cs typeface="+mn-cs"/>
              </a:rPr>
              <a:t>speciellt</a:t>
            </a:r>
            <a:r>
              <a:rPr lang="en-US" sz="2000" dirty="0">
                <a:latin typeface="+mn-lt"/>
                <a:ea typeface="+mn-ea"/>
                <a:cs typeface="+mn-cs"/>
              </a:rPr>
              <a:t> </a:t>
            </a:r>
            <a:r>
              <a:rPr lang="en-US" sz="2000" dirty="0" err="1">
                <a:latin typeface="+mn-lt"/>
                <a:ea typeface="+mn-ea"/>
                <a:cs typeface="+mn-cs"/>
              </a:rPr>
              <a:t>män</a:t>
            </a:r>
            <a:r>
              <a:rPr lang="en-US" sz="2000" dirty="0">
                <a:latin typeface="+mn-lt"/>
                <a:ea typeface="+mn-ea"/>
                <a:cs typeface="+mn-cs"/>
              </a:rPr>
              <a:t> 85+</a:t>
            </a:r>
          </a:p>
          <a:p>
            <a:r>
              <a:rPr lang="en-US" sz="2000" dirty="0">
                <a:latin typeface="+mn-lt"/>
                <a:ea typeface="+mn-ea"/>
                <a:cs typeface="+mn-cs"/>
              </a:rPr>
              <a:t>Den </a:t>
            </a:r>
            <a:r>
              <a:rPr lang="en-US" sz="2000" dirty="0" err="1">
                <a:latin typeface="+mn-lt"/>
                <a:ea typeface="+mn-ea"/>
                <a:cs typeface="+mn-cs"/>
              </a:rPr>
              <a:t>vanligaste</a:t>
            </a:r>
            <a:r>
              <a:rPr lang="en-US" sz="2000" dirty="0">
                <a:latin typeface="+mn-lt"/>
                <a:ea typeface="+mn-ea"/>
                <a:cs typeface="+mn-cs"/>
              </a:rPr>
              <a:t> </a:t>
            </a:r>
            <a:r>
              <a:rPr lang="en-US" sz="2000" dirty="0" err="1">
                <a:latin typeface="+mn-lt"/>
                <a:ea typeface="+mn-ea"/>
                <a:cs typeface="+mn-cs"/>
              </a:rPr>
              <a:t>dödsorsaken</a:t>
            </a:r>
            <a:r>
              <a:rPr lang="en-US" sz="2000" dirty="0">
                <a:latin typeface="+mn-lt"/>
                <a:ea typeface="+mn-ea"/>
                <a:cs typeface="+mn-cs"/>
              </a:rPr>
              <a:t> bland </a:t>
            </a:r>
            <a:r>
              <a:rPr lang="en-US" sz="2000" dirty="0" err="1">
                <a:latin typeface="+mn-lt"/>
                <a:ea typeface="+mn-ea"/>
                <a:cs typeface="+mn-cs"/>
              </a:rPr>
              <a:t>unga</a:t>
            </a:r>
            <a:r>
              <a:rPr lang="en-US" sz="2000" dirty="0">
                <a:latin typeface="+mn-lt"/>
                <a:ea typeface="+mn-ea"/>
                <a:cs typeface="+mn-cs"/>
              </a:rPr>
              <a:t> 15-24 </a:t>
            </a:r>
            <a:r>
              <a:rPr lang="en-US" sz="2000" dirty="0" err="1">
                <a:latin typeface="+mn-lt"/>
                <a:ea typeface="+mn-ea"/>
                <a:cs typeface="+mn-cs"/>
              </a:rPr>
              <a:t>år</a:t>
            </a:r>
            <a:endParaRPr lang="en-US" sz="2000" dirty="0">
              <a:latin typeface="+mn-lt"/>
              <a:ea typeface="+mn-ea"/>
              <a:cs typeface="+mn-cs"/>
            </a:endParaRPr>
          </a:p>
          <a:p>
            <a:r>
              <a:rPr lang="en-US" sz="2000" dirty="0" err="1">
                <a:latin typeface="+mn-lt"/>
                <a:ea typeface="+mn-ea"/>
                <a:cs typeface="+mn-cs"/>
              </a:rPr>
              <a:t>Suicidtalen</a:t>
            </a:r>
            <a:r>
              <a:rPr lang="en-US" sz="2000" dirty="0">
                <a:latin typeface="+mn-lt"/>
                <a:ea typeface="+mn-ea"/>
                <a:cs typeface="+mn-cs"/>
              </a:rPr>
              <a:t> </a:t>
            </a:r>
            <a:r>
              <a:rPr lang="en-US" sz="2000" dirty="0" err="1">
                <a:latin typeface="+mn-lt"/>
                <a:ea typeface="+mn-ea"/>
                <a:cs typeface="+mn-cs"/>
              </a:rPr>
              <a:t>har</a:t>
            </a:r>
            <a:r>
              <a:rPr lang="en-US" sz="2000" dirty="0">
                <a:latin typeface="+mn-lt"/>
                <a:ea typeface="+mn-ea"/>
                <a:cs typeface="+mn-cs"/>
              </a:rPr>
              <a:t> </a:t>
            </a:r>
            <a:r>
              <a:rPr lang="en-US" sz="2000" dirty="0" err="1">
                <a:latin typeface="+mn-lt"/>
                <a:ea typeface="+mn-ea"/>
                <a:cs typeface="+mn-cs"/>
              </a:rPr>
              <a:t>gått</a:t>
            </a:r>
            <a:r>
              <a:rPr lang="en-US" sz="2000" dirty="0">
                <a:latin typeface="+mn-lt"/>
                <a:ea typeface="+mn-ea"/>
                <a:cs typeface="+mn-cs"/>
              </a:rPr>
              <a:t> </a:t>
            </a:r>
            <a:r>
              <a:rPr lang="en-US" sz="2000" dirty="0" err="1">
                <a:latin typeface="+mn-lt"/>
                <a:ea typeface="+mn-ea"/>
                <a:cs typeface="+mn-cs"/>
              </a:rPr>
              <a:t>ner</a:t>
            </a:r>
            <a:r>
              <a:rPr lang="en-US" sz="2000" dirty="0">
                <a:latin typeface="+mn-lt"/>
                <a:ea typeface="+mn-ea"/>
                <a:cs typeface="+mn-cs"/>
              </a:rPr>
              <a:t> </a:t>
            </a:r>
            <a:r>
              <a:rPr lang="en-US" sz="2000" dirty="0" err="1">
                <a:latin typeface="+mn-lt"/>
                <a:ea typeface="+mn-ea"/>
                <a:cs typeface="+mn-cs"/>
              </a:rPr>
              <a:t>sen</a:t>
            </a:r>
            <a:r>
              <a:rPr lang="en-US" sz="2000" dirty="0">
                <a:latin typeface="+mn-lt"/>
                <a:ea typeface="+mn-ea"/>
                <a:cs typeface="+mn-cs"/>
              </a:rPr>
              <a:t> 1980-talet</a:t>
            </a:r>
          </a:p>
          <a:p>
            <a:r>
              <a:rPr lang="en-US" sz="2000" dirty="0">
                <a:latin typeface="+mn-lt"/>
                <a:ea typeface="+mn-ea"/>
                <a:cs typeface="+mn-cs"/>
              </a:rPr>
              <a:t>Bland </a:t>
            </a:r>
            <a:r>
              <a:rPr lang="en-US" sz="2000" dirty="0" err="1">
                <a:latin typeface="+mn-lt"/>
                <a:ea typeface="+mn-ea"/>
                <a:cs typeface="+mn-cs"/>
              </a:rPr>
              <a:t>unga</a:t>
            </a:r>
            <a:r>
              <a:rPr lang="en-US" sz="2000" dirty="0">
                <a:latin typeface="+mn-lt"/>
                <a:ea typeface="+mn-ea"/>
                <a:cs typeface="+mn-cs"/>
              </a:rPr>
              <a:t> </a:t>
            </a:r>
            <a:r>
              <a:rPr lang="en-US" sz="2000" dirty="0" err="1">
                <a:latin typeface="+mn-lt"/>
                <a:ea typeface="+mn-ea"/>
                <a:cs typeface="+mn-cs"/>
              </a:rPr>
              <a:t>har</a:t>
            </a:r>
            <a:r>
              <a:rPr lang="en-US" sz="2000" dirty="0">
                <a:latin typeface="+mn-lt"/>
                <a:ea typeface="+mn-ea"/>
                <a:cs typeface="+mn-cs"/>
              </a:rPr>
              <a:t> </a:t>
            </a:r>
            <a:r>
              <a:rPr lang="en-US" sz="2000" dirty="0" err="1">
                <a:latin typeface="+mn-lt"/>
                <a:ea typeface="+mn-ea"/>
                <a:cs typeface="+mn-cs"/>
              </a:rPr>
              <a:t>suicid</a:t>
            </a:r>
            <a:r>
              <a:rPr lang="en-US" sz="2000" dirty="0">
                <a:latin typeface="+mn-lt"/>
                <a:ea typeface="+mn-ea"/>
                <a:cs typeface="+mn-cs"/>
              </a:rPr>
              <a:t> </a:t>
            </a:r>
            <a:r>
              <a:rPr lang="en-US" sz="2000" dirty="0" err="1">
                <a:latin typeface="+mn-lt"/>
                <a:ea typeface="+mn-ea"/>
                <a:cs typeface="+mn-cs"/>
              </a:rPr>
              <a:t>ökat</a:t>
            </a:r>
            <a:endParaRPr lang="en-US" sz="2000" dirty="0">
              <a:latin typeface="+mn-lt"/>
              <a:ea typeface="+mn-ea"/>
              <a:cs typeface="+mn-cs"/>
            </a:endParaRPr>
          </a:p>
          <a:p>
            <a:endParaRPr lang="en-US" sz="1700" dirty="0">
              <a:latin typeface="+mn-lt"/>
              <a:ea typeface="+mn-ea"/>
              <a:cs typeface="+mn-cs"/>
            </a:endParaRPr>
          </a:p>
        </p:txBody>
      </p:sp>
    </p:spTree>
    <p:extLst>
      <p:ext uri="{BB962C8B-B14F-4D97-AF65-F5344CB8AC3E}">
        <p14:creationId xmlns:p14="http://schemas.microsoft.com/office/powerpoint/2010/main" val="40227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572493" y="238539"/>
            <a:ext cx="11018520" cy="1434415"/>
          </a:xfrm>
        </p:spPr>
        <p:txBody>
          <a:bodyPr vert="horz" lIns="91440" tIns="45720" rIns="91440" bIns="45720" rtlCol="0" anchor="b">
            <a:normAutofit/>
          </a:bodyPr>
          <a:lstStyle/>
          <a:p>
            <a:pPr>
              <a:lnSpc>
                <a:spcPct val="90000"/>
              </a:lnSpc>
            </a:pPr>
            <a:r>
              <a:rPr lang="en-US" sz="4600" dirty="0">
                <a:solidFill>
                  <a:srgbClr val="002060"/>
                </a:solidFill>
                <a:latin typeface="Helvetica" panose="020B0604020202020204" pitchFamily="34" charset="0"/>
                <a:ea typeface="+mj-ea"/>
                <a:cs typeface="Helvetica" panose="020B0604020202020204" pitchFamily="34" charset="0"/>
              </a:rPr>
              <a:t>Steg </a:t>
            </a:r>
            <a:r>
              <a:rPr lang="en-US" sz="4600" dirty="0" err="1">
                <a:solidFill>
                  <a:srgbClr val="002060"/>
                </a:solidFill>
                <a:latin typeface="Helvetica" panose="020B0604020202020204" pitchFamily="34" charset="0"/>
                <a:ea typeface="+mj-ea"/>
                <a:cs typeface="Helvetica" panose="020B0604020202020204" pitchFamily="34" charset="0"/>
              </a:rPr>
              <a:t>i</a:t>
            </a:r>
            <a:r>
              <a:rPr lang="en-US" sz="4600" dirty="0">
                <a:solidFill>
                  <a:srgbClr val="002060"/>
                </a:solidFill>
                <a:latin typeface="Helvetica" panose="020B0604020202020204" pitchFamily="34" charset="0"/>
                <a:ea typeface="+mj-ea"/>
                <a:cs typeface="Helvetica" panose="020B0604020202020204" pitchFamily="34" charset="0"/>
              </a:rPr>
              <a:t> </a:t>
            </a:r>
            <a:r>
              <a:rPr lang="en-US" sz="4600" dirty="0" err="1">
                <a:solidFill>
                  <a:srgbClr val="002060"/>
                </a:solidFill>
                <a:latin typeface="Helvetica" panose="020B0604020202020204" pitchFamily="34" charset="0"/>
                <a:ea typeface="+mj-ea"/>
                <a:cs typeface="Helvetica" panose="020B0604020202020204" pitchFamily="34" charset="0"/>
              </a:rPr>
              <a:t>att</a:t>
            </a:r>
            <a:r>
              <a:rPr lang="en-US" sz="4600" dirty="0">
                <a:solidFill>
                  <a:srgbClr val="002060"/>
                </a:solidFill>
                <a:latin typeface="Helvetica" panose="020B0604020202020204" pitchFamily="34" charset="0"/>
                <a:ea typeface="+mj-ea"/>
                <a:cs typeface="Helvetica" panose="020B0604020202020204" pitchFamily="34" charset="0"/>
              </a:rPr>
              <a:t> ta </a:t>
            </a:r>
            <a:r>
              <a:rPr lang="en-US" sz="4600" dirty="0" err="1">
                <a:solidFill>
                  <a:srgbClr val="002060"/>
                </a:solidFill>
                <a:latin typeface="Helvetica" panose="020B0604020202020204" pitchFamily="34" charset="0"/>
                <a:ea typeface="+mj-ea"/>
                <a:cs typeface="Helvetica" panose="020B0604020202020204" pitchFamily="34" charset="0"/>
              </a:rPr>
              <a:t>fram</a:t>
            </a:r>
            <a:br>
              <a:rPr lang="en-US" sz="4600" dirty="0">
                <a:solidFill>
                  <a:srgbClr val="002060"/>
                </a:solidFill>
                <a:latin typeface="Helvetica" panose="020B0604020202020204" pitchFamily="34" charset="0"/>
                <a:ea typeface="+mj-ea"/>
                <a:cs typeface="Helvetica" panose="020B0604020202020204" pitchFamily="34" charset="0"/>
              </a:rPr>
            </a:br>
            <a:r>
              <a:rPr lang="en-US" sz="4600" dirty="0" err="1">
                <a:solidFill>
                  <a:srgbClr val="002060"/>
                </a:solidFill>
                <a:latin typeface="Helvetica" panose="020B0604020202020204" pitchFamily="34" charset="0"/>
                <a:ea typeface="+mj-ea"/>
                <a:cs typeface="Helvetica" panose="020B0604020202020204" pitchFamily="34" charset="0"/>
              </a:rPr>
              <a:t>en</a:t>
            </a:r>
            <a:r>
              <a:rPr lang="en-US" sz="4600" dirty="0">
                <a:solidFill>
                  <a:srgbClr val="002060"/>
                </a:solidFill>
                <a:latin typeface="Helvetica" panose="020B0604020202020204" pitchFamily="34" charset="0"/>
                <a:ea typeface="+mj-ea"/>
                <a:cs typeface="Helvetica" panose="020B0604020202020204" pitchFamily="34" charset="0"/>
              </a:rPr>
              <a:t> </a:t>
            </a:r>
            <a:r>
              <a:rPr lang="en-US" sz="4600" dirty="0" err="1">
                <a:solidFill>
                  <a:srgbClr val="002060"/>
                </a:solidFill>
                <a:latin typeface="Helvetica" panose="020B0604020202020204" pitchFamily="34" charset="0"/>
                <a:ea typeface="+mj-ea"/>
                <a:cs typeface="Helvetica" panose="020B0604020202020204" pitchFamily="34" charset="0"/>
              </a:rPr>
              <a:t>handlingsplan</a:t>
            </a:r>
            <a:r>
              <a:rPr lang="en-US" sz="4600" dirty="0">
                <a:solidFill>
                  <a:srgbClr val="002060"/>
                </a:solidFill>
                <a:latin typeface="Helvetica" panose="020B0604020202020204" pitchFamily="34" charset="0"/>
                <a:ea typeface="+mj-ea"/>
                <a:cs typeface="Helvetica" panose="020B0604020202020204" pitchFamily="34" charset="0"/>
              </a:rPr>
              <a:t>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D5103A0-0DC1-F44D-AD41-9E3C491AA40F}"/>
              </a:ext>
            </a:extLst>
          </p:cNvPr>
          <p:cNvSpPr>
            <a:spLocks noGrp="1"/>
          </p:cNvSpPr>
          <p:nvPr>
            <p:ph sz="quarter" idx="17"/>
          </p:nvPr>
        </p:nvSpPr>
        <p:spPr>
          <a:xfrm>
            <a:off x="572493" y="2071316"/>
            <a:ext cx="6713552" cy="4119172"/>
          </a:xfrm>
        </p:spPr>
        <p:txBody>
          <a:bodyPr vert="horz" lIns="91440" tIns="45720" rIns="91440" bIns="45720" rtlCol="0" anchor="t">
            <a:normAutofit lnSpcReduction="10000"/>
          </a:bodyPr>
          <a:lstStyle/>
          <a:p>
            <a:r>
              <a:rPr lang="en-US" sz="2400" dirty="0" err="1">
                <a:latin typeface="Helvetica" panose="020B0604020202020204" pitchFamily="34" charset="0"/>
                <a:ea typeface="+mn-ea"/>
                <a:cs typeface="Helvetica" panose="020B0604020202020204" pitchFamily="34" charset="0"/>
              </a:rPr>
              <a:t>Upprätta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en</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organisation</a:t>
            </a:r>
            <a:r>
              <a:rPr lang="en-US" sz="2400" dirty="0">
                <a:latin typeface="Helvetica" panose="020B0604020202020204" pitchFamily="34" charset="0"/>
                <a:ea typeface="+mn-ea"/>
                <a:cs typeface="Helvetica" panose="020B0604020202020204" pitchFamily="34" charset="0"/>
              </a:rPr>
              <a:t> för </a:t>
            </a:r>
            <a:r>
              <a:rPr lang="en-US" sz="2400" dirty="0" err="1">
                <a:latin typeface="Helvetica" panose="020B0604020202020204" pitchFamily="34" charset="0"/>
                <a:ea typeface="+mn-ea"/>
                <a:cs typeface="Helvetica" panose="020B0604020202020204" pitchFamily="34" charset="0"/>
              </a:rPr>
              <a:t>arbete</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viktiga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förvaltningar</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samordningsansvar</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Förankra</a:t>
            </a:r>
            <a:r>
              <a:rPr lang="en-US" sz="2400" dirty="0">
                <a:latin typeface="Helvetica" panose="020B0604020202020204" pitchFamily="34" charset="0"/>
                <a:ea typeface="+mn-ea"/>
                <a:cs typeface="Helvetica" panose="020B0604020202020204" pitchFamily="34" charset="0"/>
              </a:rPr>
              <a:t> med </a:t>
            </a:r>
            <a:r>
              <a:rPr lang="en-US" sz="2400" dirty="0" err="1">
                <a:latin typeface="Helvetica" panose="020B0604020202020204" pitchFamily="34" charset="0"/>
                <a:ea typeface="+mn-ea"/>
                <a:cs typeface="Helvetica" panose="020B0604020202020204" pitchFamily="34" charset="0"/>
              </a:rPr>
              <a:t>ledning</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Involvera</a:t>
            </a:r>
            <a:r>
              <a:rPr lang="en-US" sz="2400" dirty="0">
                <a:latin typeface="Helvetica" panose="020B0604020202020204" pitchFamily="34" charset="0"/>
                <a:ea typeface="+mn-ea"/>
                <a:cs typeface="Helvetica" panose="020B0604020202020204" pitchFamily="34" charset="0"/>
              </a:rPr>
              <a:t> externa </a:t>
            </a:r>
            <a:r>
              <a:rPr lang="en-US" sz="2400" dirty="0" err="1">
                <a:latin typeface="Helvetica" panose="020B0604020202020204" pitchFamily="34" charset="0"/>
                <a:ea typeface="+mn-ea"/>
                <a:cs typeface="Helvetica" panose="020B0604020202020204" pitchFamily="34" charset="0"/>
              </a:rPr>
              <a:t>aktörer</a:t>
            </a:r>
            <a:r>
              <a:rPr lang="en-US" sz="2400" dirty="0">
                <a:latin typeface="Helvetica" panose="020B0604020202020204" pitchFamily="34" charset="0"/>
                <a:ea typeface="+mn-ea"/>
                <a:cs typeface="Helvetica" panose="020B0604020202020204" pitchFamily="34" charset="0"/>
              </a:rPr>
              <a:t> (tex. </a:t>
            </a:r>
            <a:r>
              <a:rPr lang="en-US" sz="2400" dirty="0" err="1">
                <a:latin typeface="Helvetica" panose="020B0604020202020204" pitchFamily="34" charset="0"/>
                <a:ea typeface="+mn-ea"/>
                <a:cs typeface="Helvetica" panose="020B0604020202020204" pitchFamily="34" charset="0"/>
              </a:rPr>
              <a:t>regionen</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civilsamhälle</a:t>
            </a:r>
            <a:r>
              <a:rPr lang="en-US" sz="2400" dirty="0">
                <a:latin typeface="Helvetica" panose="020B0604020202020204" pitchFamily="34" charset="0"/>
                <a:ea typeface="+mn-ea"/>
                <a:cs typeface="Helvetica" panose="020B0604020202020204" pitchFamily="34" charset="0"/>
              </a:rPr>
              <a:t>)</a:t>
            </a:r>
          </a:p>
          <a:p>
            <a:r>
              <a:rPr lang="en-US" sz="2400" dirty="0" err="1">
                <a:latin typeface="Helvetica" panose="020B0604020202020204" pitchFamily="34" charset="0"/>
                <a:ea typeface="+mn-ea"/>
                <a:cs typeface="Helvetica" panose="020B0604020202020204" pitchFamily="34" charset="0"/>
              </a:rPr>
              <a:t>Kartlägga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och</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dokumentera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behov</a:t>
            </a:r>
            <a:r>
              <a:rPr lang="en-US" sz="2400" dirty="0">
                <a:latin typeface="Helvetica" panose="020B0604020202020204" pitchFamily="34" charset="0"/>
                <a:ea typeface="+mn-ea"/>
                <a:cs typeface="Helvetica" panose="020B0604020202020204" pitchFamily="34" charset="0"/>
              </a:rPr>
              <a:t> </a:t>
            </a:r>
          </a:p>
          <a:p>
            <a:r>
              <a:rPr lang="en-US" sz="2400" dirty="0" err="1">
                <a:latin typeface="Helvetica" panose="020B0604020202020204" pitchFamily="34" charset="0"/>
                <a:ea typeface="+mn-ea"/>
                <a:cs typeface="Helvetica" panose="020B0604020202020204" pitchFamily="34" charset="0"/>
              </a:rPr>
              <a:t>Lägga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upp</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en</a:t>
            </a:r>
            <a:r>
              <a:rPr lang="en-US" sz="2400" dirty="0">
                <a:latin typeface="Helvetica" panose="020B0604020202020204" pitchFamily="34" charset="0"/>
                <a:ea typeface="+mn-ea"/>
                <a:cs typeface="Helvetica" panose="020B0604020202020204" pitchFamily="34" charset="0"/>
              </a:rPr>
              <a:t> plan för </a:t>
            </a:r>
            <a:r>
              <a:rPr lang="en-US" sz="2400" dirty="0" err="1">
                <a:latin typeface="Helvetica" panose="020B0604020202020204" pitchFamily="34" charset="0"/>
                <a:ea typeface="+mn-ea"/>
                <a:cs typeface="Helvetica" panose="020B0604020202020204" pitchFamily="34" charset="0"/>
              </a:rPr>
              <a:t>implementering</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uppföljning</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och</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utvärdering</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Genomföra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åtgärder</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Säkra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varaktighet</a:t>
            </a:r>
            <a:br>
              <a:rPr lang="en-US" sz="2200" dirty="0">
                <a:latin typeface="+mn-lt"/>
                <a:ea typeface="+mn-ea"/>
                <a:cs typeface="+mn-cs"/>
              </a:rPr>
            </a:br>
            <a:endParaRPr lang="en-US" sz="2200" dirty="0">
              <a:latin typeface="+mn-lt"/>
              <a:ea typeface="+mn-ea"/>
              <a:cs typeface="+mn-cs"/>
            </a:endParaRPr>
          </a:p>
        </p:txBody>
      </p:sp>
      <p:pic>
        <p:nvPicPr>
          <p:cNvPr id="5" name="Bildobjekt 4" descr="En bild som visar inomhus, diskho, mörk&#10;&#10;Automatiskt genererad beskrivning">
            <a:extLst>
              <a:ext uri="{FF2B5EF4-FFF2-40B4-BE49-F238E27FC236}">
                <a16:creationId xmlns:a16="http://schemas.microsoft.com/office/drawing/2014/main" id="{5E99956E-2013-D876-0532-9529299128C3}"/>
              </a:ext>
            </a:extLst>
          </p:cNvPr>
          <p:cNvPicPr>
            <a:picLocks noChangeAspect="1"/>
          </p:cNvPicPr>
          <p:nvPr/>
        </p:nvPicPr>
        <p:blipFill rotWithShape="1">
          <a:blip r:embed="rId3">
            <a:extLst>
              <a:ext uri="{28A0092B-C50C-407E-A947-70E740481C1C}">
                <a14:useLocalDpi xmlns:a14="http://schemas.microsoft.com/office/drawing/2010/main" val="0"/>
              </a:ext>
            </a:extLst>
          </a:blip>
          <a:srcRect l="31791" r="14095" b="2"/>
          <a:stretch/>
        </p:blipFill>
        <p:spPr>
          <a:xfrm>
            <a:off x="7675658" y="2093976"/>
            <a:ext cx="3941064" cy="4096512"/>
          </a:xfrm>
          <a:prstGeom prst="rect">
            <a:avLst/>
          </a:prstGeom>
        </p:spPr>
      </p:pic>
    </p:spTree>
    <p:extLst>
      <p:ext uri="{BB962C8B-B14F-4D97-AF65-F5344CB8AC3E}">
        <p14:creationId xmlns:p14="http://schemas.microsoft.com/office/powerpoint/2010/main" val="5421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925893" y="859316"/>
            <a:ext cx="9168238" cy="2016086"/>
          </a:xfrm>
        </p:spPr>
        <p:txBody>
          <a:bodyPr>
            <a:noAutofit/>
          </a:bodyPr>
          <a:lstStyle/>
          <a:p>
            <a:pPr>
              <a:lnSpc>
                <a:spcPts val="4200"/>
              </a:lnSpc>
            </a:pPr>
            <a:r>
              <a:rPr lang="en-US" dirty="0" err="1"/>
              <a:t>Evidensbaserade</a:t>
            </a:r>
            <a:r>
              <a:rPr lang="en-US" dirty="0"/>
              <a:t> </a:t>
            </a:r>
            <a:r>
              <a:rPr lang="en-US" dirty="0" err="1"/>
              <a:t>metoder</a:t>
            </a:r>
            <a:endParaRPr lang="en-US" dirty="0"/>
          </a:p>
        </p:txBody>
      </p:sp>
      <p:graphicFrame>
        <p:nvGraphicFramePr>
          <p:cNvPr id="3" name="Platshållare för innehåll 3">
            <a:extLst>
              <a:ext uri="{FF2B5EF4-FFF2-40B4-BE49-F238E27FC236}">
                <a16:creationId xmlns:a16="http://schemas.microsoft.com/office/drawing/2014/main" id="{A1C2469B-DB39-3400-660E-8B1CF68188FE}"/>
              </a:ext>
            </a:extLst>
          </p:cNvPr>
          <p:cNvGraphicFramePr>
            <a:graphicFrameLocks/>
          </p:cNvGraphicFramePr>
          <p:nvPr>
            <p:extLst>
              <p:ext uri="{D42A27DB-BD31-4B8C-83A1-F6EECF244321}">
                <p14:modId xmlns:p14="http://schemas.microsoft.com/office/powerpoint/2010/main" val="1729123959"/>
              </p:ext>
            </p:extLst>
          </p:nvPr>
        </p:nvGraphicFramePr>
        <p:xfrm>
          <a:off x="838201" y="1912440"/>
          <a:ext cx="6163491" cy="3652335"/>
        </p:xfrm>
        <a:graphic>
          <a:graphicData uri="http://schemas.openxmlformats.org/drawingml/2006/table">
            <a:tbl>
              <a:tblPr firstRow="1" firstCol="1" bandRow="1">
                <a:tableStyleId>{5A111915-BE36-4E01-A7E5-04B1672EAD32}</a:tableStyleId>
              </a:tblPr>
              <a:tblGrid>
                <a:gridCol w="2054497">
                  <a:extLst>
                    <a:ext uri="{9D8B030D-6E8A-4147-A177-3AD203B41FA5}">
                      <a16:colId xmlns:a16="http://schemas.microsoft.com/office/drawing/2014/main" val="1942289412"/>
                    </a:ext>
                  </a:extLst>
                </a:gridCol>
                <a:gridCol w="2054497">
                  <a:extLst>
                    <a:ext uri="{9D8B030D-6E8A-4147-A177-3AD203B41FA5}">
                      <a16:colId xmlns:a16="http://schemas.microsoft.com/office/drawing/2014/main" val="3421610116"/>
                    </a:ext>
                  </a:extLst>
                </a:gridCol>
                <a:gridCol w="2054497">
                  <a:extLst>
                    <a:ext uri="{9D8B030D-6E8A-4147-A177-3AD203B41FA5}">
                      <a16:colId xmlns:a16="http://schemas.microsoft.com/office/drawing/2014/main" val="3711163749"/>
                    </a:ext>
                  </a:extLst>
                </a:gridCol>
              </a:tblGrid>
              <a:tr h="583506">
                <a:tc>
                  <a:txBody>
                    <a:bodyPr/>
                    <a:lstStyle/>
                    <a:p>
                      <a:pPr>
                        <a:lnSpc>
                          <a:spcPts val="1500"/>
                        </a:lnSpc>
                      </a:pPr>
                      <a:r>
                        <a:rPr lang="sv-SE" sz="1200" dirty="0">
                          <a:effectLst/>
                        </a:rPr>
                        <a:t>Insatser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a:lnSpc>
                          <a:spcPts val="1500"/>
                        </a:lnSpc>
                      </a:pPr>
                      <a:r>
                        <a:rPr lang="sv-SE" sz="1200" dirty="0">
                          <a:effectLst/>
                        </a:rPr>
                        <a:t>Insatser med vetenskapligt stöd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a:lnSpc>
                          <a:spcPts val="1500"/>
                        </a:lnSpc>
                      </a:pPr>
                      <a:r>
                        <a:rPr lang="sv-SE" sz="1200">
                          <a:effectLst/>
                        </a:rPr>
                        <a:t>Insatser med otillräckligt vetenskapligt stöd</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extLst>
                  <a:ext uri="{0D108BD9-81ED-4DB2-BD59-A6C34878D82A}">
                    <a16:rowId xmlns:a16="http://schemas.microsoft.com/office/drawing/2014/main" val="1788774602"/>
                  </a:ext>
                </a:extLst>
              </a:tr>
              <a:tr h="1428758">
                <a:tc>
                  <a:txBody>
                    <a:bodyPr/>
                    <a:lstStyle/>
                    <a:p>
                      <a:pPr>
                        <a:lnSpc>
                          <a:spcPts val="1500"/>
                        </a:lnSpc>
                      </a:pPr>
                      <a:r>
                        <a:rPr lang="sv-SE" sz="1200" dirty="0">
                          <a:effectLst/>
                        </a:rPr>
                        <a:t>Befolkningsinriktade insatser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marL="171450" indent="-171450">
                        <a:lnSpc>
                          <a:spcPts val="1500"/>
                        </a:lnSpc>
                        <a:buFont typeface="Arial" panose="020B0604020202020204" pitchFamily="34" charset="0"/>
                        <a:buChar char="•"/>
                      </a:pPr>
                      <a:r>
                        <a:rPr lang="sv-SE" sz="1200" dirty="0">
                          <a:effectLst/>
                        </a:rPr>
                        <a:t>Begränsning av medel och metoder</a:t>
                      </a:r>
                    </a:p>
                    <a:p>
                      <a:pPr marL="171450" indent="-171450">
                        <a:lnSpc>
                          <a:spcPts val="1500"/>
                        </a:lnSpc>
                        <a:buFont typeface="Arial" panose="020B0604020202020204" pitchFamily="34" charset="0"/>
                        <a:buChar char="•"/>
                      </a:pPr>
                      <a:r>
                        <a:rPr lang="sv-SE" sz="1200" dirty="0">
                          <a:effectLst/>
                        </a:rPr>
                        <a:t>Skolbaserade program</a:t>
                      </a:r>
                    </a:p>
                    <a:p>
                      <a:pPr marL="171450" indent="-171450">
                        <a:lnSpc>
                          <a:spcPts val="1500"/>
                        </a:lnSpc>
                        <a:buFont typeface="Arial" panose="020B0604020202020204" pitchFamily="34" charset="0"/>
                        <a:buChar char="•"/>
                      </a:pPr>
                      <a:r>
                        <a:rPr lang="sv-SE" sz="1200" dirty="0">
                          <a:effectLst/>
                        </a:rPr>
                        <a:t>Breda, kombinerade samhällsinsatser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marL="171450" indent="-171450">
                        <a:lnSpc>
                          <a:spcPts val="1500"/>
                        </a:lnSpc>
                        <a:buFont typeface="Arial" panose="020B0604020202020204" pitchFamily="34" charset="0"/>
                        <a:buChar char="•"/>
                      </a:pPr>
                      <a:r>
                        <a:rPr lang="sv-SE" sz="1200" dirty="0">
                          <a:effectLst/>
                        </a:rPr>
                        <a:t>Utbildning av s.k. "gatekeepers”</a:t>
                      </a:r>
                    </a:p>
                    <a:p>
                      <a:pPr marL="171450" indent="-171450">
                        <a:lnSpc>
                          <a:spcPts val="1500"/>
                        </a:lnSpc>
                        <a:buFont typeface="Arial" panose="020B0604020202020204" pitchFamily="34" charset="0"/>
                        <a:buChar char="•"/>
                      </a:pPr>
                      <a:r>
                        <a:rPr lang="sv-SE" sz="1200" dirty="0">
                          <a:effectLst/>
                        </a:rPr>
                        <a:t>Internet- och telefonhjälplinjer</a:t>
                      </a:r>
                    </a:p>
                    <a:p>
                      <a:pPr marL="171450" indent="-171450">
                        <a:lnSpc>
                          <a:spcPts val="1500"/>
                        </a:lnSpc>
                        <a:buFont typeface="Arial" panose="020B0604020202020204" pitchFamily="34" charset="0"/>
                        <a:buChar char="•"/>
                      </a:pPr>
                      <a:r>
                        <a:rPr lang="sv-SE" sz="1200" dirty="0">
                          <a:effectLst/>
                        </a:rPr>
                        <a:t>Informationskampanjer</a:t>
                      </a:r>
                    </a:p>
                    <a:p>
                      <a:pPr marL="171450" indent="-171450">
                        <a:lnSpc>
                          <a:spcPts val="1500"/>
                        </a:lnSpc>
                        <a:buFont typeface="Arial" panose="020B0604020202020204" pitchFamily="34" charset="0"/>
                        <a:buChar char="•"/>
                      </a:pPr>
                      <a:r>
                        <a:rPr lang="sv-SE" sz="1200" dirty="0">
                          <a:effectLst/>
                        </a:rPr>
                        <a:t>Medierelaterade insatser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extLst>
                  <a:ext uri="{0D108BD9-81ED-4DB2-BD59-A6C34878D82A}">
                    <a16:rowId xmlns:a16="http://schemas.microsoft.com/office/drawing/2014/main" val="3849083664"/>
                  </a:ext>
                </a:extLst>
              </a:tr>
              <a:tr h="1640071">
                <a:tc>
                  <a:txBody>
                    <a:bodyPr/>
                    <a:lstStyle/>
                    <a:p>
                      <a:pPr>
                        <a:lnSpc>
                          <a:spcPts val="1500"/>
                        </a:lnSpc>
                      </a:pPr>
                      <a:r>
                        <a:rPr lang="sv-SE" sz="1200" dirty="0">
                          <a:effectLst/>
                        </a:rPr>
                        <a:t>Individinriktade insatser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marL="171450" indent="-171450">
                        <a:lnSpc>
                          <a:spcPts val="1500"/>
                        </a:lnSpc>
                        <a:buFont typeface="Arial" panose="020B0604020202020204" pitchFamily="34" charset="0"/>
                        <a:buChar char="•"/>
                      </a:pPr>
                      <a:r>
                        <a:rPr lang="sv-SE" sz="1200" dirty="0">
                          <a:effectLst/>
                        </a:rPr>
                        <a:t>Behandling av depression/</a:t>
                      </a:r>
                      <a:r>
                        <a:rPr lang="sv-SE" sz="1200" dirty="0" err="1">
                          <a:effectLst/>
                        </a:rPr>
                        <a:t>suicidalitet</a:t>
                      </a:r>
                      <a:r>
                        <a:rPr lang="sv-SE" sz="1200" dirty="0">
                          <a:effectLst/>
                        </a:rPr>
                        <a:t> (läkemedelsbehandling, psykoterapi, övriga behandlingsinsatser)</a:t>
                      </a:r>
                    </a:p>
                    <a:p>
                      <a:pPr marL="171450" indent="-171450">
                        <a:lnSpc>
                          <a:spcPts val="1500"/>
                        </a:lnSpc>
                        <a:buFont typeface="Arial" panose="020B0604020202020204" pitchFamily="34" charset="0"/>
                        <a:buChar char="•"/>
                      </a:pPr>
                      <a:r>
                        <a:rPr lang="sv-SE" sz="1200" dirty="0">
                          <a:effectLst/>
                        </a:rPr>
                        <a:t>Uppföljning av suicidala patienter/säker vårdkedja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tc>
                  <a:txBody>
                    <a:bodyPr/>
                    <a:lstStyle/>
                    <a:p>
                      <a:pPr marL="171450" indent="-171450">
                        <a:lnSpc>
                          <a:spcPts val="1500"/>
                        </a:lnSpc>
                        <a:buFont typeface="Arial" panose="020B0604020202020204" pitchFamily="34" charset="0"/>
                        <a:buChar char="•"/>
                      </a:pPr>
                      <a:r>
                        <a:rPr lang="sv-SE" sz="1200" dirty="0">
                          <a:effectLst/>
                        </a:rPr>
                        <a:t>Utbildning av primärvårdsläkare</a:t>
                      </a:r>
                    </a:p>
                    <a:p>
                      <a:pPr marL="171450" indent="-171450">
                        <a:lnSpc>
                          <a:spcPts val="1500"/>
                        </a:lnSpc>
                        <a:buFont typeface="Arial" panose="020B0604020202020204" pitchFamily="34" charset="0"/>
                        <a:buChar char="•"/>
                      </a:pPr>
                      <a:r>
                        <a:rPr lang="sv-SE" sz="1200" dirty="0">
                          <a:effectLst/>
                        </a:rPr>
                        <a:t>Screening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76200" marB="76200"/>
                </a:tc>
                <a:extLst>
                  <a:ext uri="{0D108BD9-81ED-4DB2-BD59-A6C34878D82A}">
                    <a16:rowId xmlns:a16="http://schemas.microsoft.com/office/drawing/2014/main" val="2959721091"/>
                  </a:ext>
                </a:extLst>
              </a:tr>
            </a:tbl>
          </a:graphicData>
        </a:graphic>
      </p:graphicFrame>
      <p:sp>
        <p:nvSpPr>
          <p:cNvPr id="5" name="textruta 4">
            <a:extLst>
              <a:ext uri="{FF2B5EF4-FFF2-40B4-BE49-F238E27FC236}">
                <a16:creationId xmlns:a16="http://schemas.microsoft.com/office/drawing/2014/main" id="{E385ACAB-1BC7-2333-55CC-368E70E5C230}"/>
              </a:ext>
            </a:extLst>
          </p:cNvPr>
          <p:cNvSpPr txBox="1"/>
          <p:nvPr/>
        </p:nvSpPr>
        <p:spPr>
          <a:xfrm>
            <a:off x="4741816" y="5745328"/>
            <a:ext cx="3422469" cy="276999"/>
          </a:xfrm>
          <a:prstGeom prst="rect">
            <a:avLst/>
          </a:prstGeom>
          <a:noFill/>
        </p:spPr>
        <p:txBody>
          <a:bodyPr wrap="square" rtlCol="0">
            <a:spAutoFit/>
          </a:bodyPr>
          <a:lstStyle/>
          <a:p>
            <a:r>
              <a:rPr lang="sv-SE" sz="1200" dirty="0"/>
              <a:t>Källa: Folkhälsomyndigheten, 2022</a:t>
            </a:r>
          </a:p>
        </p:txBody>
      </p:sp>
    </p:spTree>
    <p:extLst>
      <p:ext uri="{BB962C8B-B14F-4D97-AF65-F5344CB8AC3E}">
        <p14:creationId xmlns:p14="http://schemas.microsoft.com/office/powerpoint/2010/main" val="289687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831300" y="670130"/>
            <a:ext cx="8202341" cy="859125"/>
          </a:xfrm>
        </p:spPr>
        <p:txBody>
          <a:bodyPr>
            <a:noAutofit/>
          </a:bodyPr>
          <a:lstStyle/>
          <a:p>
            <a:pPr>
              <a:lnSpc>
                <a:spcPts val="4200"/>
              </a:lnSpc>
            </a:pPr>
            <a:r>
              <a:rPr lang="en-US" dirty="0"/>
              <a:t>De </a:t>
            </a:r>
            <a:r>
              <a:rPr lang="en-US" dirty="0" err="1"/>
              <a:t>tre</a:t>
            </a:r>
            <a:r>
              <a:rPr lang="en-US" dirty="0"/>
              <a:t> </a:t>
            </a:r>
            <a:r>
              <a:rPr lang="en-US" dirty="0" err="1"/>
              <a:t>preventionsnivåerna</a:t>
            </a:r>
            <a:endParaRPr lang="en-US" dirty="0"/>
          </a:p>
        </p:txBody>
      </p:sp>
      <p:pic>
        <p:nvPicPr>
          <p:cNvPr id="4" name="Bildobjekt 3">
            <a:extLst>
              <a:ext uri="{FF2B5EF4-FFF2-40B4-BE49-F238E27FC236}">
                <a16:creationId xmlns:a16="http://schemas.microsoft.com/office/drawing/2014/main" id="{951DAAA1-843D-5212-E674-C76B4476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39" y="1714500"/>
            <a:ext cx="4796932" cy="2398466"/>
          </a:xfrm>
          <a:prstGeom prst="rect">
            <a:avLst/>
          </a:prstGeom>
        </p:spPr>
      </p:pic>
      <p:pic>
        <p:nvPicPr>
          <p:cNvPr id="6" name="Bildobjekt 5">
            <a:extLst>
              <a:ext uri="{FF2B5EF4-FFF2-40B4-BE49-F238E27FC236}">
                <a16:creationId xmlns:a16="http://schemas.microsoft.com/office/drawing/2014/main" id="{94014676-F2E6-D0B9-6E24-18FECF593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460" y="3934531"/>
            <a:ext cx="5211937" cy="2605969"/>
          </a:xfrm>
          <a:prstGeom prst="rect">
            <a:avLst/>
          </a:prstGeom>
        </p:spPr>
      </p:pic>
      <p:sp>
        <p:nvSpPr>
          <p:cNvPr id="7" name="textruta 6">
            <a:extLst>
              <a:ext uri="{FF2B5EF4-FFF2-40B4-BE49-F238E27FC236}">
                <a16:creationId xmlns:a16="http://schemas.microsoft.com/office/drawing/2014/main" id="{E06BD928-F0F2-BF09-4A33-22F07E7BF6F0}"/>
              </a:ext>
            </a:extLst>
          </p:cNvPr>
          <p:cNvSpPr txBox="1"/>
          <p:nvPr/>
        </p:nvSpPr>
        <p:spPr>
          <a:xfrm>
            <a:off x="4406900" y="6341189"/>
            <a:ext cx="3073400" cy="246221"/>
          </a:xfrm>
          <a:prstGeom prst="rect">
            <a:avLst/>
          </a:prstGeom>
          <a:noFill/>
        </p:spPr>
        <p:txBody>
          <a:bodyPr wrap="square" rtlCol="0">
            <a:spAutoFit/>
          </a:bodyPr>
          <a:lstStyle/>
          <a:p>
            <a:r>
              <a:rPr lang="sv-SE" sz="1000" dirty="0"/>
              <a:t>Källa: NASP och Region Stockholm</a:t>
            </a:r>
          </a:p>
        </p:txBody>
      </p:sp>
    </p:spTree>
    <p:extLst>
      <p:ext uri="{BB962C8B-B14F-4D97-AF65-F5344CB8AC3E}">
        <p14:creationId xmlns:p14="http://schemas.microsoft.com/office/powerpoint/2010/main" val="314864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B34783-392E-E321-9E9A-39A6137F4E49}"/>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6406FF20-148D-4EB2-D42A-D0A03DC0479C}"/>
              </a:ext>
            </a:extLst>
          </p:cNvPr>
          <p:cNvSpPr>
            <a:spLocks noGrp="1"/>
          </p:cNvSpPr>
          <p:nvPr>
            <p:ph type="subTitle" idx="1"/>
          </p:nvPr>
        </p:nvSpPr>
        <p:spPr/>
        <p:txBody>
          <a:bodyPr/>
          <a:lstStyle/>
          <a:p>
            <a:endParaRPr lang="sv-SE"/>
          </a:p>
        </p:txBody>
      </p:sp>
      <p:pic>
        <p:nvPicPr>
          <p:cNvPr id="1026" name="Picture 2">
            <a:extLst>
              <a:ext uri="{FF2B5EF4-FFF2-40B4-BE49-F238E27FC236}">
                <a16:creationId xmlns:a16="http://schemas.microsoft.com/office/drawing/2014/main" id="{DD30025F-EDBF-69FD-6657-D2CD9CB47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7C7CE18D-7016-E8A0-7FF5-10E7F4EDAA27}"/>
              </a:ext>
            </a:extLst>
          </p:cNvPr>
          <p:cNvSpPr txBox="1"/>
          <p:nvPr/>
        </p:nvSpPr>
        <p:spPr>
          <a:xfrm>
            <a:off x="446314" y="456047"/>
            <a:ext cx="11299371" cy="3293209"/>
          </a:xfrm>
          <a:prstGeom prst="rect">
            <a:avLst/>
          </a:prstGeom>
          <a:noFill/>
        </p:spPr>
        <p:txBody>
          <a:bodyPr wrap="square" rtlCol="0">
            <a:spAutoFit/>
          </a:bodyPr>
          <a:lstStyle/>
          <a:p>
            <a:r>
              <a:rPr lang="sv-SE" sz="2800" b="1" dirty="0">
                <a:solidFill>
                  <a:schemeClr val="accent5">
                    <a:lumMod val="50000"/>
                  </a:schemeClr>
                </a:solidFill>
                <a:latin typeface="Helvetica" panose="020B0604020202020204" pitchFamily="34" charset="0"/>
                <a:cs typeface="Helvetica" panose="020B0604020202020204" pitchFamily="34" charset="0"/>
              </a:rPr>
              <a:t>Utbildningsinsatser: </a:t>
            </a:r>
            <a:endParaRPr lang="sv-SE" sz="2000" b="1" dirty="0">
              <a:solidFill>
                <a:schemeClr val="accent5">
                  <a:lumMod val="50000"/>
                </a:schemeClr>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MHFA (Första hjälpen till psykisk hälsa) </a:t>
            </a: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YAM (</a:t>
            </a:r>
            <a:r>
              <a:rPr lang="sv-SE" sz="2000" dirty="0" err="1">
                <a:latin typeface="Helvetica" panose="020B0604020202020204" pitchFamily="34" charset="0"/>
                <a:cs typeface="Helvetica" panose="020B0604020202020204" pitchFamily="34" charset="0"/>
              </a:rPr>
              <a:t>Youth</a:t>
            </a:r>
            <a:r>
              <a:rPr lang="sv-SE" sz="2000" dirty="0">
                <a:latin typeface="Helvetica" panose="020B0604020202020204" pitchFamily="34" charset="0"/>
                <a:cs typeface="Helvetica" panose="020B0604020202020204" pitchFamily="34" charset="0"/>
              </a:rPr>
              <a:t> </a:t>
            </a:r>
            <a:r>
              <a:rPr lang="sv-SE" sz="2000" dirty="0" err="1">
                <a:latin typeface="Helvetica" panose="020B0604020202020204" pitchFamily="34" charset="0"/>
                <a:cs typeface="Helvetica" panose="020B0604020202020204" pitchFamily="34" charset="0"/>
              </a:rPr>
              <a:t>Aware</a:t>
            </a:r>
            <a:r>
              <a:rPr lang="sv-SE" sz="2000" dirty="0">
                <a:latin typeface="Helvetica" panose="020B0604020202020204" pitchFamily="34" charset="0"/>
                <a:cs typeface="Helvetica" panose="020B0604020202020204" pitchFamily="34" charset="0"/>
              </a:rPr>
              <a:t> </a:t>
            </a:r>
            <a:r>
              <a:rPr lang="sv-SE" sz="2000" dirty="0" err="1">
                <a:latin typeface="Helvetica" panose="020B0604020202020204" pitchFamily="34" charset="0"/>
                <a:cs typeface="Helvetica" panose="020B0604020202020204" pitchFamily="34" charset="0"/>
              </a:rPr>
              <a:t>of</a:t>
            </a:r>
            <a:r>
              <a:rPr lang="sv-SE" sz="2000" dirty="0">
                <a:latin typeface="Helvetica" panose="020B0604020202020204" pitchFamily="34" charset="0"/>
                <a:cs typeface="Helvetica" panose="020B0604020202020204" pitchFamily="34" charset="0"/>
              </a:rPr>
              <a:t> Mental </a:t>
            </a:r>
            <a:r>
              <a:rPr lang="sv-SE" sz="2000" dirty="0" err="1">
                <a:latin typeface="Helvetica" panose="020B0604020202020204" pitchFamily="34" charset="0"/>
                <a:cs typeface="Helvetica" panose="020B0604020202020204" pitchFamily="34" charset="0"/>
              </a:rPr>
              <a:t>health</a:t>
            </a:r>
            <a:r>
              <a:rPr lang="sv-SE" sz="2000" dirty="0">
                <a:latin typeface="Helvetica" panose="020B0604020202020204" pitchFamily="34" charset="0"/>
                <a:cs typeface="Helvetica" panose="020B0604020202020204" pitchFamily="34" charset="0"/>
              </a:rPr>
              <a:t>) </a:t>
            </a: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Psyk - E Bas Suicid </a:t>
            </a: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Stör döden</a:t>
            </a: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SPISS </a:t>
            </a:r>
          </a:p>
          <a:p>
            <a:pPr marL="342900" indent="-342900">
              <a:buFont typeface="Arial" panose="020B0604020202020204" pitchFamily="34" charset="0"/>
              <a:buChar char="•"/>
            </a:pPr>
            <a:r>
              <a:rPr lang="sv-SE" sz="2000" dirty="0">
                <a:latin typeface="Helvetica" panose="020B0604020202020204" pitchFamily="34" charset="0"/>
                <a:cs typeface="Helvetica" panose="020B0604020202020204" pitchFamily="34" charset="0"/>
              </a:rPr>
              <a:t>För socialtjänsten - om bemötande</a:t>
            </a:r>
            <a:endParaRPr lang="sv-SE" sz="2000" dirty="0">
              <a:solidFill>
                <a:schemeClr val="accent5">
                  <a:lumMod val="50000"/>
                </a:schemeClr>
              </a:solidFill>
              <a:latin typeface="Helvetica" panose="020B0604020202020204" pitchFamily="34" charset="0"/>
              <a:cs typeface="Helvetica" panose="020B0604020202020204" pitchFamily="34" charset="0"/>
            </a:endParaRPr>
          </a:p>
          <a:p>
            <a:endParaRPr lang="sv-SE" sz="2000" b="1" dirty="0">
              <a:solidFill>
                <a:schemeClr val="accent5">
                  <a:lumMod val="50000"/>
                </a:schemeClr>
              </a:solidFill>
              <a:latin typeface="Helvetica" panose="020B0604020202020204" pitchFamily="34" charset="0"/>
              <a:cs typeface="Helvetica" panose="020B0604020202020204" pitchFamily="34" charset="0"/>
            </a:endParaRPr>
          </a:p>
          <a:p>
            <a:endParaRPr lang="sv-SE" sz="2000" b="1" dirty="0">
              <a:solidFill>
                <a:schemeClr val="accent5">
                  <a:lumMod val="50000"/>
                </a:schemeClr>
              </a:solidFill>
              <a:latin typeface="Helvetica" panose="020B0604020202020204" pitchFamily="34" charset="0"/>
              <a:cs typeface="Helvetica" panose="020B0604020202020204" pitchFamily="34" charset="0"/>
            </a:endParaRPr>
          </a:p>
          <a:p>
            <a:endParaRPr lang="sv-SE" sz="2000" b="1" dirty="0">
              <a:solidFill>
                <a:schemeClr val="accent5">
                  <a:lumMod val="50000"/>
                </a:schemeClr>
              </a:solidFill>
              <a:latin typeface="Helvetica" panose="020B0604020202020204" pitchFamily="34" charset="0"/>
              <a:cs typeface="Helvetica" panose="020B0604020202020204" pitchFamily="34" charset="0"/>
            </a:endParaRPr>
          </a:p>
        </p:txBody>
      </p:sp>
      <p:sp>
        <p:nvSpPr>
          <p:cNvPr id="4" name="Rektangel 3">
            <a:extLst>
              <a:ext uri="{FF2B5EF4-FFF2-40B4-BE49-F238E27FC236}">
                <a16:creationId xmlns:a16="http://schemas.microsoft.com/office/drawing/2014/main" id="{71D7DB4A-7890-B1AC-7C74-31EA3D73A4B9}"/>
              </a:ext>
            </a:extLst>
          </p:cNvPr>
          <p:cNvSpPr/>
          <p:nvPr/>
        </p:nvSpPr>
        <p:spPr>
          <a:xfrm>
            <a:off x="6728012" y="1229940"/>
            <a:ext cx="3307976" cy="13518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6" name="textruta 5">
            <a:extLst>
              <a:ext uri="{FF2B5EF4-FFF2-40B4-BE49-F238E27FC236}">
                <a16:creationId xmlns:a16="http://schemas.microsoft.com/office/drawing/2014/main" id="{A55ACE08-2298-6D98-542B-63A67FE77D3D}"/>
              </a:ext>
            </a:extLst>
          </p:cNvPr>
          <p:cNvSpPr txBox="1"/>
          <p:nvPr/>
        </p:nvSpPr>
        <p:spPr>
          <a:xfrm>
            <a:off x="6728012" y="1223792"/>
            <a:ext cx="3307976" cy="1331260"/>
          </a:xfrm>
          <a:prstGeom prst="rect">
            <a:avLst/>
          </a:prstGeom>
          <a:noFill/>
        </p:spPr>
        <p:txBody>
          <a:bodyPr wrap="square" rtlCol="0">
            <a:spAutoFit/>
          </a:bodyPr>
          <a:lstStyle/>
          <a:p>
            <a:r>
              <a:rPr lang="sv-SE" sz="2000" dirty="0">
                <a:latin typeface="Helvetica" panose="020B0604020202020204" pitchFamily="34" charset="0"/>
                <a:cs typeface="Helvetica" panose="020B0604020202020204" pitchFamily="34" charset="0"/>
              </a:rPr>
              <a:t>Organisationer som </a:t>
            </a:r>
            <a:r>
              <a:rPr lang="sv-SE" sz="2000" dirty="0" err="1">
                <a:latin typeface="Helvetica" panose="020B0604020202020204" pitchFamily="34" charset="0"/>
                <a:cs typeface="Helvetica" panose="020B0604020202020204" pitchFamily="34" charset="0"/>
              </a:rPr>
              <a:t>Suicide</a:t>
            </a:r>
            <a:r>
              <a:rPr lang="sv-SE" sz="2000" dirty="0">
                <a:latin typeface="Helvetica" panose="020B0604020202020204" pitchFamily="34" charset="0"/>
                <a:cs typeface="Helvetica" panose="020B0604020202020204" pitchFamily="34" charset="0"/>
              </a:rPr>
              <a:t> </a:t>
            </a:r>
            <a:r>
              <a:rPr lang="sv-SE" sz="2000" dirty="0" err="1">
                <a:latin typeface="Helvetica" panose="020B0604020202020204" pitchFamily="34" charset="0"/>
                <a:cs typeface="Helvetica" panose="020B0604020202020204" pitchFamily="34" charset="0"/>
              </a:rPr>
              <a:t>Zero</a:t>
            </a:r>
            <a:r>
              <a:rPr lang="sv-SE" sz="2000" dirty="0">
                <a:latin typeface="Helvetica" panose="020B0604020202020204" pitchFamily="34" charset="0"/>
                <a:cs typeface="Helvetica" panose="020B0604020202020204" pitchFamily="34" charset="0"/>
              </a:rPr>
              <a:t> och SPIV har också utbildningar riktat till kommuner</a:t>
            </a:r>
          </a:p>
        </p:txBody>
      </p:sp>
    </p:spTree>
    <p:extLst>
      <p:ext uri="{BB962C8B-B14F-4D97-AF65-F5344CB8AC3E}">
        <p14:creationId xmlns:p14="http://schemas.microsoft.com/office/powerpoint/2010/main" val="260937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925893" y="859316"/>
            <a:ext cx="9168238" cy="2016086"/>
          </a:xfrm>
        </p:spPr>
        <p:txBody>
          <a:bodyPr>
            <a:noAutofit/>
          </a:bodyPr>
          <a:lstStyle/>
          <a:p>
            <a:pPr>
              <a:lnSpc>
                <a:spcPts val="4200"/>
              </a:lnSpc>
            </a:pPr>
            <a:r>
              <a:rPr lang="en-US" dirty="0"/>
              <a:t>Tips </a:t>
            </a:r>
            <a:r>
              <a:rPr lang="en-US" dirty="0" err="1"/>
              <a:t>på</a:t>
            </a:r>
            <a:r>
              <a:rPr lang="en-US" dirty="0"/>
              <a:t> </a:t>
            </a:r>
            <a:r>
              <a:rPr lang="en-US" dirty="0" err="1"/>
              <a:t>användbara</a:t>
            </a:r>
            <a:r>
              <a:rPr lang="en-US" dirty="0"/>
              <a:t> </a:t>
            </a:r>
            <a:r>
              <a:rPr lang="en-US" dirty="0" err="1"/>
              <a:t>webbsidor</a:t>
            </a:r>
            <a:endParaRPr lang="en-US" dirty="0"/>
          </a:p>
        </p:txBody>
      </p:sp>
      <p:sp>
        <p:nvSpPr>
          <p:cNvPr id="4" name="Content Placeholder 3">
            <a:extLst>
              <a:ext uri="{FF2B5EF4-FFF2-40B4-BE49-F238E27FC236}">
                <a16:creationId xmlns:a16="http://schemas.microsoft.com/office/drawing/2014/main" id="{0D5103A0-0DC1-F44D-AD41-9E3C491AA40F}"/>
              </a:ext>
            </a:extLst>
          </p:cNvPr>
          <p:cNvSpPr>
            <a:spLocks noGrp="1"/>
          </p:cNvSpPr>
          <p:nvPr>
            <p:ph sz="quarter" idx="17"/>
          </p:nvPr>
        </p:nvSpPr>
        <p:spPr>
          <a:xfrm>
            <a:off x="834049" y="1867359"/>
            <a:ext cx="8827921" cy="4298310"/>
          </a:xfrm>
        </p:spPr>
        <p:txBody>
          <a:bodyPr>
            <a:normAutofit/>
          </a:bodyPr>
          <a:lstStyle/>
          <a:p>
            <a:r>
              <a:rPr lang="sv-SE" dirty="0">
                <a:hlinkClick r:id="rId3"/>
              </a:rPr>
              <a:t>Steg för livet (stegforlivet.se)</a:t>
            </a:r>
            <a:endParaRPr lang="en-US" dirty="0"/>
          </a:p>
          <a:p>
            <a:r>
              <a:rPr lang="sv-SE" dirty="0">
                <a:hlinkClick r:id="rId4"/>
              </a:rPr>
              <a:t>Rekommendation för suicidpreventiva insatser | RESPI</a:t>
            </a:r>
            <a:endParaRPr lang="sv-SE" dirty="0"/>
          </a:p>
          <a:p>
            <a:r>
              <a:rPr lang="sv-SE" dirty="0">
                <a:hlinkClick r:id="rId5"/>
              </a:rPr>
              <a:t>Handlingsplan för Suicidprevention - Vårdsamverkan i Västra Götaland (vardsamverkan.se)</a:t>
            </a:r>
            <a:endParaRPr lang="sv-SE" dirty="0"/>
          </a:p>
          <a:p>
            <a:r>
              <a:rPr lang="sv-SE" dirty="0">
                <a:hlinkClick r:id="rId6"/>
              </a:rPr>
              <a:t>Suicidprevention — Folkhälsomyndigheten (folkhalsomyndigheten.se)</a:t>
            </a:r>
            <a:endParaRPr lang="sv-SE" dirty="0"/>
          </a:p>
          <a:p>
            <a:r>
              <a:rPr lang="sv-SE" dirty="0">
                <a:hlinkClick r:id="rId7"/>
              </a:rPr>
              <a:t>Så kan kommuner arbeta för att förebygga självmord (suicidezero.se)</a:t>
            </a:r>
            <a:endParaRPr lang="en-US" dirty="0"/>
          </a:p>
          <a:p>
            <a:pPr marL="0" indent="0">
              <a:buNone/>
            </a:pPr>
            <a:endParaRPr lang="en-US" dirty="0"/>
          </a:p>
          <a:p>
            <a:pPr marL="0" indent="0">
              <a:buNone/>
            </a:pPr>
            <a:r>
              <a:rPr lang="en-US" dirty="0" err="1"/>
              <a:t>Andra</a:t>
            </a:r>
            <a:r>
              <a:rPr lang="en-US" dirty="0"/>
              <a:t>: NASP, Mind, SPIV, SPES</a:t>
            </a:r>
          </a:p>
          <a:p>
            <a:endParaRPr lang="en-US" dirty="0"/>
          </a:p>
        </p:txBody>
      </p:sp>
    </p:spTree>
    <p:extLst>
      <p:ext uri="{BB962C8B-B14F-4D97-AF65-F5344CB8AC3E}">
        <p14:creationId xmlns:p14="http://schemas.microsoft.com/office/powerpoint/2010/main" val="7800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golv, inomhus, schackpjäs&#10;&#10;Automatiskt genererad beskrivning">
            <a:extLst>
              <a:ext uri="{FF2B5EF4-FFF2-40B4-BE49-F238E27FC236}">
                <a16:creationId xmlns:a16="http://schemas.microsoft.com/office/drawing/2014/main" id="{3E184E7A-8AD2-2EC8-5966-0A1746A44FC5}"/>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1" y="-735801"/>
            <a:ext cx="12330952" cy="8236785"/>
          </a:xfrm>
          <a:prstGeom prst="rect">
            <a:avLst/>
          </a:prstGeom>
        </p:spPr>
      </p:pic>
      <p:sp>
        <p:nvSpPr>
          <p:cNvPr id="2" name="Title 1"/>
          <p:cNvSpPr>
            <a:spLocks noGrp="1"/>
          </p:cNvSpPr>
          <p:nvPr>
            <p:ph type="ctrTitle"/>
          </p:nvPr>
        </p:nvSpPr>
        <p:spPr>
          <a:xfrm>
            <a:off x="325070" y="833963"/>
            <a:ext cx="11833412" cy="1215801"/>
          </a:xfrm>
        </p:spPr>
        <p:txBody>
          <a:bodyPr>
            <a:noAutofit/>
          </a:bodyPr>
          <a:lstStyle/>
          <a:p>
            <a:r>
              <a:rPr lang="sv-SE" sz="5400" dirty="0">
                <a:solidFill>
                  <a:schemeClr val="tx1"/>
                </a:solidFill>
              </a:rPr>
              <a:t>94 % av det dödliga våldet är suicid</a:t>
            </a:r>
          </a:p>
        </p:txBody>
      </p:sp>
      <p:sp>
        <p:nvSpPr>
          <p:cNvPr id="4" name="Content Placeholder 3"/>
          <p:cNvSpPr>
            <a:spLocks noGrp="1"/>
          </p:cNvSpPr>
          <p:nvPr>
            <p:ph sz="quarter" idx="17"/>
          </p:nvPr>
        </p:nvSpPr>
        <p:spPr>
          <a:xfrm>
            <a:off x="594000" y="2049764"/>
            <a:ext cx="5356226" cy="4426340"/>
          </a:xfrm>
        </p:spPr>
        <p:txBody>
          <a:bodyPr>
            <a:normAutofit/>
          </a:bodyPr>
          <a:lstStyle/>
          <a:p>
            <a:pPr marL="0" indent="0">
              <a:spcBef>
                <a:spcPts val="1500"/>
              </a:spcBef>
              <a:spcAft>
                <a:spcPts val="600"/>
              </a:spcAft>
              <a:buNone/>
            </a:pPr>
            <a:endParaRPr lang="sv-SE" dirty="0"/>
          </a:p>
          <a:p>
            <a:pPr marL="0" indent="0">
              <a:spcBef>
                <a:spcPts val="1500"/>
              </a:spcBef>
              <a:spcAft>
                <a:spcPts val="600"/>
              </a:spcAft>
              <a:buNone/>
            </a:pPr>
            <a:endParaRPr lang="sv-SE" dirty="0"/>
          </a:p>
        </p:txBody>
      </p:sp>
      <p:sp>
        <p:nvSpPr>
          <p:cNvPr id="6" name="textruta 5">
            <a:extLst>
              <a:ext uri="{FF2B5EF4-FFF2-40B4-BE49-F238E27FC236}">
                <a16:creationId xmlns:a16="http://schemas.microsoft.com/office/drawing/2014/main" id="{072370CA-F65B-AFD3-5687-B8796829ADD7}"/>
              </a:ext>
            </a:extLst>
          </p:cNvPr>
          <p:cNvSpPr txBox="1"/>
          <p:nvPr/>
        </p:nvSpPr>
        <p:spPr>
          <a:xfrm>
            <a:off x="1360494" y="2065236"/>
            <a:ext cx="11441106" cy="1200329"/>
          </a:xfrm>
          <a:prstGeom prst="rect">
            <a:avLst/>
          </a:prstGeom>
          <a:noFill/>
        </p:spPr>
        <p:txBody>
          <a:bodyPr wrap="square" rtlCol="0">
            <a:spAutoFit/>
          </a:bodyPr>
          <a:lstStyle/>
          <a:p>
            <a:r>
              <a:rPr lang="sv-SE" sz="5400" b="1" dirty="0">
                <a:latin typeface="Helvetica" panose="020B0604020202020204" pitchFamily="34" charset="0"/>
                <a:cs typeface="Helvetica" panose="020B0604020202020204" pitchFamily="34" charset="0"/>
              </a:rPr>
              <a:t>Suicid kostar 9,5 miljarder/år</a:t>
            </a:r>
          </a:p>
          <a:p>
            <a:endParaRPr lang="sv-SE" dirty="0"/>
          </a:p>
        </p:txBody>
      </p:sp>
    </p:spTree>
    <p:extLst>
      <p:ext uri="{BB962C8B-B14F-4D97-AF65-F5344CB8AC3E}">
        <p14:creationId xmlns:p14="http://schemas.microsoft.com/office/powerpoint/2010/main" val="30632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DA02-3199-4C47-8254-B70CE3F7CAAB}"/>
              </a:ext>
            </a:extLst>
          </p:cNvPr>
          <p:cNvSpPr>
            <a:spLocks noGrp="1"/>
          </p:cNvSpPr>
          <p:nvPr>
            <p:ph type="ctrTitle"/>
          </p:nvPr>
        </p:nvSpPr>
        <p:spPr>
          <a:xfrm>
            <a:off x="4965430" y="629268"/>
            <a:ext cx="6586491" cy="1286160"/>
          </a:xfrm>
        </p:spPr>
        <p:txBody>
          <a:bodyPr vert="horz" lIns="91440" tIns="45720" rIns="91440" bIns="45720" rtlCol="0" anchor="b">
            <a:normAutofit/>
          </a:bodyPr>
          <a:lstStyle/>
          <a:p>
            <a:pPr>
              <a:lnSpc>
                <a:spcPct val="90000"/>
              </a:lnSpc>
            </a:pPr>
            <a:r>
              <a:rPr lang="en-US" sz="4400" dirty="0" err="1">
                <a:solidFill>
                  <a:schemeClr val="accent5">
                    <a:lumMod val="50000"/>
                  </a:schemeClr>
                </a:solidFill>
                <a:latin typeface="Helvetica" panose="020B0604020202020204" pitchFamily="34" charset="0"/>
                <a:ea typeface="+mj-ea"/>
                <a:cs typeface="Helvetica" panose="020B0604020202020204" pitchFamily="34" charset="0"/>
              </a:rPr>
              <a:t>Riskfaktorer</a:t>
            </a:r>
            <a:endParaRPr lang="en-US" sz="4400" dirty="0">
              <a:solidFill>
                <a:schemeClr val="accent5">
                  <a:lumMod val="50000"/>
                </a:schemeClr>
              </a:solidFill>
              <a:latin typeface="Helvetica" panose="020B0604020202020204" pitchFamily="34" charset="0"/>
              <a:ea typeface="+mj-ea"/>
              <a:cs typeface="Helvetica" panose="020B0604020202020204" pitchFamily="34" charset="0"/>
            </a:endParaRPr>
          </a:p>
        </p:txBody>
      </p:sp>
      <p:sp>
        <p:nvSpPr>
          <p:cNvPr id="3" name="Content Placeholder 2">
            <a:extLst>
              <a:ext uri="{FF2B5EF4-FFF2-40B4-BE49-F238E27FC236}">
                <a16:creationId xmlns:a16="http://schemas.microsoft.com/office/drawing/2014/main" id="{0CA25BCD-B7EC-4E44-8184-A64613FE27C3}"/>
              </a:ext>
            </a:extLst>
          </p:cNvPr>
          <p:cNvSpPr>
            <a:spLocks noGrp="1"/>
          </p:cNvSpPr>
          <p:nvPr>
            <p:ph sz="quarter" idx="17"/>
          </p:nvPr>
        </p:nvSpPr>
        <p:spPr>
          <a:xfrm>
            <a:off x="4965431" y="2438400"/>
            <a:ext cx="6586489" cy="4053840"/>
          </a:xfrm>
        </p:spPr>
        <p:txBody>
          <a:bodyPr vert="horz" lIns="91440" tIns="45720" rIns="91440" bIns="45720" rtlCol="0">
            <a:normAutofit fontScale="92500" lnSpcReduction="10000"/>
          </a:bodyPr>
          <a:lstStyle/>
          <a:p>
            <a:r>
              <a:rPr lang="en-US" sz="2400" dirty="0" err="1">
                <a:latin typeface="Helvetica" panose="020B0604020202020204" pitchFamily="34" charset="0"/>
                <a:ea typeface="+mn-ea"/>
                <a:cs typeface="Helvetica" panose="020B0604020202020204" pitchFamily="34" charset="0"/>
              </a:rPr>
              <a:t>Ålder</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Kön</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och</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könsidentitet</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Tillhöra</a:t>
            </a:r>
            <a:r>
              <a:rPr lang="en-US" sz="2400" dirty="0">
                <a:latin typeface="Helvetica" panose="020B0604020202020204" pitchFamily="34" charset="0"/>
                <a:ea typeface="+mn-ea"/>
                <a:cs typeface="Helvetica" panose="020B0604020202020204" pitchFamily="34" charset="0"/>
              </a:rPr>
              <a:t> </a:t>
            </a:r>
            <a:r>
              <a:rPr lang="en-US" sz="2400" dirty="0" err="1">
                <a:latin typeface="Helvetica" panose="020B0604020202020204" pitchFamily="34" charset="0"/>
                <a:ea typeface="+mn-ea"/>
                <a:cs typeface="Helvetica" panose="020B0604020202020204" pitchFamily="34" charset="0"/>
              </a:rPr>
              <a:t>minoritetsgrupp</a:t>
            </a:r>
            <a:endParaRPr lang="en-US" sz="2400" dirty="0">
              <a:latin typeface="Helvetica" panose="020B0604020202020204" pitchFamily="34" charset="0"/>
              <a:ea typeface="+mn-ea"/>
              <a:cs typeface="Helvetica" panose="020B0604020202020204" pitchFamily="34" charset="0"/>
            </a:endParaRPr>
          </a:p>
          <a:p>
            <a:r>
              <a:rPr lang="en-US" sz="2400" dirty="0">
                <a:latin typeface="Helvetica" panose="020B0604020202020204" pitchFamily="34" charset="0"/>
                <a:cs typeface="Helvetica" panose="020B0604020202020204" pitchFamily="34" charset="0"/>
              </a:rPr>
              <a:t>Migration, </a:t>
            </a:r>
            <a:r>
              <a:rPr lang="en-US" sz="2400" dirty="0" err="1">
                <a:latin typeface="Helvetica" panose="020B0604020202020204" pitchFamily="34" charset="0"/>
                <a:cs typeface="Helvetica" panose="020B0604020202020204" pitchFamily="34" charset="0"/>
              </a:rPr>
              <a:t>asylprocess</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erfarenhet</a:t>
            </a:r>
            <a:r>
              <a:rPr lang="en-US" sz="2400" dirty="0">
                <a:latin typeface="Helvetica" panose="020B0604020202020204" pitchFamily="34" charset="0"/>
                <a:cs typeface="Helvetica" panose="020B0604020202020204" pitchFamily="34" charset="0"/>
              </a:rPr>
              <a:t> av </a:t>
            </a:r>
            <a:r>
              <a:rPr lang="en-US" sz="2400" dirty="0" err="1">
                <a:latin typeface="Helvetica" panose="020B0604020202020204" pitchFamily="34" charset="0"/>
                <a:cs typeface="Helvetica" panose="020B0604020202020204" pitchFamily="34" charset="0"/>
              </a:rPr>
              <a:t>krig</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Utbildning</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Uppväxtförhållanden</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cs typeface="Helvetica" panose="020B0604020202020204" pitchFamily="34" charset="0"/>
              </a:rPr>
              <a:t>Hälsotillstånd</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ea typeface="+mn-ea"/>
                <a:cs typeface="Helvetica" panose="020B0604020202020204" pitchFamily="34" charset="0"/>
              </a:rPr>
              <a:t>Livssituation</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cs typeface="Helvetica" panose="020B0604020202020204" pitchFamily="34" charset="0"/>
              </a:rPr>
              <a:t>Alkoholkonsumtion</a:t>
            </a:r>
            <a:endParaRPr lang="en-US" sz="2400" dirty="0">
              <a:latin typeface="Helvetica" panose="020B0604020202020204" pitchFamily="34" charset="0"/>
              <a:ea typeface="+mn-ea"/>
              <a:cs typeface="Helvetica" panose="020B0604020202020204" pitchFamily="34" charset="0"/>
            </a:endParaRPr>
          </a:p>
          <a:p>
            <a:r>
              <a:rPr lang="en-US" sz="2400" dirty="0" err="1">
                <a:latin typeface="Helvetica" panose="020B0604020202020204" pitchFamily="34" charset="0"/>
                <a:cs typeface="Helvetica" panose="020B0604020202020204" pitchFamily="34" charset="0"/>
              </a:rPr>
              <a:t>Efterlevande</a:t>
            </a:r>
            <a:r>
              <a:rPr lang="en-US" sz="2400" dirty="0">
                <a:latin typeface="Helvetica" panose="020B0604020202020204" pitchFamily="34" charset="0"/>
                <a:cs typeface="Helvetica" panose="020B0604020202020204" pitchFamily="34" charset="0"/>
              </a:rPr>
              <a:t> och </a:t>
            </a:r>
            <a:r>
              <a:rPr lang="en-US" sz="2400" dirty="0" err="1">
                <a:latin typeface="Helvetica" panose="020B0604020202020204" pitchFamily="34" charset="0"/>
                <a:cs typeface="Helvetica" panose="020B0604020202020204" pitchFamily="34" charset="0"/>
              </a:rPr>
              <a:t>suicidförsök</a:t>
            </a:r>
            <a:endParaRPr lang="en-US" sz="2400" dirty="0">
              <a:latin typeface="Helvetica" panose="020B0604020202020204" pitchFamily="34" charset="0"/>
              <a:ea typeface="+mn-ea"/>
              <a:cs typeface="Helvetica" panose="020B0604020202020204" pitchFamily="34" charset="0"/>
            </a:endParaRPr>
          </a:p>
        </p:txBody>
      </p:sp>
      <p:pic>
        <p:nvPicPr>
          <p:cNvPr id="7" name="Bildobjekt 6" descr="En bild som visar person, person, vägg, har på sig&#10;&#10;Automatiskt genererad beskrivning">
            <a:extLst>
              <a:ext uri="{FF2B5EF4-FFF2-40B4-BE49-F238E27FC236}">
                <a16:creationId xmlns:a16="http://schemas.microsoft.com/office/drawing/2014/main" id="{0466F744-5857-CDAE-0FA8-4C6DD1886DA7}"/>
              </a:ext>
            </a:extLst>
          </p:cNvPr>
          <p:cNvPicPr>
            <a:picLocks noChangeAspect="1"/>
          </p:cNvPicPr>
          <p:nvPr/>
        </p:nvPicPr>
        <p:blipFill rotWithShape="1">
          <a:blip r:embed="rId3">
            <a:extLst>
              <a:ext uri="{28A0092B-C50C-407E-A947-70E740481C1C}">
                <a14:useLocalDpi xmlns:a14="http://schemas.microsoft.com/office/drawing/2010/main" val="0"/>
              </a:ext>
            </a:extLst>
          </a:blip>
          <a:srcRect l="9214" r="45666" b="-1"/>
          <a:stretch/>
        </p:blipFill>
        <p:spPr>
          <a:xfrm>
            <a:off x="20" y="10"/>
            <a:ext cx="4635571" cy="6857990"/>
          </a:xfrm>
          <a:prstGeom prst="rect">
            <a:avLst/>
          </a:prstGeom>
          <a:effectLst/>
        </p:spPr>
      </p:pic>
      <p:cxnSp>
        <p:nvCxnSpPr>
          <p:cNvPr id="9"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45F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4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4965430" y="629268"/>
            <a:ext cx="6586491" cy="1286160"/>
          </a:xfrm>
        </p:spPr>
        <p:txBody>
          <a:bodyPr vert="horz" lIns="91440" tIns="45720" rIns="91440" bIns="45720" rtlCol="0" anchor="b">
            <a:normAutofit/>
          </a:bodyPr>
          <a:lstStyle/>
          <a:p>
            <a:pPr>
              <a:lnSpc>
                <a:spcPct val="90000"/>
              </a:lnSpc>
            </a:pPr>
            <a:r>
              <a:rPr lang="en-US" sz="4400" dirty="0" err="1">
                <a:solidFill>
                  <a:schemeClr val="accent5">
                    <a:lumMod val="50000"/>
                  </a:schemeClr>
                </a:solidFill>
                <a:latin typeface="Helvetica" panose="020B0604020202020204" pitchFamily="34" charset="0"/>
                <a:ea typeface="+mj-ea"/>
                <a:cs typeface="Helvetica" panose="020B0604020202020204" pitchFamily="34" charset="0"/>
              </a:rPr>
              <a:t>Skyddsfaktorer</a:t>
            </a:r>
            <a:endParaRPr lang="en-US" sz="4400" dirty="0">
              <a:solidFill>
                <a:schemeClr val="accent5">
                  <a:lumMod val="50000"/>
                </a:schemeClr>
              </a:solidFill>
              <a:latin typeface="Helvetica" panose="020B0604020202020204" pitchFamily="34" charset="0"/>
              <a:ea typeface="+mj-ea"/>
              <a:cs typeface="Helvetica" panose="020B0604020202020204" pitchFamily="34" charset="0"/>
            </a:endParaRPr>
          </a:p>
        </p:txBody>
      </p:sp>
      <p:sp>
        <p:nvSpPr>
          <p:cNvPr id="4" name="Content Placeholder 3">
            <a:extLst>
              <a:ext uri="{FF2B5EF4-FFF2-40B4-BE49-F238E27FC236}">
                <a16:creationId xmlns:a16="http://schemas.microsoft.com/office/drawing/2014/main" id="{0D5103A0-0DC1-F44D-AD41-9E3C491AA40F}"/>
              </a:ext>
            </a:extLst>
          </p:cNvPr>
          <p:cNvSpPr>
            <a:spLocks noGrp="1"/>
          </p:cNvSpPr>
          <p:nvPr>
            <p:ph sz="quarter" idx="17"/>
          </p:nvPr>
        </p:nvSpPr>
        <p:spPr>
          <a:xfrm>
            <a:off x="4826000" y="2314807"/>
            <a:ext cx="7087326" cy="4386437"/>
          </a:xfrm>
        </p:spPr>
        <p:txBody>
          <a:bodyPr vert="horz" lIns="91440" tIns="45720" rIns="91440" bIns="45720" rtlCol="0">
            <a:normAutofit fontScale="92500" lnSpcReduction="20000"/>
          </a:bodyPr>
          <a:lstStyle/>
          <a:p>
            <a:r>
              <a:rPr lang="en-US" sz="2000" dirty="0" err="1">
                <a:latin typeface="Helvetica" panose="020B0604020202020204" pitchFamily="34" charset="0"/>
                <a:ea typeface="+mn-ea"/>
                <a:cs typeface="Helvetica" panose="020B0604020202020204" pitchFamily="34" charset="0"/>
              </a:rPr>
              <a:t>Meningsfullt</a:t>
            </a:r>
            <a:r>
              <a:rPr lang="en-US" sz="2000" dirty="0">
                <a:latin typeface="Helvetica" panose="020B0604020202020204" pitchFamily="34" charset="0"/>
                <a:ea typeface="+mn-ea"/>
                <a:cs typeface="Helvetica" panose="020B0604020202020204" pitchFamily="34" charset="0"/>
              </a:rPr>
              <a:t> liv</a:t>
            </a:r>
          </a:p>
          <a:p>
            <a:r>
              <a:rPr lang="en-US" sz="2000" dirty="0" err="1">
                <a:latin typeface="Helvetica" panose="020B0604020202020204" pitchFamily="34" charset="0"/>
                <a:ea typeface="+mn-ea"/>
                <a:cs typeface="Helvetica" panose="020B0604020202020204" pitchFamily="34" charset="0"/>
              </a:rPr>
              <a:t>Hög</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problemlösningsförmåga</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ea typeface="+mn-ea"/>
                <a:cs typeface="Helvetica" panose="020B0604020202020204" pitchFamily="34" charset="0"/>
              </a:rPr>
              <a:t>Kunna</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uttrycka</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tankar</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känslor</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och</a:t>
            </a:r>
            <a:r>
              <a:rPr lang="en-US" sz="2000" dirty="0">
                <a:latin typeface="Helvetica" panose="020B0604020202020204" pitchFamily="34" charset="0"/>
                <a:ea typeface="+mn-ea"/>
                <a:cs typeface="Helvetica" panose="020B0604020202020204" pitchFamily="34" charset="0"/>
              </a:rPr>
              <a:t> be om </a:t>
            </a:r>
            <a:r>
              <a:rPr lang="en-US" sz="2000" dirty="0" err="1">
                <a:latin typeface="Helvetica" panose="020B0604020202020204" pitchFamily="34" charset="0"/>
                <a:ea typeface="+mn-ea"/>
                <a:cs typeface="Helvetica" panose="020B0604020202020204" pitchFamily="34" charset="0"/>
              </a:rPr>
              <a:t>hjälp</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cs typeface="Helvetica" panose="020B0604020202020204" pitchFamily="34" charset="0"/>
              </a:rPr>
              <a:t>Livsstilsfaktorer</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fysisk</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aktivitet</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sömn</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m.m.</a:t>
            </a:r>
            <a:endParaRPr lang="en-US" sz="2000" dirty="0">
              <a:latin typeface="Helvetica" panose="020B0604020202020204" pitchFamily="34" charset="0"/>
              <a:cs typeface="Helvetica" panose="020B0604020202020204" pitchFamily="34" charset="0"/>
            </a:endParaRPr>
          </a:p>
          <a:p>
            <a:r>
              <a:rPr lang="en-US" sz="2000" dirty="0" err="1">
                <a:latin typeface="Helvetica" panose="020B0604020202020204" pitchFamily="34" charset="0"/>
                <a:cs typeface="Helvetica" panose="020B0604020202020204" pitchFamily="34" charset="0"/>
              </a:rPr>
              <a:t>Moraliska</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eller</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religiösa</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invändningar</a:t>
            </a:r>
            <a:r>
              <a:rPr lang="en-US" sz="2000" dirty="0">
                <a:latin typeface="Helvetica" panose="020B0604020202020204" pitchFamily="34" charset="0"/>
                <a:cs typeface="Helvetica" panose="020B0604020202020204" pitchFamily="34" charset="0"/>
              </a:rPr>
              <a:t> mot </a:t>
            </a:r>
            <a:r>
              <a:rPr lang="en-US" sz="2000" dirty="0" err="1">
                <a:latin typeface="Helvetica" panose="020B0604020202020204" pitchFamily="34" charset="0"/>
                <a:cs typeface="Helvetica" panose="020B0604020202020204" pitchFamily="34" charset="0"/>
              </a:rPr>
              <a:t>suicid</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ea typeface="+mn-ea"/>
                <a:cs typeface="Helvetica" panose="020B0604020202020204" pitchFamily="34" charset="0"/>
              </a:rPr>
              <a:t>Goda</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relationer</a:t>
            </a:r>
            <a:endParaRPr lang="en-US" sz="2000" dirty="0">
              <a:latin typeface="Helvetica" panose="020B0604020202020204" pitchFamily="34" charset="0"/>
              <a:ea typeface="+mn-ea"/>
              <a:cs typeface="Helvetica" panose="020B0604020202020204" pitchFamily="34" charset="0"/>
            </a:endParaRPr>
          </a:p>
          <a:p>
            <a:r>
              <a:rPr lang="en-US" sz="2000" dirty="0">
                <a:latin typeface="Helvetica" panose="020B0604020202020204" pitchFamily="34" charset="0"/>
                <a:ea typeface="+mn-ea"/>
                <a:cs typeface="Helvetica" panose="020B0604020202020204" pitchFamily="34" charset="0"/>
              </a:rPr>
              <a:t>God skol/</a:t>
            </a:r>
            <a:r>
              <a:rPr lang="en-US" sz="2000" dirty="0" err="1">
                <a:latin typeface="Helvetica" panose="020B0604020202020204" pitchFamily="34" charset="0"/>
                <a:ea typeface="+mn-ea"/>
                <a:cs typeface="Helvetica" panose="020B0604020202020204" pitchFamily="34" charset="0"/>
              </a:rPr>
              <a:t>arbetsmiljö</a:t>
            </a:r>
            <a:r>
              <a:rPr lang="en-US" sz="2000" dirty="0">
                <a:latin typeface="Helvetica" panose="020B0604020202020204" pitchFamily="34" charset="0"/>
                <a:ea typeface="+mn-ea"/>
                <a:cs typeface="Helvetica" panose="020B0604020202020204" pitchFamily="34" charset="0"/>
              </a:rPr>
              <a:t> </a:t>
            </a:r>
          </a:p>
          <a:p>
            <a:r>
              <a:rPr lang="en-US" sz="2000" dirty="0" err="1">
                <a:latin typeface="Helvetica" panose="020B0604020202020204" pitchFamily="34" charset="0"/>
                <a:ea typeface="+mn-ea"/>
                <a:cs typeface="Helvetica" panose="020B0604020202020204" pitchFamily="34" charset="0"/>
              </a:rPr>
              <a:t>Avslutad</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skolgång</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och</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möjligheter</a:t>
            </a:r>
            <a:r>
              <a:rPr lang="en-US" sz="2000" dirty="0">
                <a:latin typeface="Helvetica" panose="020B0604020202020204" pitchFamily="34" charset="0"/>
                <a:ea typeface="+mn-ea"/>
                <a:cs typeface="Helvetica" panose="020B0604020202020204" pitchFamily="34" charset="0"/>
              </a:rPr>
              <a:t> till </a:t>
            </a:r>
            <a:r>
              <a:rPr lang="en-US" sz="2000" dirty="0" err="1">
                <a:latin typeface="Helvetica" panose="020B0604020202020204" pitchFamily="34" charset="0"/>
                <a:ea typeface="+mn-ea"/>
                <a:cs typeface="Helvetica" panose="020B0604020202020204" pitchFamily="34" charset="0"/>
              </a:rPr>
              <a:t>arbete</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ea typeface="+mn-ea"/>
                <a:cs typeface="Helvetica" panose="020B0604020202020204" pitchFamily="34" charset="0"/>
              </a:rPr>
              <a:t>Tillgång</a:t>
            </a:r>
            <a:r>
              <a:rPr lang="en-US" sz="2000" dirty="0">
                <a:latin typeface="Helvetica" panose="020B0604020202020204" pitchFamily="34" charset="0"/>
                <a:ea typeface="+mn-ea"/>
                <a:cs typeface="Helvetica" panose="020B0604020202020204" pitchFamily="34" charset="0"/>
              </a:rPr>
              <a:t> till </a:t>
            </a:r>
            <a:r>
              <a:rPr lang="en-US" sz="2000" dirty="0" err="1">
                <a:latin typeface="Helvetica" panose="020B0604020202020204" pitchFamily="34" charset="0"/>
                <a:ea typeface="+mn-ea"/>
                <a:cs typeface="Helvetica" panose="020B0604020202020204" pitchFamily="34" charset="0"/>
              </a:rPr>
              <a:t>natur</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ea typeface="+mn-ea"/>
                <a:cs typeface="Helvetica" panose="020B0604020202020204" pitchFamily="34" charset="0"/>
              </a:rPr>
              <a:t>Begränsning</a:t>
            </a:r>
            <a:r>
              <a:rPr lang="en-US" sz="2000" dirty="0">
                <a:latin typeface="Helvetica" panose="020B0604020202020204" pitchFamily="34" charset="0"/>
                <a:ea typeface="+mn-ea"/>
                <a:cs typeface="Helvetica" panose="020B0604020202020204" pitchFamily="34" charset="0"/>
              </a:rPr>
              <a:t> av </a:t>
            </a:r>
            <a:r>
              <a:rPr lang="en-US" sz="2000" dirty="0" err="1">
                <a:latin typeface="Helvetica" panose="020B0604020202020204" pitchFamily="34" charset="0"/>
                <a:ea typeface="+mn-ea"/>
                <a:cs typeface="Helvetica" panose="020B0604020202020204" pitchFamily="34" charset="0"/>
              </a:rPr>
              <a:t>metoder</a:t>
            </a:r>
            <a:endParaRPr lang="en-US" sz="2000" dirty="0">
              <a:latin typeface="Helvetica" panose="020B0604020202020204" pitchFamily="34" charset="0"/>
              <a:ea typeface="+mn-ea"/>
              <a:cs typeface="Helvetica" panose="020B0604020202020204" pitchFamily="34" charset="0"/>
            </a:endParaRPr>
          </a:p>
          <a:p>
            <a:r>
              <a:rPr lang="en-US" sz="2000" dirty="0" err="1">
                <a:latin typeface="Helvetica" panose="020B0604020202020204" pitchFamily="34" charset="0"/>
                <a:ea typeface="+mn-ea"/>
                <a:cs typeface="Helvetica" panose="020B0604020202020204" pitchFamily="34" charset="0"/>
              </a:rPr>
              <a:t>Behandla</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psykisk</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sjukdom</a:t>
            </a:r>
            <a:endParaRPr lang="en-US" sz="2000" dirty="0">
              <a:latin typeface="Helvetica" panose="020B0604020202020204" pitchFamily="34" charset="0"/>
              <a:ea typeface="+mn-ea"/>
              <a:cs typeface="Helvetica" panose="020B0604020202020204" pitchFamily="34" charset="0"/>
            </a:endParaRPr>
          </a:p>
          <a:p>
            <a:pPr marL="0" indent="0">
              <a:buNone/>
            </a:pPr>
            <a:endParaRPr lang="en-US" sz="2000" dirty="0">
              <a:latin typeface="Helvetica" panose="020B0604020202020204" pitchFamily="34" charset="0"/>
              <a:ea typeface="+mn-ea"/>
              <a:cs typeface="Helvetica" panose="020B0604020202020204" pitchFamily="34" charset="0"/>
            </a:endParaRPr>
          </a:p>
          <a:p>
            <a:pPr marL="0" indent="0">
              <a:buNone/>
            </a:pPr>
            <a:r>
              <a:rPr lang="en-US" sz="2000" dirty="0" err="1">
                <a:latin typeface="Helvetica" panose="020B0604020202020204" pitchFamily="34" charset="0"/>
                <a:ea typeface="+mn-ea"/>
                <a:cs typeface="Helvetica" panose="020B0604020202020204" pitchFamily="34" charset="0"/>
              </a:rPr>
              <a:t>Fysisk</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psykisk</a:t>
            </a:r>
            <a:r>
              <a:rPr lang="en-US" sz="2000" dirty="0">
                <a:latin typeface="Helvetica" panose="020B0604020202020204" pitchFamily="34" charset="0"/>
                <a:ea typeface="+mn-ea"/>
                <a:cs typeface="Helvetica" panose="020B0604020202020204" pitchFamily="34" charset="0"/>
              </a:rPr>
              <a:t>, social </a:t>
            </a:r>
            <a:r>
              <a:rPr lang="en-US" sz="2000" dirty="0" err="1">
                <a:latin typeface="Helvetica" panose="020B0604020202020204" pitchFamily="34" charset="0"/>
                <a:ea typeface="+mn-ea"/>
                <a:cs typeface="Helvetica" panose="020B0604020202020204" pitchFamily="34" charset="0"/>
              </a:rPr>
              <a:t>och</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existentiell</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hälsa</a:t>
            </a:r>
            <a:r>
              <a:rPr lang="en-US" sz="2000" dirty="0">
                <a:latin typeface="Helvetica" panose="020B0604020202020204" pitchFamily="34" charset="0"/>
                <a:ea typeface="+mn-ea"/>
                <a:cs typeface="Helvetica" panose="020B0604020202020204" pitchFamily="34" charset="0"/>
              </a:rPr>
              <a:t> </a:t>
            </a:r>
            <a:r>
              <a:rPr lang="en-US" sz="2000" dirty="0" err="1">
                <a:latin typeface="Helvetica" panose="020B0604020202020204" pitchFamily="34" charset="0"/>
                <a:ea typeface="+mn-ea"/>
                <a:cs typeface="Helvetica" panose="020B0604020202020204" pitchFamily="34" charset="0"/>
              </a:rPr>
              <a:t>spelar</a:t>
            </a:r>
            <a:r>
              <a:rPr lang="en-US" sz="2000" dirty="0">
                <a:latin typeface="Helvetica" panose="020B0604020202020204" pitchFamily="34" charset="0"/>
                <a:ea typeface="+mn-ea"/>
                <a:cs typeface="Helvetica" panose="020B0604020202020204" pitchFamily="34" charset="0"/>
              </a:rPr>
              <a:t> roll</a:t>
            </a:r>
          </a:p>
          <a:p>
            <a:endParaRPr lang="en-US" sz="2000" dirty="0">
              <a:latin typeface="+mn-lt"/>
              <a:ea typeface="+mn-ea"/>
              <a:cs typeface="+mn-cs"/>
            </a:endParaRPr>
          </a:p>
          <a:p>
            <a:pPr marL="0"/>
            <a:endParaRPr lang="en-US" sz="2000" dirty="0">
              <a:latin typeface="+mn-lt"/>
              <a:ea typeface="+mn-ea"/>
              <a:cs typeface="+mn-cs"/>
            </a:endParaRPr>
          </a:p>
        </p:txBody>
      </p:sp>
      <p:pic>
        <p:nvPicPr>
          <p:cNvPr id="9" name="Bildobjekt 8" descr="En bild som visar pil&#10;&#10;Automatiskt genererad beskrivning">
            <a:extLst>
              <a:ext uri="{FF2B5EF4-FFF2-40B4-BE49-F238E27FC236}">
                <a16:creationId xmlns:a16="http://schemas.microsoft.com/office/drawing/2014/main" id="{345EFEDB-824D-7396-0C90-A5628313FCB8}"/>
              </a:ext>
            </a:extLst>
          </p:cNvPr>
          <p:cNvPicPr>
            <a:picLocks noChangeAspect="1"/>
          </p:cNvPicPr>
          <p:nvPr/>
        </p:nvPicPr>
        <p:blipFill rotWithShape="1">
          <a:blip r:embed="rId3">
            <a:extLst>
              <a:ext uri="{28A0092B-C50C-407E-A947-70E740481C1C}">
                <a14:useLocalDpi xmlns:a14="http://schemas.microsoft.com/office/drawing/2010/main" val="0"/>
              </a:ext>
            </a:extLst>
          </a:blip>
          <a:srcRect l="16665" r="15742" b="2"/>
          <a:stretch/>
        </p:blipFill>
        <p:spPr>
          <a:xfrm>
            <a:off x="21" y="10"/>
            <a:ext cx="4088654" cy="6048866"/>
          </a:xfrm>
          <a:prstGeom prst="rect">
            <a:avLst/>
          </a:prstGeom>
          <a:effectLst/>
        </p:spPr>
      </p:pic>
      <p:cxnSp>
        <p:nvCxnSpPr>
          <p:cNvPr id="28"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9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 calcmode="lin" valueType="num">
                                      <p:cBhvr additive="base">
                                        <p:cTn id="5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62F55FA0-0C38-339C-02F0-421C6CE0DE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656" b="17656"/>
          <a:stretch>
            <a:fillRect/>
          </a:stretch>
        </p:blipFill>
        <p:spPr/>
      </p:pic>
      <p:sp>
        <p:nvSpPr>
          <p:cNvPr id="3" name="Rubrik 2">
            <a:extLst>
              <a:ext uri="{FF2B5EF4-FFF2-40B4-BE49-F238E27FC236}">
                <a16:creationId xmlns:a16="http://schemas.microsoft.com/office/drawing/2014/main" id="{E23D7A9B-C89F-7A50-4000-38B6DBBE507C}"/>
              </a:ext>
            </a:extLst>
          </p:cNvPr>
          <p:cNvSpPr>
            <a:spLocks noGrp="1"/>
          </p:cNvSpPr>
          <p:nvPr>
            <p:ph type="title"/>
          </p:nvPr>
        </p:nvSpPr>
        <p:spPr>
          <a:xfrm>
            <a:off x="0" y="0"/>
            <a:ext cx="12192000" cy="7131377"/>
          </a:xfrm>
        </p:spPr>
        <p:txBody>
          <a:bodyPr/>
          <a:lstStyle/>
          <a:p>
            <a:r>
              <a:rPr lang="sv-SE" dirty="0">
                <a:hlinkClick r:id="rId4">
                  <a:extLst>
                    <a:ext uri="{A12FA001-AC4F-418D-AE19-62706E023703}">
                      <ahyp:hlinkClr xmlns:ahyp="http://schemas.microsoft.com/office/drawing/2018/hyperlinkcolor" val="tx"/>
                    </a:ext>
                  </a:extLst>
                </a:hlinkClick>
              </a:rPr>
              <a:t>Självmord kan förebyggas!</a:t>
            </a:r>
            <a:endParaRPr lang="sv-SE" dirty="0"/>
          </a:p>
        </p:txBody>
      </p:sp>
      <p:sp>
        <p:nvSpPr>
          <p:cNvPr id="4" name="Platshållare för bildnummer 3">
            <a:extLst>
              <a:ext uri="{FF2B5EF4-FFF2-40B4-BE49-F238E27FC236}">
                <a16:creationId xmlns:a16="http://schemas.microsoft.com/office/drawing/2014/main" id="{EE96E2BF-F8DC-9CF1-9835-0BCAAD8F970E}"/>
              </a:ext>
            </a:extLst>
          </p:cNvPr>
          <p:cNvSpPr>
            <a:spLocks noGrp="1"/>
          </p:cNvSpPr>
          <p:nvPr>
            <p:ph type="sldNum" sz="quarter" idx="12"/>
          </p:nvPr>
        </p:nvSpPr>
        <p:spPr/>
        <p:txBody>
          <a:bodyPr/>
          <a:lstStyle/>
          <a:p>
            <a:fld id="{E608E88B-1C1A-904E-9521-49E8A3DEDF3B}" type="slidenum">
              <a:rPr lang="en-US" smtClean="0"/>
              <a:pPr/>
              <a:t>5</a:t>
            </a:fld>
            <a:endParaRPr lang="en-US" dirty="0"/>
          </a:p>
        </p:txBody>
      </p:sp>
    </p:spTree>
    <p:extLst>
      <p:ext uri="{BB962C8B-B14F-4D97-AF65-F5344CB8AC3E}">
        <p14:creationId xmlns:p14="http://schemas.microsoft.com/office/powerpoint/2010/main" val="346499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998" y="2443799"/>
            <a:ext cx="7404985" cy="1970402"/>
          </a:xfrm>
        </p:spPr>
        <p:txBody>
          <a:bodyPr>
            <a:normAutofit fontScale="90000"/>
          </a:bodyPr>
          <a:lstStyle/>
          <a:p>
            <a:r>
              <a:rPr lang="sv-SE" i="1" dirty="0"/>
              <a:t>Ingen människa ska behöva hamna i en sådan utsatt situation att den enda utvägen upplevs vara självmord</a:t>
            </a:r>
            <a:br>
              <a:rPr lang="sv-SE" i="1" dirty="0"/>
            </a:br>
            <a:br>
              <a:rPr lang="sv-SE" i="1" dirty="0"/>
            </a:br>
            <a:endParaRPr lang="sv-SE" i="1" dirty="0"/>
          </a:p>
        </p:txBody>
      </p:sp>
      <p:sp>
        <p:nvSpPr>
          <p:cNvPr id="4" name="Content Placeholder 3"/>
          <p:cNvSpPr>
            <a:spLocks noGrp="1"/>
          </p:cNvSpPr>
          <p:nvPr>
            <p:ph sz="quarter" idx="17"/>
          </p:nvPr>
        </p:nvSpPr>
        <p:spPr>
          <a:xfrm>
            <a:off x="313508" y="2670249"/>
            <a:ext cx="7685476" cy="4426340"/>
          </a:xfrm>
        </p:spPr>
        <p:txBody>
          <a:bodyPr>
            <a:normAutofit/>
          </a:bodyPr>
          <a:lstStyle/>
          <a:p>
            <a:pPr marL="0" indent="0">
              <a:spcBef>
                <a:spcPts val="1500"/>
              </a:spcBef>
              <a:spcAft>
                <a:spcPts val="600"/>
              </a:spcAft>
              <a:buNone/>
            </a:pPr>
            <a:endParaRPr lang="sv-SE" dirty="0"/>
          </a:p>
          <a:p>
            <a:pPr marL="0" indent="0">
              <a:spcBef>
                <a:spcPts val="1500"/>
              </a:spcBef>
              <a:spcAft>
                <a:spcPts val="600"/>
              </a:spcAft>
              <a:buNone/>
            </a:pPr>
            <a:endParaRPr lang="sv-SE" dirty="0"/>
          </a:p>
        </p:txBody>
      </p:sp>
      <p:sp>
        <p:nvSpPr>
          <p:cNvPr id="3" name="textruta 2">
            <a:extLst>
              <a:ext uri="{FF2B5EF4-FFF2-40B4-BE49-F238E27FC236}">
                <a16:creationId xmlns:a16="http://schemas.microsoft.com/office/drawing/2014/main" id="{634C6FC8-9AE5-AB2E-B4A9-5745630B15BC}"/>
              </a:ext>
            </a:extLst>
          </p:cNvPr>
          <p:cNvSpPr txBox="1"/>
          <p:nvPr/>
        </p:nvSpPr>
        <p:spPr>
          <a:xfrm>
            <a:off x="313508" y="1241039"/>
            <a:ext cx="8203475" cy="400110"/>
          </a:xfrm>
          <a:prstGeom prst="rect">
            <a:avLst/>
          </a:prstGeom>
          <a:noFill/>
        </p:spPr>
        <p:txBody>
          <a:bodyPr wrap="square" rtlCol="0">
            <a:spAutoFit/>
          </a:bodyPr>
          <a:lstStyle/>
          <a:p>
            <a:r>
              <a:rPr lang="sv-SE" sz="2000" dirty="0">
                <a:latin typeface="Helvetica" panose="020B0604020202020204" pitchFamily="34" charset="0"/>
                <a:cs typeface="Helvetica" panose="020B0604020202020204" pitchFamily="34" charset="0"/>
              </a:rPr>
              <a:t>Visionen för nationellt handlingsprogram för suicidprevention</a:t>
            </a:r>
            <a:r>
              <a:rPr lang="sv-SE" sz="2000" b="1" dirty="0"/>
              <a:t>:</a:t>
            </a:r>
          </a:p>
        </p:txBody>
      </p:sp>
      <p:pic>
        <p:nvPicPr>
          <p:cNvPr id="1026" name="Picture 2" descr="Smittskydd &amp; beredskap — Folkhälsomyndigheten">
            <a:extLst>
              <a:ext uri="{FF2B5EF4-FFF2-40B4-BE49-F238E27FC236}">
                <a16:creationId xmlns:a16="http://schemas.microsoft.com/office/drawing/2014/main" id="{9ADAC999-5850-FB27-DBAE-A1C3EE4C9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95" y="5932697"/>
            <a:ext cx="2687139" cy="63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7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EEBCE-95EF-D240-ADCC-41AD20E44992}"/>
              </a:ext>
            </a:extLst>
          </p:cNvPr>
          <p:cNvSpPr>
            <a:spLocks noGrp="1"/>
          </p:cNvSpPr>
          <p:nvPr>
            <p:ph type="ctrTitle"/>
          </p:nvPr>
        </p:nvSpPr>
        <p:spPr>
          <a:xfrm>
            <a:off x="417484" y="795037"/>
            <a:ext cx="5569038" cy="1481328"/>
          </a:xfrm>
        </p:spPr>
        <p:txBody>
          <a:bodyPr vert="horz" lIns="91440" tIns="45720" rIns="91440" bIns="45720" rtlCol="0" anchor="b">
            <a:normAutofit/>
          </a:bodyPr>
          <a:lstStyle/>
          <a:p>
            <a:pPr>
              <a:lnSpc>
                <a:spcPct val="90000"/>
              </a:lnSpc>
            </a:pPr>
            <a:r>
              <a:rPr lang="en-US" sz="5000" kern="1200" dirty="0" err="1">
                <a:solidFill>
                  <a:schemeClr val="accent5">
                    <a:lumMod val="50000"/>
                  </a:schemeClr>
                </a:solidFill>
                <a:latin typeface="Helvetica" panose="020B0604020202020204" pitchFamily="34" charset="0"/>
                <a:ea typeface="+mj-ea"/>
                <a:cs typeface="Helvetica" panose="020B0604020202020204" pitchFamily="34" charset="0"/>
              </a:rPr>
              <a:t>Nationellt</a:t>
            </a:r>
            <a:r>
              <a:rPr lang="en-US" sz="5000" kern="1200" dirty="0">
                <a:solidFill>
                  <a:schemeClr val="accent5">
                    <a:lumMod val="50000"/>
                  </a:schemeClr>
                </a:solidFill>
                <a:latin typeface="Helvetica" panose="020B0604020202020204" pitchFamily="34" charset="0"/>
                <a:ea typeface="+mj-ea"/>
                <a:cs typeface="Helvetica" panose="020B0604020202020204" pitchFamily="34" charset="0"/>
              </a:rPr>
              <a:t> </a:t>
            </a:r>
            <a:r>
              <a:rPr lang="en-US" sz="5000" kern="1200" dirty="0" err="1">
                <a:solidFill>
                  <a:schemeClr val="accent5">
                    <a:lumMod val="50000"/>
                  </a:schemeClr>
                </a:solidFill>
                <a:latin typeface="Helvetica" panose="020B0604020202020204" pitchFamily="34" charset="0"/>
                <a:ea typeface="+mj-ea"/>
                <a:cs typeface="Helvetica" panose="020B0604020202020204" pitchFamily="34" charset="0"/>
              </a:rPr>
              <a:t>handlingspogram</a:t>
            </a:r>
            <a:r>
              <a:rPr lang="en-US" sz="5000" kern="1200" dirty="0">
                <a:solidFill>
                  <a:schemeClr val="accent5">
                    <a:lumMod val="50000"/>
                  </a:schemeClr>
                </a:solidFill>
                <a:latin typeface="Helvetica" panose="020B0604020202020204" pitchFamily="34" charset="0"/>
                <a:ea typeface="+mj-ea"/>
                <a:cs typeface="Helvetica" panose="020B0604020202020204" pitchFamily="34" charset="0"/>
              </a:rPr>
              <a:t> </a:t>
            </a:r>
          </a:p>
        </p:txBody>
      </p:sp>
      <p:sp>
        <p:nvSpPr>
          <p:cNvPr id="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D5103A0-0DC1-F44D-AD41-9E3C491AA40F}"/>
              </a:ext>
            </a:extLst>
          </p:cNvPr>
          <p:cNvSpPr>
            <a:spLocks noGrp="1"/>
          </p:cNvSpPr>
          <p:nvPr>
            <p:ph sz="quarter" idx="17"/>
          </p:nvPr>
        </p:nvSpPr>
        <p:spPr>
          <a:xfrm>
            <a:off x="160691" y="2179862"/>
            <a:ext cx="6217920" cy="4754228"/>
          </a:xfrm>
        </p:spPr>
        <p:txBody>
          <a:bodyPr vert="horz" lIns="91440" tIns="45720" rIns="91440" bIns="45720" rtlCol="0" anchor="t">
            <a:normAutofit lnSpcReduction="10000"/>
          </a:bodyPr>
          <a:lstStyle/>
          <a:p>
            <a:pPr marL="171450" indent="-171450">
              <a:buFont typeface="Arial" panose="020B0604020202020204" pitchFamily="34" charset="0"/>
              <a:buChar char="•"/>
            </a:pPr>
            <a:endParaRPr lang="sv-SE" sz="2400" dirty="0">
              <a:latin typeface="+mn-lt"/>
              <a:cs typeface="Helvetica"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latin typeface="+mn-lt"/>
                <a:ea typeface="Times New Roman" panose="02020603050405020304" pitchFamily="18" charset="0"/>
                <a:cs typeface="Helvetica" panose="020B0604020202020204" pitchFamily="34" charset="0"/>
              </a:rPr>
              <a:t>F</a:t>
            </a:r>
            <a:r>
              <a:rPr lang="sv-SE" sz="2400" dirty="0">
                <a:solidFill>
                  <a:srgbClr val="222222"/>
                </a:solidFill>
                <a:effectLst/>
                <a:latin typeface="+mn-lt"/>
                <a:ea typeface="Times New Roman" panose="02020603050405020304" pitchFamily="18" charset="0"/>
                <a:cs typeface="Helvetica" panose="020B0604020202020204" pitchFamily="34" charset="0"/>
              </a:rPr>
              <a:t>rämja goda livschanser för mindre gynnade grupper</a:t>
            </a:r>
            <a:endParaRPr lang="sv-SE" sz="2400" dirty="0">
              <a:solidFill>
                <a:srgbClr val="222222"/>
              </a:solidFill>
              <a:effectLst/>
              <a:latin typeface="+mn-lt"/>
              <a:ea typeface="Calibri" panose="020F0502020204030204" pitchFamily="34" charset="0"/>
              <a:cs typeface="Helvetica"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Minskad alkoholkonsumtion</a:t>
            </a: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Minskad tillgänglighet till medel och metoder</a:t>
            </a: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latin typeface="+mn-lt"/>
                <a:ea typeface="Times New Roman" panose="02020603050405020304" pitchFamily="18" charset="0"/>
                <a:cs typeface="Helvetica" panose="020B0604020202020204" pitchFamily="34" charset="0"/>
              </a:rPr>
              <a:t>P</a:t>
            </a:r>
            <a:r>
              <a:rPr lang="sv-SE" sz="2400" dirty="0">
                <a:solidFill>
                  <a:srgbClr val="222222"/>
                </a:solidFill>
                <a:effectLst/>
                <a:latin typeface="+mn-lt"/>
                <a:ea typeface="Times New Roman" panose="02020603050405020304" pitchFamily="18" charset="0"/>
                <a:cs typeface="Helvetica" panose="020B0604020202020204" pitchFamily="34" charset="0"/>
              </a:rPr>
              <a:t>sykologiska misstag</a:t>
            </a:r>
            <a:endParaRPr lang="sv-SE" sz="2400" dirty="0">
              <a:solidFill>
                <a:srgbClr val="222222"/>
              </a:solidFill>
              <a:effectLst/>
              <a:latin typeface="+mn-lt"/>
              <a:ea typeface="Calibri" panose="020F0502020204030204" pitchFamily="34" charset="0"/>
              <a:cs typeface="Helvetica"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Medicinska, psykologiska och psykosociala insatser</a:t>
            </a:r>
            <a:endParaRPr lang="sv-SE" sz="2400" dirty="0">
              <a:solidFill>
                <a:srgbClr val="222222"/>
              </a:solidFill>
              <a:effectLst/>
              <a:latin typeface="+mn-lt"/>
              <a:ea typeface="Calibri" panose="020F0502020204030204" pitchFamily="34" charset="0"/>
              <a:cs typeface="Helvetica"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Spridning av kunskap om evidensbaserade metoder för att minska självmord</a:t>
            </a:r>
            <a:endParaRPr lang="sv-SE" sz="2400" dirty="0">
              <a:solidFill>
                <a:srgbClr val="222222"/>
              </a:solidFill>
              <a:effectLst/>
              <a:latin typeface="+mn-lt"/>
              <a:ea typeface="Calibri" panose="020F0502020204030204" pitchFamily="34" charset="0"/>
              <a:cs typeface="Helvetica" panose="020B0604020202020204" pitchFamily="34" charset="0"/>
            </a:endParaRP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Kompetenshöjning </a:t>
            </a: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Händelseanalys </a:t>
            </a:r>
          </a:p>
          <a:p>
            <a:pPr marL="342900" lvl="0" indent="-342900">
              <a:spcBef>
                <a:spcPts val="600"/>
              </a:spcBef>
              <a:buSzPts val="1000"/>
              <a:buFont typeface="Symbol" panose="05050102010706020507" pitchFamily="18" charset="2"/>
              <a:buChar char=""/>
              <a:tabLst>
                <a:tab pos="457200" algn="l"/>
              </a:tabLst>
            </a:pPr>
            <a:r>
              <a:rPr lang="sv-SE" sz="2400" dirty="0">
                <a:solidFill>
                  <a:srgbClr val="222222"/>
                </a:solidFill>
                <a:effectLst/>
                <a:latin typeface="+mn-lt"/>
                <a:ea typeface="Times New Roman" panose="02020603050405020304" pitchFamily="18" charset="0"/>
                <a:cs typeface="Helvetica" panose="020B0604020202020204" pitchFamily="34" charset="0"/>
              </a:rPr>
              <a:t>Stöd till frivilligorganisationer</a:t>
            </a:r>
            <a:endParaRPr lang="sv-SE" sz="2400" dirty="0">
              <a:solidFill>
                <a:srgbClr val="222222"/>
              </a:solidFill>
              <a:effectLst/>
              <a:latin typeface="+mn-lt"/>
              <a:ea typeface="Calibri" panose="020F0502020204030204" pitchFamily="34" charset="0"/>
              <a:cs typeface="Helvetica" panose="020B0604020202020204" pitchFamily="34" charset="0"/>
            </a:endParaRPr>
          </a:p>
          <a:p>
            <a:endParaRPr lang="en-US" sz="2200" dirty="0">
              <a:latin typeface="Helvetica" panose="020B0604020202020204" pitchFamily="34" charset="0"/>
              <a:ea typeface="+mn-ea"/>
              <a:cs typeface="Helvetica" panose="020B0604020202020204" pitchFamily="34" charset="0"/>
            </a:endParaRPr>
          </a:p>
        </p:txBody>
      </p:sp>
      <p:pic>
        <p:nvPicPr>
          <p:cNvPr id="5" name="Bildobjekt 4">
            <a:extLst>
              <a:ext uri="{FF2B5EF4-FFF2-40B4-BE49-F238E27FC236}">
                <a16:creationId xmlns:a16="http://schemas.microsoft.com/office/drawing/2014/main" id="{65BC5016-A9EA-908E-993C-10237A63C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400" y="1045028"/>
            <a:ext cx="5257116" cy="5577840"/>
          </a:xfrm>
          <a:prstGeom prst="rect">
            <a:avLst/>
          </a:prstGeom>
        </p:spPr>
      </p:pic>
    </p:spTree>
    <p:extLst>
      <p:ext uri="{BB962C8B-B14F-4D97-AF65-F5344CB8AC3E}">
        <p14:creationId xmlns:p14="http://schemas.microsoft.com/office/powerpoint/2010/main" val="211691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594000" y="2049764"/>
            <a:ext cx="5356226" cy="4426340"/>
          </a:xfrm>
        </p:spPr>
        <p:txBody>
          <a:bodyPr>
            <a:normAutofit/>
          </a:bodyPr>
          <a:lstStyle/>
          <a:p>
            <a:pPr marL="0" indent="0">
              <a:spcBef>
                <a:spcPts val="1500"/>
              </a:spcBef>
              <a:spcAft>
                <a:spcPts val="600"/>
              </a:spcAft>
              <a:buNone/>
            </a:pPr>
            <a:endParaRPr lang="sv-SE" dirty="0"/>
          </a:p>
          <a:p>
            <a:pPr marL="0" indent="0">
              <a:spcBef>
                <a:spcPts val="1500"/>
              </a:spcBef>
              <a:spcAft>
                <a:spcPts val="600"/>
              </a:spcAft>
              <a:buNone/>
            </a:pPr>
            <a:endParaRPr lang="sv-SE" dirty="0"/>
          </a:p>
        </p:txBody>
      </p:sp>
      <p:pic>
        <p:nvPicPr>
          <p:cNvPr id="5" name="Bildobjekt 4">
            <a:extLst>
              <a:ext uri="{FF2B5EF4-FFF2-40B4-BE49-F238E27FC236}">
                <a16:creationId xmlns:a16="http://schemas.microsoft.com/office/drawing/2014/main" id="{B4C7A3E1-44EC-80BA-A780-C658AED18DBF}"/>
              </a:ext>
            </a:extLst>
          </p:cNvPr>
          <p:cNvPicPr>
            <a:picLocks noChangeAspect="1"/>
          </p:cNvPicPr>
          <p:nvPr/>
        </p:nvPicPr>
        <p:blipFill>
          <a:blip r:embed="rId3"/>
          <a:stretch>
            <a:fillRect/>
          </a:stretch>
        </p:blipFill>
        <p:spPr>
          <a:xfrm>
            <a:off x="3272113" y="-5496"/>
            <a:ext cx="5657925"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Pennanteckning 7">
                <a:extLst>
                  <a:ext uri="{FF2B5EF4-FFF2-40B4-BE49-F238E27FC236}">
                    <a16:creationId xmlns:a16="http://schemas.microsoft.com/office/drawing/2014/main" id="{56FAE8CC-3910-3DC5-3F87-9A62B3C55A95}"/>
                  </a:ext>
                </a:extLst>
              </p14:cNvPr>
              <p14:cNvContentPartPr/>
              <p14:nvPr/>
            </p14:nvContentPartPr>
            <p14:xfrm>
              <a:off x="3601337" y="1137864"/>
              <a:ext cx="1501560" cy="65520"/>
            </p14:xfrm>
          </p:contentPart>
        </mc:Choice>
        <mc:Fallback xmlns="">
          <p:pic>
            <p:nvPicPr>
              <p:cNvPr id="8" name="Pennanteckning 7">
                <a:extLst>
                  <a:ext uri="{FF2B5EF4-FFF2-40B4-BE49-F238E27FC236}">
                    <a16:creationId xmlns:a16="http://schemas.microsoft.com/office/drawing/2014/main" id="{56FAE8CC-3910-3DC5-3F87-9A62B3C55A95}"/>
                  </a:ext>
                </a:extLst>
              </p:cNvPr>
              <p:cNvPicPr/>
              <p:nvPr/>
            </p:nvPicPr>
            <p:blipFill>
              <a:blip r:embed="rId5"/>
              <a:stretch>
                <a:fillRect/>
              </a:stretch>
            </p:blipFill>
            <p:spPr>
              <a:xfrm>
                <a:off x="3547697" y="1029864"/>
                <a:ext cx="1609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ennanteckning 8">
                <a:extLst>
                  <a:ext uri="{FF2B5EF4-FFF2-40B4-BE49-F238E27FC236}">
                    <a16:creationId xmlns:a16="http://schemas.microsoft.com/office/drawing/2014/main" id="{D1001B9C-2468-03CA-B35C-CE19C466469F}"/>
                  </a:ext>
                </a:extLst>
              </p14:cNvPr>
              <p14:cNvContentPartPr/>
              <p14:nvPr/>
            </p14:nvContentPartPr>
            <p14:xfrm>
              <a:off x="3629057" y="2266824"/>
              <a:ext cx="1454760" cy="38160"/>
            </p14:xfrm>
          </p:contentPart>
        </mc:Choice>
        <mc:Fallback xmlns="">
          <p:pic>
            <p:nvPicPr>
              <p:cNvPr id="9" name="Pennanteckning 8">
                <a:extLst>
                  <a:ext uri="{FF2B5EF4-FFF2-40B4-BE49-F238E27FC236}">
                    <a16:creationId xmlns:a16="http://schemas.microsoft.com/office/drawing/2014/main" id="{D1001B9C-2468-03CA-B35C-CE19C466469F}"/>
                  </a:ext>
                </a:extLst>
              </p:cNvPr>
              <p:cNvPicPr/>
              <p:nvPr/>
            </p:nvPicPr>
            <p:blipFill>
              <a:blip r:embed="rId7"/>
              <a:stretch>
                <a:fillRect/>
              </a:stretch>
            </p:blipFill>
            <p:spPr>
              <a:xfrm>
                <a:off x="3575417" y="2158824"/>
                <a:ext cx="1562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ennanteckning 9">
                <a:extLst>
                  <a:ext uri="{FF2B5EF4-FFF2-40B4-BE49-F238E27FC236}">
                    <a16:creationId xmlns:a16="http://schemas.microsoft.com/office/drawing/2014/main" id="{D0C3A91A-2D25-4755-660A-27D29439C9EF}"/>
                  </a:ext>
                </a:extLst>
              </p14:cNvPr>
              <p14:cNvContentPartPr/>
              <p14:nvPr/>
            </p14:nvContentPartPr>
            <p14:xfrm>
              <a:off x="3629057" y="2752104"/>
              <a:ext cx="1427040" cy="19800"/>
            </p14:xfrm>
          </p:contentPart>
        </mc:Choice>
        <mc:Fallback xmlns="">
          <p:pic>
            <p:nvPicPr>
              <p:cNvPr id="10" name="Pennanteckning 9">
                <a:extLst>
                  <a:ext uri="{FF2B5EF4-FFF2-40B4-BE49-F238E27FC236}">
                    <a16:creationId xmlns:a16="http://schemas.microsoft.com/office/drawing/2014/main" id="{D0C3A91A-2D25-4755-660A-27D29439C9EF}"/>
                  </a:ext>
                </a:extLst>
              </p:cNvPr>
              <p:cNvPicPr/>
              <p:nvPr/>
            </p:nvPicPr>
            <p:blipFill>
              <a:blip r:embed="rId9"/>
              <a:stretch>
                <a:fillRect/>
              </a:stretch>
            </p:blipFill>
            <p:spPr>
              <a:xfrm>
                <a:off x="3575417" y="2644104"/>
                <a:ext cx="1534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ennanteckning 10">
                <a:extLst>
                  <a:ext uri="{FF2B5EF4-FFF2-40B4-BE49-F238E27FC236}">
                    <a16:creationId xmlns:a16="http://schemas.microsoft.com/office/drawing/2014/main" id="{33BC0F4B-6493-3579-F86C-E17DC9671779}"/>
                  </a:ext>
                </a:extLst>
              </p14:cNvPr>
              <p14:cNvContentPartPr/>
              <p14:nvPr/>
            </p14:nvContentPartPr>
            <p14:xfrm>
              <a:off x="3610697" y="3208584"/>
              <a:ext cx="1427040" cy="20880"/>
            </p14:xfrm>
          </p:contentPart>
        </mc:Choice>
        <mc:Fallback xmlns="">
          <p:pic>
            <p:nvPicPr>
              <p:cNvPr id="11" name="Pennanteckning 10">
                <a:extLst>
                  <a:ext uri="{FF2B5EF4-FFF2-40B4-BE49-F238E27FC236}">
                    <a16:creationId xmlns:a16="http://schemas.microsoft.com/office/drawing/2014/main" id="{33BC0F4B-6493-3579-F86C-E17DC9671779}"/>
                  </a:ext>
                </a:extLst>
              </p:cNvPr>
              <p:cNvPicPr/>
              <p:nvPr/>
            </p:nvPicPr>
            <p:blipFill>
              <a:blip r:embed="rId11"/>
              <a:stretch>
                <a:fillRect/>
              </a:stretch>
            </p:blipFill>
            <p:spPr>
              <a:xfrm>
                <a:off x="3556697" y="3100584"/>
                <a:ext cx="1534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Pennanteckning 14">
                <a:extLst>
                  <a:ext uri="{FF2B5EF4-FFF2-40B4-BE49-F238E27FC236}">
                    <a16:creationId xmlns:a16="http://schemas.microsoft.com/office/drawing/2014/main" id="{4E98551A-31F5-493A-29F7-C9D9B3ABA772}"/>
                  </a:ext>
                </a:extLst>
              </p14:cNvPr>
              <p14:cNvContentPartPr/>
              <p14:nvPr/>
            </p14:nvContentPartPr>
            <p14:xfrm>
              <a:off x="3629057" y="4842264"/>
              <a:ext cx="1427040" cy="28440"/>
            </p14:xfrm>
          </p:contentPart>
        </mc:Choice>
        <mc:Fallback xmlns="">
          <p:pic>
            <p:nvPicPr>
              <p:cNvPr id="15" name="Pennanteckning 14">
                <a:extLst>
                  <a:ext uri="{FF2B5EF4-FFF2-40B4-BE49-F238E27FC236}">
                    <a16:creationId xmlns:a16="http://schemas.microsoft.com/office/drawing/2014/main" id="{4E98551A-31F5-493A-29F7-C9D9B3ABA772}"/>
                  </a:ext>
                </a:extLst>
              </p:cNvPr>
              <p:cNvPicPr/>
              <p:nvPr/>
            </p:nvPicPr>
            <p:blipFill>
              <a:blip r:embed="rId13"/>
              <a:stretch>
                <a:fillRect/>
              </a:stretch>
            </p:blipFill>
            <p:spPr>
              <a:xfrm>
                <a:off x="3575417" y="4734624"/>
                <a:ext cx="1534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Pennanteckning 17">
                <a:extLst>
                  <a:ext uri="{FF2B5EF4-FFF2-40B4-BE49-F238E27FC236}">
                    <a16:creationId xmlns:a16="http://schemas.microsoft.com/office/drawing/2014/main" id="{090FB991-CD5D-DF83-BA39-5F26D969A30F}"/>
                  </a:ext>
                </a:extLst>
              </p14:cNvPr>
              <p14:cNvContentPartPr/>
              <p14:nvPr/>
            </p14:nvContentPartPr>
            <p14:xfrm>
              <a:off x="3620057" y="5270304"/>
              <a:ext cx="1495080" cy="31320"/>
            </p14:xfrm>
          </p:contentPart>
        </mc:Choice>
        <mc:Fallback xmlns="">
          <p:pic>
            <p:nvPicPr>
              <p:cNvPr id="18" name="Pennanteckning 17">
                <a:extLst>
                  <a:ext uri="{FF2B5EF4-FFF2-40B4-BE49-F238E27FC236}">
                    <a16:creationId xmlns:a16="http://schemas.microsoft.com/office/drawing/2014/main" id="{090FB991-CD5D-DF83-BA39-5F26D969A30F}"/>
                  </a:ext>
                </a:extLst>
              </p:cNvPr>
              <p:cNvPicPr/>
              <p:nvPr/>
            </p:nvPicPr>
            <p:blipFill>
              <a:blip r:embed="rId15"/>
              <a:stretch>
                <a:fillRect/>
              </a:stretch>
            </p:blipFill>
            <p:spPr>
              <a:xfrm>
                <a:off x="3566057" y="5162664"/>
                <a:ext cx="1602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Pennanteckning 20">
                <a:extLst>
                  <a:ext uri="{FF2B5EF4-FFF2-40B4-BE49-F238E27FC236}">
                    <a16:creationId xmlns:a16="http://schemas.microsoft.com/office/drawing/2014/main" id="{1C9DA839-290F-57CB-5CAF-F507CE00EF0F}"/>
                  </a:ext>
                </a:extLst>
              </p14:cNvPr>
              <p14:cNvContentPartPr/>
              <p14:nvPr/>
            </p14:nvContentPartPr>
            <p14:xfrm>
              <a:off x="3629057" y="6213504"/>
              <a:ext cx="1423440" cy="47880"/>
            </p14:xfrm>
          </p:contentPart>
        </mc:Choice>
        <mc:Fallback xmlns="">
          <p:pic>
            <p:nvPicPr>
              <p:cNvPr id="21" name="Pennanteckning 20">
                <a:extLst>
                  <a:ext uri="{FF2B5EF4-FFF2-40B4-BE49-F238E27FC236}">
                    <a16:creationId xmlns:a16="http://schemas.microsoft.com/office/drawing/2014/main" id="{1C9DA839-290F-57CB-5CAF-F507CE00EF0F}"/>
                  </a:ext>
                </a:extLst>
              </p:cNvPr>
              <p:cNvPicPr/>
              <p:nvPr/>
            </p:nvPicPr>
            <p:blipFill>
              <a:blip r:embed="rId17"/>
              <a:stretch>
                <a:fillRect/>
              </a:stretch>
            </p:blipFill>
            <p:spPr>
              <a:xfrm>
                <a:off x="3575417" y="6105504"/>
                <a:ext cx="15310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Pennanteckning 21">
                <a:extLst>
                  <a:ext uri="{FF2B5EF4-FFF2-40B4-BE49-F238E27FC236}">
                    <a16:creationId xmlns:a16="http://schemas.microsoft.com/office/drawing/2014/main" id="{248DC9DA-2B52-FB3D-75B1-621BCC4A24EF}"/>
                  </a:ext>
                </a:extLst>
              </p14:cNvPr>
              <p14:cNvContentPartPr/>
              <p14:nvPr/>
            </p14:nvContentPartPr>
            <p14:xfrm>
              <a:off x="6792377" y="2032464"/>
              <a:ext cx="1516320" cy="29880"/>
            </p14:xfrm>
          </p:contentPart>
        </mc:Choice>
        <mc:Fallback xmlns="">
          <p:pic>
            <p:nvPicPr>
              <p:cNvPr id="22" name="Pennanteckning 21">
                <a:extLst>
                  <a:ext uri="{FF2B5EF4-FFF2-40B4-BE49-F238E27FC236}">
                    <a16:creationId xmlns:a16="http://schemas.microsoft.com/office/drawing/2014/main" id="{248DC9DA-2B52-FB3D-75B1-621BCC4A24EF}"/>
                  </a:ext>
                </a:extLst>
              </p:cNvPr>
              <p:cNvPicPr/>
              <p:nvPr/>
            </p:nvPicPr>
            <p:blipFill>
              <a:blip r:embed="rId19"/>
              <a:stretch>
                <a:fillRect/>
              </a:stretch>
            </p:blipFill>
            <p:spPr>
              <a:xfrm>
                <a:off x="6738737" y="1924824"/>
                <a:ext cx="1623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Pennanteckning 22">
                <a:extLst>
                  <a:ext uri="{FF2B5EF4-FFF2-40B4-BE49-F238E27FC236}">
                    <a16:creationId xmlns:a16="http://schemas.microsoft.com/office/drawing/2014/main" id="{948C8267-6E62-6FF9-C7FE-7BB3C8F8AFA5}"/>
                  </a:ext>
                </a:extLst>
              </p14:cNvPr>
              <p14:cNvContentPartPr/>
              <p14:nvPr/>
            </p14:nvContentPartPr>
            <p14:xfrm>
              <a:off x="6783017" y="3208224"/>
              <a:ext cx="1352160" cy="38160"/>
            </p14:xfrm>
          </p:contentPart>
        </mc:Choice>
        <mc:Fallback xmlns="">
          <p:pic>
            <p:nvPicPr>
              <p:cNvPr id="23" name="Pennanteckning 22">
                <a:extLst>
                  <a:ext uri="{FF2B5EF4-FFF2-40B4-BE49-F238E27FC236}">
                    <a16:creationId xmlns:a16="http://schemas.microsoft.com/office/drawing/2014/main" id="{948C8267-6E62-6FF9-C7FE-7BB3C8F8AFA5}"/>
                  </a:ext>
                </a:extLst>
              </p:cNvPr>
              <p:cNvPicPr/>
              <p:nvPr/>
            </p:nvPicPr>
            <p:blipFill>
              <a:blip r:embed="rId21"/>
              <a:stretch>
                <a:fillRect/>
              </a:stretch>
            </p:blipFill>
            <p:spPr>
              <a:xfrm>
                <a:off x="6729377" y="3100224"/>
                <a:ext cx="1459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Pennanteckning 23">
                <a:extLst>
                  <a:ext uri="{FF2B5EF4-FFF2-40B4-BE49-F238E27FC236}">
                    <a16:creationId xmlns:a16="http://schemas.microsoft.com/office/drawing/2014/main" id="{941FDC8C-B9B0-F86C-6B2F-F5F3C7A4A627}"/>
                  </a:ext>
                </a:extLst>
              </p14:cNvPr>
              <p14:cNvContentPartPr/>
              <p14:nvPr/>
            </p14:nvContentPartPr>
            <p14:xfrm>
              <a:off x="6811097" y="3423504"/>
              <a:ext cx="1370880" cy="57960"/>
            </p14:xfrm>
          </p:contentPart>
        </mc:Choice>
        <mc:Fallback xmlns="">
          <p:pic>
            <p:nvPicPr>
              <p:cNvPr id="24" name="Pennanteckning 23">
                <a:extLst>
                  <a:ext uri="{FF2B5EF4-FFF2-40B4-BE49-F238E27FC236}">
                    <a16:creationId xmlns:a16="http://schemas.microsoft.com/office/drawing/2014/main" id="{941FDC8C-B9B0-F86C-6B2F-F5F3C7A4A627}"/>
                  </a:ext>
                </a:extLst>
              </p:cNvPr>
              <p:cNvPicPr/>
              <p:nvPr/>
            </p:nvPicPr>
            <p:blipFill>
              <a:blip r:embed="rId23"/>
              <a:stretch>
                <a:fillRect/>
              </a:stretch>
            </p:blipFill>
            <p:spPr>
              <a:xfrm>
                <a:off x="6757097" y="3315504"/>
                <a:ext cx="14785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Pennanteckning 24">
                <a:extLst>
                  <a:ext uri="{FF2B5EF4-FFF2-40B4-BE49-F238E27FC236}">
                    <a16:creationId xmlns:a16="http://schemas.microsoft.com/office/drawing/2014/main" id="{BB100E50-65CC-632C-95AA-44466AE2F388}"/>
                  </a:ext>
                </a:extLst>
              </p14:cNvPr>
              <p14:cNvContentPartPr/>
              <p14:nvPr/>
            </p14:nvContentPartPr>
            <p14:xfrm>
              <a:off x="6811097" y="3660744"/>
              <a:ext cx="1411200" cy="53280"/>
            </p14:xfrm>
          </p:contentPart>
        </mc:Choice>
        <mc:Fallback xmlns="">
          <p:pic>
            <p:nvPicPr>
              <p:cNvPr id="25" name="Pennanteckning 24">
                <a:extLst>
                  <a:ext uri="{FF2B5EF4-FFF2-40B4-BE49-F238E27FC236}">
                    <a16:creationId xmlns:a16="http://schemas.microsoft.com/office/drawing/2014/main" id="{BB100E50-65CC-632C-95AA-44466AE2F388}"/>
                  </a:ext>
                </a:extLst>
              </p:cNvPr>
              <p:cNvPicPr/>
              <p:nvPr/>
            </p:nvPicPr>
            <p:blipFill>
              <a:blip r:embed="rId25"/>
              <a:stretch>
                <a:fillRect/>
              </a:stretch>
            </p:blipFill>
            <p:spPr>
              <a:xfrm>
                <a:off x="6757097" y="3552744"/>
                <a:ext cx="15188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Pennanteckning 25">
                <a:extLst>
                  <a:ext uri="{FF2B5EF4-FFF2-40B4-BE49-F238E27FC236}">
                    <a16:creationId xmlns:a16="http://schemas.microsoft.com/office/drawing/2014/main" id="{063D7ED7-9B79-C0C7-C902-8B8853BBE10C}"/>
                  </a:ext>
                </a:extLst>
              </p14:cNvPr>
              <p14:cNvContentPartPr/>
              <p14:nvPr/>
            </p14:nvContentPartPr>
            <p14:xfrm>
              <a:off x="6792377" y="4157184"/>
              <a:ext cx="1372680" cy="41400"/>
            </p14:xfrm>
          </p:contentPart>
        </mc:Choice>
        <mc:Fallback xmlns="">
          <p:pic>
            <p:nvPicPr>
              <p:cNvPr id="26" name="Pennanteckning 25">
                <a:extLst>
                  <a:ext uri="{FF2B5EF4-FFF2-40B4-BE49-F238E27FC236}">
                    <a16:creationId xmlns:a16="http://schemas.microsoft.com/office/drawing/2014/main" id="{063D7ED7-9B79-C0C7-C902-8B8853BBE10C}"/>
                  </a:ext>
                </a:extLst>
              </p:cNvPr>
              <p:cNvPicPr/>
              <p:nvPr/>
            </p:nvPicPr>
            <p:blipFill>
              <a:blip r:embed="rId27"/>
              <a:stretch>
                <a:fillRect/>
              </a:stretch>
            </p:blipFill>
            <p:spPr>
              <a:xfrm>
                <a:off x="6738737" y="4049544"/>
                <a:ext cx="1480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Pennanteckning 26">
                <a:extLst>
                  <a:ext uri="{FF2B5EF4-FFF2-40B4-BE49-F238E27FC236}">
                    <a16:creationId xmlns:a16="http://schemas.microsoft.com/office/drawing/2014/main" id="{113612A8-1CCC-66C5-4944-2AE850BEBB8A}"/>
                  </a:ext>
                </a:extLst>
              </p14:cNvPr>
              <p14:cNvContentPartPr/>
              <p14:nvPr/>
            </p14:nvContentPartPr>
            <p14:xfrm>
              <a:off x="6783017" y="4365624"/>
              <a:ext cx="1383840" cy="49680"/>
            </p14:xfrm>
          </p:contentPart>
        </mc:Choice>
        <mc:Fallback xmlns="">
          <p:pic>
            <p:nvPicPr>
              <p:cNvPr id="27" name="Pennanteckning 26">
                <a:extLst>
                  <a:ext uri="{FF2B5EF4-FFF2-40B4-BE49-F238E27FC236}">
                    <a16:creationId xmlns:a16="http://schemas.microsoft.com/office/drawing/2014/main" id="{113612A8-1CCC-66C5-4944-2AE850BEBB8A}"/>
                  </a:ext>
                </a:extLst>
              </p:cNvPr>
              <p:cNvPicPr/>
              <p:nvPr/>
            </p:nvPicPr>
            <p:blipFill>
              <a:blip r:embed="rId29"/>
              <a:stretch>
                <a:fillRect/>
              </a:stretch>
            </p:blipFill>
            <p:spPr>
              <a:xfrm>
                <a:off x="6729377" y="4257624"/>
                <a:ext cx="1491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Pennanteckning 27">
                <a:extLst>
                  <a:ext uri="{FF2B5EF4-FFF2-40B4-BE49-F238E27FC236}">
                    <a16:creationId xmlns:a16="http://schemas.microsoft.com/office/drawing/2014/main" id="{182C103F-85C3-3C06-05EB-FA3C677C0082}"/>
                  </a:ext>
                </a:extLst>
              </p14:cNvPr>
              <p14:cNvContentPartPr/>
              <p14:nvPr/>
            </p14:nvContentPartPr>
            <p14:xfrm>
              <a:off x="6783017" y="5775024"/>
              <a:ext cx="1370520" cy="38880"/>
            </p14:xfrm>
          </p:contentPart>
        </mc:Choice>
        <mc:Fallback xmlns="">
          <p:pic>
            <p:nvPicPr>
              <p:cNvPr id="28" name="Pennanteckning 27">
                <a:extLst>
                  <a:ext uri="{FF2B5EF4-FFF2-40B4-BE49-F238E27FC236}">
                    <a16:creationId xmlns:a16="http://schemas.microsoft.com/office/drawing/2014/main" id="{182C103F-85C3-3C06-05EB-FA3C677C0082}"/>
                  </a:ext>
                </a:extLst>
              </p:cNvPr>
              <p:cNvPicPr/>
              <p:nvPr/>
            </p:nvPicPr>
            <p:blipFill>
              <a:blip r:embed="rId31"/>
              <a:stretch>
                <a:fillRect/>
              </a:stretch>
            </p:blipFill>
            <p:spPr>
              <a:xfrm>
                <a:off x="6729377" y="5667024"/>
                <a:ext cx="1478160" cy="254520"/>
              </a:xfrm>
              <a:prstGeom prst="rect">
                <a:avLst/>
              </a:prstGeom>
            </p:spPr>
          </p:pic>
        </mc:Fallback>
      </mc:AlternateContent>
      <p:sp>
        <p:nvSpPr>
          <p:cNvPr id="29" name="textruta 28">
            <a:extLst>
              <a:ext uri="{FF2B5EF4-FFF2-40B4-BE49-F238E27FC236}">
                <a16:creationId xmlns:a16="http://schemas.microsoft.com/office/drawing/2014/main" id="{BE61036B-4F5B-5FF8-9AD0-9AF674218B5C}"/>
              </a:ext>
            </a:extLst>
          </p:cNvPr>
          <p:cNvSpPr txBox="1"/>
          <p:nvPr/>
        </p:nvSpPr>
        <p:spPr>
          <a:xfrm>
            <a:off x="485192" y="1031846"/>
            <a:ext cx="1654001" cy="646331"/>
          </a:xfrm>
          <a:prstGeom prst="rect">
            <a:avLst/>
          </a:prstGeom>
          <a:solidFill>
            <a:schemeClr val="accent4">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dirty="0"/>
              <a:t>Riket	18,4</a:t>
            </a:r>
          </a:p>
          <a:p>
            <a:r>
              <a:rPr lang="sv-SE" dirty="0"/>
              <a:t>VG	17,8</a:t>
            </a:r>
          </a:p>
        </p:txBody>
      </p:sp>
      <p:sp>
        <p:nvSpPr>
          <p:cNvPr id="2" name="textruta 1">
            <a:extLst>
              <a:ext uri="{FF2B5EF4-FFF2-40B4-BE49-F238E27FC236}">
                <a16:creationId xmlns:a16="http://schemas.microsoft.com/office/drawing/2014/main" id="{57958633-A737-96B0-E010-AAC97C24F01A}"/>
              </a:ext>
            </a:extLst>
          </p:cNvPr>
          <p:cNvSpPr txBox="1"/>
          <p:nvPr/>
        </p:nvSpPr>
        <p:spPr>
          <a:xfrm>
            <a:off x="9134689" y="6476437"/>
            <a:ext cx="1350628" cy="276999"/>
          </a:xfrm>
          <a:prstGeom prst="rect">
            <a:avLst/>
          </a:prstGeom>
          <a:noFill/>
        </p:spPr>
        <p:txBody>
          <a:bodyPr wrap="square" rtlCol="0">
            <a:spAutoFit/>
          </a:bodyPr>
          <a:lstStyle/>
          <a:p>
            <a:r>
              <a:rPr lang="sv-SE" sz="1200" dirty="0"/>
              <a:t>Källa: NASP</a:t>
            </a:r>
          </a:p>
        </p:txBody>
      </p:sp>
    </p:spTree>
    <p:extLst>
      <p:ext uri="{BB962C8B-B14F-4D97-AF65-F5344CB8AC3E}">
        <p14:creationId xmlns:p14="http://schemas.microsoft.com/office/powerpoint/2010/main" val="370376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000" y="833928"/>
            <a:ext cx="7685476" cy="1215801"/>
          </a:xfrm>
        </p:spPr>
        <p:txBody>
          <a:bodyPr>
            <a:normAutofit/>
          </a:bodyPr>
          <a:lstStyle/>
          <a:p>
            <a:r>
              <a:rPr lang="sv-SE" dirty="0"/>
              <a:t>Suicidpyramiden</a:t>
            </a:r>
          </a:p>
        </p:txBody>
      </p:sp>
      <p:sp>
        <p:nvSpPr>
          <p:cNvPr id="4" name="Content Placeholder 3"/>
          <p:cNvSpPr>
            <a:spLocks noGrp="1"/>
          </p:cNvSpPr>
          <p:nvPr>
            <p:ph sz="quarter" idx="17"/>
          </p:nvPr>
        </p:nvSpPr>
        <p:spPr>
          <a:xfrm>
            <a:off x="594000" y="2049764"/>
            <a:ext cx="5356226" cy="4426340"/>
          </a:xfrm>
        </p:spPr>
        <p:txBody>
          <a:bodyPr>
            <a:normAutofit/>
          </a:bodyPr>
          <a:lstStyle/>
          <a:p>
            <a:pPr marL="0" indent="0">
              <a:spcBef>
                <a:spcPts val="1500"/>
              </a:spcBef>
              <a:spcAft>
                <a:spcPts val="600"/>
              </a:spcAft>
              <a:buNone/>
            </a:pPr>
            <a:endParaRPr lang="sv-SE" dirty="0"/>
          </a:p>
          <a:p>
            <a:pPr marL="0" indent="0">
              <a:spcBef>
                <a:spcPts val="1500"/>
              </a:spcBef>
              <a:spcAft>
                <a:spcPts val="600"/>
              </a:spcAft>
              <a:buNone/>
            </a:pPr>
            <a:endParaRPr lang="sv-SE" dirty="0"/>
          </a:p>
        </p:txBody>
      </p:sp>
      <p:sp>
        <p:nvSpPr>
          <p:cNvPr id="6" name="textruta 5">
            <a:extLst>
              <a:ext uri="{FF2B5EF4-FFF2-40B4-BE49-F238E27FC236}">
                <a16:creationId xmlns:a16="http://schemas.microsoft.com/office/drawing/2014/main" id="{AFDCD8C7-4B3B-7DE6-DB5A-3D3202BC995D}"/>
              </a:ext>
            </a:extLst>
          </p:cNvPr>
          <p:cNvSpPr txBox="1"/>
          <p:nvPr/>
        </p:nvSpPr>
        <p:spPr>
          <a:xfrm>
            <a:off x="5113039" y="2351782"/>
            <a:ext cx="3556000" cy="1077218"/>
          </a:xfrm>
          <a:prstGeom prst="rect">
            <a:avLst/>
          </a:prstGeom>
          <a:noFill/>
        </p:spPr>
        <p:txBody>
          <a:bodyPr wrap="square" rtlCol="0">
            <a:spAutoFit/>
          </a:bodyPr>
          <a:lstStyle/>
          <a:p>
            <a:r>
              <a:rPr lang="sv-SE" sz="3200" dirty="0"/>
              <a:t>+ 10-15 efterlevande/suicid</a:t>
            </a:r>
          </a:p>
        </p:txBody>
      </p:sp>
      <p:pic>
        <p:nvPicPr>
          <p:cNvPr id="8" name="Bildobjekt 7" descr="En bild som visar text, visitkort&#10;&#10;Automatiskt genererad beskrivning">
            <a:extLst>
              <a:ext uri="{FF2B5EF4-FFF2-40B4-BE49-F238E27FC236}">
                <a16:creationId xmlns:a16="http://schemas.microsoft.com/office/drawing/2014/main" id="{E69D1AFC-F60D-7753-D1A8-26C49D42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14" y="2049764"/>
            <a:ext cx="4493027" cy="4426340"/>
          </a:xfrm>
          <a:prstGeom prst="rect">
            <a:avLst/>
          </a:prstGeom>
        </p:spPr>
      </p:pic>
    </p:spTree>
    <p:extLst>
      <p:ext uri="{BB962C8B-B14F-4D97-AF65-F5344CB8AC3E}">
        <p14:creationId xmlns:p14="http://schemas.microsoft.com/office/powerpoint/2010/main" val="10087796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TotalTime>
  <Words>2907</Words>
  <Application>Microsoft Office PowerPoint</Application>
  <PresentationFormat>Bredbild</PresentationFormat>
  <Paragraphs>239</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Calibri Light</vt:lpstr>
      <vt:lpstr>Helvetica</vt:lpstr>
      <vt:lpstr>Symbol</vt:lpstr>
      <vt:lpstr>Office-tema</vt:lpstr>
      <vt:lpstr>Fakta suicid</vt:lpstr>
      <vt:lpstr>94 % av det dödliga våldet är suicid</vt:lpstr>
      <vt:lpstr>Riskfaktorer</vt:lpstr>
      <vt:lpstr>Skyddsfaktorer</vt:lpstr>
      <vt:lpstr>Självmord kan förebyggas!</vt:lpstr>
      <vt:lpstr>Ingen människa ska behöva hamna i en sådan utsatt situation att den enda utvägen upplevs vara självmord  </vt:lpstr>
      <vt:lpstr>Nationellt handlingspogram </vt:lpstr>
      <vt:lpstr>PowerPoint-presentation</vt:lpstr>
      <vt:lpstr>Suicidpyramiden</vt:lpstr>
      <vt:lpstr>Steg i att ta fram en handlingsplan </vt:lpstr>
      <vt:lpstr>Evidensbaserade metoder</vt:lpstr>
      <vt:lpstr>De tre preventionsnivåerna</vt:lpstr>
      <vt:lpstr>PowerPoint-presentation</vt:lpstr>
      <vt:lpstr>Tips på användbara webbsidor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Suicidprevention Fyrbodal</dc:title>
  <dc:creator>Jolin Sewén</dc:creator>
  <cp:lastModifiedBy>Jolin Sewén</cp:lastModifiedBy>
  <cp:revision>4</cp:revision>
  <cp:lastPrinted>2022-09-23T06:32:30Z</cp:lastPrinted>
  <dcterms:created xsi:type="dcterms:W3CDTF">2022-09-19T06:49:22Z</dcterms:created>
  <dcterms:modified xsi:type="dcterms:W3CDTF">2023-07-11T09:57:04Z</dcterms:modified>
</cp:coreProperties>
</file>