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87" r:id="rId6"/>
    <p:sldId id="1274" r:id="rId7"/>
    <p:sldId id="1275" r:id="rId8"/>
    <p:sldId id="28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36" userDrawn="1">
          <p15:clr>
            <a:srgbClr val="A4A3A4"/>
          </p15:clr>
        </p15:guide>
        <p15:guide id="2" orient="horz" pos="720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orient="horz" pos="1616" userDrawn="1">
          <p15:clr>
            <a:srgbClr val="A4A3A4"/>
          </p15:clr>
        </p15:guide>
        <p15:guide id="7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326991"/>
    <a:srgbClr val="698351"/>
    <a:srgbClr val="2B5E83"/>
    <a:srgbClr val="111111"/>
    <a:srgbClr val="D8F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9" autoAdjust="0"/>
    <p:restoredTop sz="95161" autoAdjust="0"/>
  </p:normalViewPr>
  <p:slideViewPr>
    <p:cSldViewPr snapToGrid="0" snapToObjects="1">
      <p:cViewPr varScale="1">
        <p:scale>
          <a:sx n="23" d="100"/>
          <a:sy n="23" d="100"/>
        </p:scale>
        <p:origin x="208" y="1640"/>
      </p:cViewPr>
      <p:guideLst>
        <p:guide pos="1536"/>
        <p:guide orient="horz" pos="720"/>
        <p:guide orient="horz" pos="142"/>
        <p:guide pos="7512"/>
        <p:guide orient="horz" pos="4200"/>
        <p:guide orient="horz" pos="1616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751D-E402-AB4F-B03F-C1F5777F73CF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3A583-F6AA-D64F-B008-BCA97216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A583-F6AA-D64F-B008-BCA9721604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A583-F6AA-D64F-B008-BCA9721604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0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53600" y="1753200"/>
            <a:ext cx="7084800" cy="3351600"/>
          </a:xfrm>
          <a:solidFill>
            <a:srgbClr val="2B5E83">
              <a:alpha val="94902"/>
            </a:srgbClr>
          </a:solidFill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C02A-32E3-7643-B44D-05EE859B39CF}" type="datetime1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50400" y="6300000"/>
            <a:ext cx="1076400" cy="363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608E88B-1C1A-904E-9521-49E8A3DEDF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 (färgad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8A8F7A8-6765-7041-AE20-83CCB3B6EB95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 med rubrik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11033548" cy="5025570"/>
          </a:xfrm>
        </p:spPr>
        <p:txBody>
          <a:bodyPr anchor="ctr">
            <a:normAutofit/>
          </a:bodyPr>
          <a:lstStyle>
            <a:lvl1pPr algn="ctr">
              <a:defRPr sz="57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B1718C-8191-4F49-92DB-4C26A9794289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, rubrik, underrubrik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6407778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11033548" cy="5046672"/>
          </a:xfrm>
        </p:spPr>
        <p:txBody>
          <a:bodyPr anchor="t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, rubrik, underrubrik (färg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6407778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11033548" cy="5046672"/>
          </a:xfrm>
        </p:spPr>
        <p:txBody>
          <a:bodyPr anchor="t">
            <a:normAutofit/>
          </a:bodyPr>
          <a:lstStyle>
            <a:lvl1pPr algn="ctr"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, underrubrik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6407778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 (färg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11033548" cy="5025570"/>
          </a:xfrm>
        </p:spPr>
        <p:txBody>
          <a:bodyPr anchor="t">
            <a:normAutofit/>
          </a:bodyPr>
          <a:lstStyle>
            <a:lvl1pPr algn="ctr"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2040E5-7E7F-5749-A7D4-1690698F46D8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 med rubrik och innehåll (färgad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181" y="854725"/>
            <a:ext cx="5793332" cy="1241361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59C93DB-D999-F942-BA15-B9DB7EAD3503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21434" y="2817166"/>
            <a:ext cx="7231966" cy="3348388"/>
          </a:xfrm>
        </p:spPr>
        <p:txBody>
          <a:bodyPr/>
          <a:lstStyle>
            <a:lvl1pPr>
              <a:defRPr sz="2500">
                <a:solidFill>
                  <a:srgbClr val="11111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300">
                <a:solidFill>
                  <a:srgbClr val="11111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100">
                <a:solidFill>
                  <a:srgbClr val="11111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solidFill>
                  <a:srgbClr val="11111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solidFill>
                  <a:srgbClr val="11111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 med rubrik och innehåll (vit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181" y="854725"/>
            <a:ext cx="4121620" cy="1241361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363C99-0B9A-2541-ADA2-93D885A7907F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21434" y="2817166"/>
            <a:ext cx="6393766" cy="3348388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3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36" userDrawn="1">
          <p15:clr>
            <a:srgbClr val="FBAE40"/>
          </p15:clr>
        </p15:guide>
        <p15:guide id="2" pos="3072" userDrawn="1">
          <p15:clr>
            <a:srgbClr val="FBAE40"/>
          </p15:clr>
        </p15:guide>
        <p15:guide id="3" pos="4608" userDrawn="1">
          <p15:clr>
            <a:srgbClr val="FBAE40"/>
          </p15:clr>
        </p15:guide>
        <p15:guide id="4" pos="614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, rubrik vänster (färg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4907068" cy="5025570"/>
          </a:xfrm>
        </p:spPr>
        <p:txBody>
          <a:bodyPr anchor="ctr">
            <a:normAutofit/>
          </a:bodyPr>
          <a:lstStyle>
            <a:lvl1pPr algn="ctr">
              <a:defRPr sz="55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D473612-5238-0F4E-A0A1-FA80172DAD2C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, rubrik vänster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4907068" cy="5025570"/>
          </a:xfrm>
        </p:spPr>
        <p:txBody>
          <a:bodyPr anchor="ctr">
            <a:normAutofit/>
          </a:bodyPr>
          <a:lstStyle>
            <a:lvl1pPr algn="ctr">
              <a:defRPr sz="5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D473612-5238-0F4E-A0A1-FA80172DAD2C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34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, fast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597" y="833928"/>
            <a:ext cx="6593603" cy="121580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597" y="300376"/>
            <a:ext cx="6593603" cy="264219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888888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721597" y="2555666"/>
            <a:ext cx="6593603" cy="3360738"/>
          </a:xfr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90" y="6288563"/>
            <a:ext cx="1099652" cy="3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48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36" userDrawn="1">
          <p15:clr>
            <a:srgbClr val="FBAE40"/>
          </p15:clr>
        </p15:guide>
        <p15:guide id="3" pos="3072" userDrawn="1">
          <p15:clr>
            <a:srgbClr val="FBAE40"/>
          </p15:clr>
        </p15:guide>
        <p15:guide id="4" pos="4608" userDrawn="1">
          <p15:clr>
            <a:srgbClr val="FBAE40"/>
          </p15:clr>
        </p15:guide>
        <p15:guide id="5" pos="6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vänster (färg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6407778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4893000" cy="5046672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345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vänster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6407778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4893000" cy="5046672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  <p15:guide id="2" pos="384">
          <p15:clr>
            <a:srgbClr val="FBAE40"/>
          </p15:clr>
        </p15:guide>
        <p15:guide id="3" pos="345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3 runda bilder (vit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9654" y="854725"/>
            <a:ext cx="10663311" cy="594247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678424-F0BC-EA4A-82DE-29AB25EE816C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59655" y="2166425"/>
            <a:ext cx="3474720" cy="3460652"/>
          </a:xfrm>
          <a:prstGeom prst="ellipse">
            <a:avLst/>
          </a:prstGeom>
        </p:spPr>
        <p:txBody>
          <a:bodyPr anchor="ctr" anchorCtr="1">
            <a:normAutofit/>
          </a:bodyPr>
          <a:lstStyle>
            <a:lvl1pPr>
              <a:defRPr sz="2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53949" y="2166425"/>
            <a:ext cx="3474720" cy="3460652"/>
          </a:xfrm>
          <a:prstGeom prst="ellipse">
            <a:avLst/>
          </a:prstGeom>
        </p:spPr>
        <p:txBody>
          <a:bodyPr anchor="ctr" anchorCtr="1">
            <a:normAutofit/>
          </a:bodyPr>
          <a:lstStyle>
            <a:lvl1pPr>
              <a:defRPr sz="2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948245" y="2166425"/>
            <a:ext cx="3474720" cy="3460652"/>
          </a:xfrm>
          <a:prstGeom prst="ellipse">
            <a:avLst/>
          </a:prstGeom>
        </p:spPr>
        <p:txBody>
          <a:bodyPr anchor="ctr" anchorCtr="1">
            <a:normAutofit/>
          </a:bodyPr>
          <a:lstStyle>
            <a:lvl1pPr>
              <a:defRPr sz="2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9654" y="2166425"/>
            <a:ext cx="3474718" cy="3460652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53946" y="2178245"/>
            <a:ext cx="3474718" cy="3460652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48235" y="2178245"/>
            <a:ext cx="3474718" cy="3460652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>
              <a:buNone/>
              <a:defRPr sz="25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bakgrund (vit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9654" y="854725"/>
            <a:ext cx="10663311" cy="594247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678424-F0BC-EA4A-82DE-29AB25EE816C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(vit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797" y="6353002"/>
            <a:ext cx="7121376" cy="264219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399" y="854725"/>
            <a:ext cx="4499105" cy="5294075"/>
          </a:xfrm>
        </p:spPr>
        <p:txBody>
          <a:bodyPr anchor="t">
            <a:normAutofit/>
          </a:bodyPr>
          <a:lstStyle>
            <a:lvl1pPr>
              <a:defRPr sz="35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5E0810-E263-DB40-801A-7EE49EC13EEB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med innehåll (färgad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797" y="6353002"/>
            <a:ext cx="7121376" cy="264219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4499104" cy="1076989"/>
          </a:xfrm>
        </p:spPr>
        <p:txBody>
          <a:bodyPr anchor="t">
            <a:normAutofit/>
          </a:bodyPr>
          <a:lstStyle>
            <a:lvl1pPr>
              <a:defRPr sz="35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C2EAE9-872A-4641-8A21-847AA38C9279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593399" y="2035968"/>
            <a:ext cx="4499105" cy="4106069"/>
          </a:xfrm>
        </p:spPr>
        <p:txBody>
          <a:bodyPr/>
          <a:lstStyle>
            <a:lvl1pPr>
              <a:defRPr sz="2000"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med innehåll (vit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797" y="6353002"/>
            <a:ext cx="7121376" cy="264219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399" y="854726"/>
            <a:ext cx="4499105" cy="1073466"/>
          </a:xfrm>
        </p:spPr>
        <p:txBody>
          <a:bodyPr anchor="t">
            <a:normAutofit/>
          </a:bodyPr>
          <a:lstStyle>
            <a:lvl1pPr>
              <a:defRPr sz="35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5E0810-E263-DB40-801A-7EE49EC13EEB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3399" y="2078038"/>
            <a:ext cx="4499105" cy="4064000"/>
          </a:xfrm>
        </p:spPr>
        <p:txBody>
          <a:bodyPr/>
          <a:lstStyle>
            <a:lvl1pPr>
              <a:defRPr sz="2000"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höger (färgad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797" y="6353002"/>
            <a:ext cx="7121376" cy="264219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4036200" cy="5294075"/>
          </a:xfrm>
        </p:spPr>
        <p:txBody>
          <a:bodyPr anchor="t">
            <a:normAutofit/>
          </a:bodyPr>
          <a:lstStyle>
            <a:lvl1pPr>
              <a:defRPr sz="35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C2EAE9-872A-4641-8A21-847AA38C9279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liggande bild (färgad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772530"/>
            <a:ext cx="12192000" cy="50854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239126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11033548" cy="917805"/>
          </a:xfrm>
        </p:spPr>
        <p:txBody>
          <a:bodyPr anchor="t">
            <a:normAutofit/>
          </a:bodyPr>
          <a:lstStyle>
            <a:lvl1pPr algn="ctr"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E1C6DB-063B-BC4E-B5C7-D82DD0BDF845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liggande bild (vit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772530"/>
            <a:ext cx="12192000" cy="50854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001" y="239126"/>
            <a:ext cx="7121376" cy="26027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400" y="854725"/>
            <a:ext cx="11033548" cy="917805"/>
          </a:xfrm>
        </p:spPr>
        <p:txBody>
          <a:bodyPr anchor="t">
            <a:normAutofit/>
          </a:bodyPr>
          <a:lstStyle>
            <a:lvl1pPr algn="ctr">
              <a:defRPr sz="4000" b="1" i="0">
                <a:solidFill>
                  <a:srgbClr val="2B5E8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5A1A91-EB46-D041-99A6-505F9626A7C6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ärmsbild (vit logg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E81D0-7754-AB40-B28B-8649911DDF55}" type="datetime1">
              <a:rPr lang="en-US" smtClean="0"/>
              <a:t>3/3/20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10850400" y="6298750"/>
            <a:ext cx="1075160" cy="3651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1D8C-8553-7F49-9ADF-4E7238B5E4D0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E88B-1C1A-904E-9521-49E8A3DED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1" r:id="rId3"/>
    <p:sldLayoutId id="2147483662" r:id="rId4"/>
    <p:sldLayoutId id="2147483681" r:id="rId5"/>
    <p:sldLayoutId id="2147483682" r:id="rId6"/>
    <p:sldLayoutId id="2147483664" r:id="rId7"/>
    <p:sldLayoutId id="2147483665" r:id="rId8"/>
    <p:sldLayoutId id="2147483663" r:id="rId9"/>
    <p:sldLayoutId id="2147483666" r:id="rId10"/>
    <p:sldLayoutId id="2147483670" r:id="rId11"/>
    <p:sldLayoutId id="2147483675" r:id="rId12"/>
    <p:sldLayoutId id="2147483677" r:id="rId13"/>
    <p:sldLayoutId id="2147483676" r:id="rId14"/>
    <p:sldLayoutId id="2147483671" r:id="rId15"/>
    <p:sldLayoutId id="2147483668" r:id="rId16"/>
    <p:sldLayoutId id="2147483669" r:id="rId17"/>
    <p:sldLayoutId id="2147483672" r:id="rId18"/>
    <p:sldLayoutId id="2147483678" r:id="rId19"/>
    <p:sldLayoutId id="2147483679" r:id="rId20"/>
    <p:sldLayoutId id="2147483680" r:id="rId21"/>
    <p:sldLayoutId id="2147483673" r:id="rId22"/>
    <p:sldLayoutId id="214748368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.uggla.flodin@coompanion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7636" r="35970" b="28357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08E88B-1C1A-904E-9521-49E8A3DEDF3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744674-7EFE-4728-B1A1-3468B24ACCA8}"/>
              </a:ext>
            </a:extLst>
          </p:cNvPr>
          <p:cNvSpPr txBox="1"/>
          <p:nvPr/>
        </p:nvSpPr>
        <p:spPr>
          <a:xfrm>
            <a:off x="750277" y="586154"/>
            <a:ext cx="10879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Medarbetarövertagande           vid ägarskifte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F72412C-422A-4544-9BA9-6306C071904F}"/>
              </a:ext>
            </a:extLst>
          </p:cNvPr>
          <p:cNvSpPr txBox="1"/>
          <p:nvPr/>
        </p:nvSpPr>
        <p:spPr>
          <a:xfrm>
            <a:off x="6409722" y="2780732"/>
            <a:ext cx="5782278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Projektets budget: 4 500 000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Projektperiod: 20200101-20221231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Berörda kommuner: Alla i Fyrbodal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Projektpartners: Alla kommuner i Fyrbodal               Almi Företagspartner Väst</a:t>
            </a:r>
          </a:p>
        </p:txBody>
      </p:sp>
    </p:spTree>
    <p:extLst>
      <p:ext uri="{BB962C8B-B14F-4D97-AF65-F5344CB8AC3E}">
        <p14:creationId xmlns:p14="http://schemas.microsoft.com/office/powerpoint/2010/main" val="48666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999459"/>
            <a:ext cx="5120114" cy="10584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Syfte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55321" y="2505473"/>
            <a:ext cx="6412991" cy="39044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dirty="0"/>
              <a:t>Projektet ska skapa en modell och stödstruktur för en ägarskiftesprocess och säkerställa att ägare och personal har kompetens och förmåga att genomföra ägarskiften och medarbetarövertagande.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Medarbetarövertagande är en lösning på en utmaning som ännu inte utvecklats på ett önskvärt sätt.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Vinsterna i ett sådant överlåtande är flera: Färre företag läggs ned, arbete stannar på orten, arbetstillfällen bevaras, det bidrar även till bibehållen service och minskade avflyttningar från orten.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311818-AE55-AF47-A9EC-BE753783F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3" r="20974" b="-1"/>
          <a:stretch/>
        </p:blipFill>
        <p:spPr>
          <a:xfrm>
            <a:off x="6781801" y="13"/>
            <a:ext cx="5410199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369F8F80-6511-3648-A265-8E4406AA1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12" y="6214631"/>
            <a:ext cx="2649940" cy="4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E4960-31C5-4648-8762-152C987AD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chemeClr val="tx1"/>
                </a:solidFill>
                <a:latin typeface="+mj-lt"/>
              </a:rPr>
              <a:t>Målsättning</a:t>
            </a:r>
            <a:br>
              <a:rPr lang="sv-SE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E34C6A7-D1B2-40A7-9FE3-0B657D8E4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8E3C2A-D5A4-444C-AC20-9AF8CAA16ED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1597" y="757576"/>
            <a:ext cx="9932548" cy="4451733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32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v-SE" altLang="sv-SE" sz="5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v-SE" sz="1900" dirty="0"/>
              <a:t>Det övergripande målet är att bevara företag och arbetstillfällen som riskerar att försvinna till följd av ägarskiftesutmaningen. </a:t>
            </a:r>
          </a:p>
          <a:p>
            <a:pPr>
              <a:lnSpc>
                <a:spcPct val="120000"/>
              </a:lnSpc>
            </a:pPr>
            <a:r>
              <a:rPr lang="sv-SE" sz="1900" dirty="0"/>
              <a:t>120 individer ska genom coachning och rådgivning komma fram till om de vill utveckla, avveckla, sälja sitt företag eller om man som medarbetare känner sig redo för att ta över/köpa ett företag. 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sv-SE" sz="1900" dirty="0"/>
              <a:t>Projektet vill nå 400 personer genom fysiskt möte. (entreprenörsfrämjande aktiviteter)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sv-SE" sz="1900" dirty="0"/>
              <a:t>20 företag av dessa går vidare till rådgivning i en ägarskiftesprocess.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sv-SE" sz="1900" dirty="0"/>
              <a:t>10 företag av dem som går vidare får hjälp med finansiering genom att vi samverkar med Almi Väst, </a:t>
            </a:r>
            <a:r>
              <a:rPr lang="sv-SE" sz="1900" dirty="0" err="1"/>
              <a:t>Mikrofonden</a:t>
            </a:r>
            <a:r>
              <a:rPr lang="sv-SE" sz="1900" dirty="0"/>
              <a:t> Väst samt banker.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sv-SE" sz="1900" dirty="0"/>
              <a:t>40 personer ska genomgå en kompetenshöjande insats som tex styrelseutbildningar, utbildningar i ekonomi, entreprenörskap/företagande, arbetsrätt med flera utifrån deras behov av kompetenshöjning.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sv-SE" sz="1900" dirty="0"/>
              <a:t>Målet är att det ska ske 16 ägarskiften varav 8 är genom medarbetarövertagande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297A906-BF91-4CC1-8417-BD76EE18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13489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Ange projektets mål. Målen ska vara mätbara och möjliga att följa upp. </a:t>
            </a:r>
            <a:endParaRPr kumimoji="0" lang="sv-SE" altLang="sv-SE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20C9CD-645D-8042-923E-921096EC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6382413"/>
            <a:ext cx="1950462" cy="3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447" y="448068"/>
            <a:ext cx="5120114" cy="2036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Uppstart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2020                           </a:t>
            </a:r>
            <a:b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Projektledare</a:t>
            </a:r>
            <a:r>
              <a:rPr lang="en-US" sz="2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Ann Uggla Flodin </a:t>
            </a:r>
            <a:br>
              <a:rPr lang="en-US" sz="2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Projektmedarbetare</a:t>
            </a:r>
            <a:r>
              <a:rPr lang="en-US" sz="2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Marie </a:t>
            </a:r>
            <a:r>
              <a:rPr lang="en-US" sz="2200" b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Pettersson</a:t>
            </a:r>
            <a:r>
              <a:rPr lang="en-US" sz="2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Karina Lindgren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909" y="2701642"/>
            <a:ext cx="6567055" cy="37082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b="1" dirty="0">
                <a:latin typeface="+mj-lt"/>
              </a:rPr>
              <a:t>Framtagande av statistik, exempel och kunskap</a:t>
            </a:r>
          </a:p>
          <a:p>
            <a:r>
              <a:rPr lang="sv-SE" b="1" dirty="0">
                <a:latin typeface="+mj-lt"/>
              </a:rPr>
              <a:t>Samverkansmöten med näringslivsenheterna          </a:t>
            </a:r>
            <a:r>
              <a:rPr lang="sv-SE" dirty="0">
                <a:latin typeface="+mj-lt"/>
              </a:rPr>
              <a:t>(eller motsvarande) </a:t>
            </a:r>
          </a:p>
          <a:p>
            <a:r>
              <a:rPr lang="sv-SE" b="1" dirty="0">
                <a:latin typeface="+mj-lt"/>
              </a:rPr>
              <a:t>Skapa styrgrupp för projektet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Vi önskar att 4 näringslivsansvariga från olika områden i Fyrbodal vill sitta i en styrgrupp med fler representanter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311818-AE55-AF47-A9EC-BE753783F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3" r="20974" b="-1"/>
          <a:stretch/>
        </p:blipFill>
        <p:spPr>
          <a:xfrm>
            <a:off x="6781801" y="13"/>
            <a:ext cx="5410199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1966D13B-ED13-D84D-9E6A-06019390E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652" y="6245016"/>
            <a:ext cx="2962624" cy="5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68FBE7-52F8-48CE-948B-9C8EDB59DBA8}"/>
              </a:ext>
            </a:extLst>
          </p:cNvPr>
          <p:cNvSpPr txBox="1">
            <a:spLocks/>
          </p:cNvSpPr>
          <p:nvPr/>
        </p:nvSpPr>
        <p:spPr>
          <a:xfrm>
            <a:off x="1079945" y="5745996"/>
            <a:ext cx="3346347" cy="85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60"/>
              </a:lnSpc>
              <a:spcBef>
                <a:spcPts val="0"/>
              </a:spcBef>
              <a:buNone/>
            </a:pPr>
            <a:r>
              <a:rPr lang="sv-SE" sz="1600" b="1" dirty="0">
                <a:solidFill>
                  <a:schemeClr val="tx1"/>
                </a:solidFill>
                <a:latin typeface="Helvetica" panose="020B0604020202020204" pitchFamily="34" charset="0"/>
                <a:ea typeface="Open Sans Semibold" charset="0"/>
                <a:cs typeface="Helvetica" panose="020B0604020202020204" pitchFamily="34" charset="0"/>
              </a:rPr>
              <a:t>Du kan även följa oss på Facebook, Twitter och </a:t>
            </a:r>
            <a:r>
              <a:rPr lang="sv-SE" sz="16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 Semibold" charset="0"/>
                <a:cs typeface="Helvetica" panose="020B0604020202020204" pitchFamily="34" charset="0"/>
              </a:rPr>
              <a:t>Instagram</a:t>
            </a:r>
            <a:endParaRPr lang="sv-SE" sz="1600" b="1" dirty="0">
              <a:solidFill>
                <a:schemeClr val="tx2"/>
              </a:solidFill>
              <a:latin typeface="Helvetica" panose="020B0604020202020204" pitchFamily="34" charset="0"/>
              <a:ea typeface="Open Sans Semibold" charset="0"/>
              <a:cs typeface="Helvetica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4CD77B4-CF9B-4D91-B0F6-F925AC174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92" y="5745997"/>
            <a:ext cx="2297937" cy="70761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34C559-C1F6-461B-AEF1-B1AA2598B779}"/>
              </a:ext>
            </a:extLst>
          </p:cNvPr>
          <p:cNvSpPr txBox="1">
            <a:spLocks/>
          </p:cNvSpPr>
          <p:nvPr/>
        </p:nvSpPr>
        <p:spPr>
          <a:xfrm>
            <a:off x="721597" y="2199503"/>
            <a:ext cx="8329806" cy="4085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500" b="1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500" b="1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500" b="1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500" b="1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500" b="1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sv-SE" sz="1800" b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00484E-9754-48D2-A04B-06288244A651}"/>
              </a:ext>
            </a:extLst>
          </p:cNvPr>
          <p:cNvSpPr txBox="1">
            <a:spLocks/>
          </p:cNvSpPr>
          <p:nvPr/>
        </p:nvSpPr>
        <p:spPr>
          <a:xfrm>
            <a:off x="721597" y="833928"/>
            <a:ext cx="8237052" cy="121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l"/>
            <a:r>
              <a:rPr lang="sv-SE" b="0" dirty="0">
                <a:solidFill>
                  <a:schemeClr val="tx1"/>
                </a:solidFill>
              </a:rPr>
              <a:t>Läs mer på </a:t>
            </a:r>
            <a:r>
              <a:rPr lang="sv-SE" b="0" dirty="0" err="1">
                <a:solidFill>
                  <a:schemeClr val="tx1"/>
                </a:solidFill>
              </a:rPr>
              <a:t>www.vast.coompanion.se</a:t>
            </a:r>
            <a:endParaRPr lang="sv-SE" b="0" dirty="0">
              <a:solidFill>
                <a:schemeClr val="tx1"/>
              </a:solidFill>
            </a:endParaRPr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A469A967-1795-9C41-9078-BE975812E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9" y="2778622"/>
            <a:ext cx="7129799" cy="16676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867A753-E6A8-DE4C-895E-834691DB1D5F}"/>
              </a:ext>
            </a:extLst>
          </p:cNvPr>
          <p:cNvSpPr txBox="1"/>
          <p:nvPr/>
        </p:nvSpPr>
        <p:spPr>
          <a:xfrm>
            <a:off x="814039" y="4604129"/>
            <a:ext cx="5742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ann.uggla.flodin@coompanion.se</a:t>
            </a:r>
            <a:endParaRPr lang="sv-SE" sz="2800" dirty="0"/>
          </a:p>
          <a:p>
            <a:r>
              <a:rPr lang="sv-SE" sz="2800" dirty="0"/>
              <a:t>0705-92 90 95</a:t>
            </a:r>
          </a:p>
        </p:txBody>
      </p:sp>
    </p:spTree>
    <p:extLst>
      <p:ext uri="{BB962C8B-B14F-4D97-AF65-F5344CB8AC3E}">
        <p14:creationId xmlns:p14="http://schemas.microsoft.com/office/powerpoint/2010/main" val="181531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A559B6A314144BB98F20A6213EA7DE" ma:contentTypeVersion="11" ma:contentTypeDescription="Skapa ett nytt dokument." ma:contentTypeScope="" ma:versionID="fbe4c57d5eb9863a4d510447aaec652f">
  <xsd:schema xmlns:xsd="http://www.w3.org/2001/XMLSchema" xmlns:xs="http://www.w3.org/2001/XMLSchema" xmlns:p="http://schemas.microsoft.com/office/2006/metadata/properties" xmlns:ns3="440de8b5-aea2-46ab-8858-5e263815b380" xmlns:ns4="56ccefd4-a62e-4a60-abd9-06540aa84c1c" targetNamespace="http://schemas.microsoft.com/office/2006/metadata/properties" ma:root="true" ma:fieldsID="09b49f9204cc7dc333991e527033920d" ns3:_="" ns4:_="">
    <xsd:import namespace="440de8b5-aea2-46ab-8858-5e263815b380"/>
    <xsd:import namespace="56ccefd4-a62e-4a60-abd9-06540aa84c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e8b5-aea2-46ab-8858-5e263815b3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cefd4-a62e-4a60-abd9-06540aa84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3ED815-2CF3-4C0E-B7A3-02B94BE4E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de8b5-aea2-46ab-8858-5e263815b380"/>
    <ds:schemaRef ds:uri="56ccefd4-a62e-4a60-abd9-06540aa84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0D50DE-C020-43FB-97C6-21594FCDDB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2EAD-3CE4-4FE5-B288-307397236FC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0de8b5-aea2-46ab-8858-5e263815b380"/>
    <ds:schemaRef ds:uri="56ccefd4-a62e-4a60-abd9-06540aa84c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351</Words>
  <Application>Microsoft Macintosh PowerPoint</Application>
  <PresentationFormat>Bredbild</PresentationFormat>
  <Paragraphs>40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Helvetica</vt:lpstr>
      <vt:lpstr>Office Theme</vt:lpstr>
      <vt:lpstr>PowerPoint-presentation</vt:lpstr>
      <vt:lpstr>Syfte</vt:lpstr>
      <vt:lpstr>Målsättning </vt:lpstr>
      <vt:lpstr>Uppstart 2020                            Projektledare: Ann Uggla Flodin  Projektmedarbetare: Marie Pettersson    Karina Lindgren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 Uggla Flodin</dc:creator>
  <cp:lastModifiedBy>Ann Uggla Flodin</cp:lastModifiedBy>
  <cp:revision>8</cp:revision>
  <cp:lastPrinted>2020-03-03T09:17:40Z</cp:lastPrinted>
  <dcterms:created xsi:type="dcterms:W3CDTF">2020-02-19T11:04:21Z</dcterms:created>
  <dcterms:modified xsi:type="dcterms:W3CDTF">2020-03-03T09:17:41Z</dcterms:modified>
</cp:coreProperties>
</file>