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7"/>
  </p:notesMasterIdLst>
  <p:sldIdLst>
    <p:sldId id="256" r:id="rId6"/>
    <p:sldId id="287" r:id="rId7"/>
    <p:sldId id="289" r:id="rId8"/>
    <p:sldId id="306" r:id="rId9"/>
    <p:sldId id="267" r:id="rId10"/>
    <p:sldId id="290" r:id="rId11"/>
    <p:sldId id="291" r:id="rId12"/>
    <p:sldId id="307" r:id="rId13"/>
    <p:sldId id="308" r:id="rId14"/>
    <p:sldId id="282" r:id="rId15"/>
    <p:sldId id="319" r:id="rId16"/>
    <p:sldId id="324" r:id="rId17"/>
    <p:sldId id="297" r:id="rId18"/>
    <p:sldId id="325" r:id="rId19"/>
    <p:sldId id="305" r:id="rId20"/>
    <p:sldId id="326" r:id="rId21"/>
    <p:sldId id="300" r:id="rId22"/>
    <p:sldId id="327" r:id="rId23"/>
    <p:sldId id="303" r:id="rId24"/>
    <p:sldId id="263" r:id="rId25"/>
    <p:sldId id="288"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536" userDrawn="1">
          <p15:clr>
            <a:srgbClr val="A4A3A4"/>
          </p15:clr>
        </p15:guide>
        <p15:guide id="2" orient="horz" pos="720" userDrawn="1">
          <p15:clr>
            <a:srgbClr val="A4A3A4"/>
          </p15:clr>
        </p15:guide>
        <p15:guide id="3" orient="horz" pos="142" userDrawn="1">
          <p15:clr>
            <a:srgbClr val="A4A3A4"/>
          </p15:clr>
        </p15:guide>
        <p15:guide id="4" pos="7512" userDrawn="1">
          <p15:clr>
            <a:srgbClr val="A4A3A4"/>
          </p15:clr>
        </p15:guide>
        <p15:guide id="5" orient="horz" pos="4200" userDrawn="1">
          <p15:clr>
            <a:srgbClr val="A4A3A4"/>
          </p15:clr>
        </p15:guide>
        <p15:guide id="6" orient="horz" pos="1616" userDrawn="1">
          <p15:clr>
            <a:srgbClr val="A4A3A4"/>
          </p15:clr>
        </p15:guide>
        <p15:guide id="7"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8351"/>
    <a:srgbClr val="326991"/>
    <a:srgbClr val="78AAD6"/>
    <a:srgbClr val="D8F260"/>
    <a:srgbClr val="888888"/>
    <a:srgbClr val="2B5E83"/>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72"/>
      </p:cViewPr>
      <p:guideLst>
        <p:guide pos="1536"/>
        <p:guide orient="horz" pos="720"/>
        <p:guide orient="horz" pos="142"/>
        <p:guide pos="7512"/>
        <p:guide orient="horz" pos="4200"/>
        <p:guide orient="horz" pos="1616"/>
        <p:guide pos="4608"/>
      </p:guideLst>
    </p:cSldViewPr>
  </p:slideViewPr>
  <p:notesTextViewPr>
    <p:cViewPr>
      <p:scale>
        <a:sx n="1" d="1"/>
        <a:sy n="1" d="1"/>
      </p:scale>
      <p:origin x="0" y="-43"/>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el Thuresson" userId="c4a1038a-8ae8-4296-ada1-da23f7f2688d" providerId="ADAL" clId="{49A594AF-01DB-584A-973F-5688083F4D31}"/>
  </pc:docChgLst>
  <pc:docChgLst>
    <pc:chgData name="Christel Thuresson" userId="S::christel.thuresson@fyrbodal.se::c4a1038a-8ae8-4296-ada1-da23f7f2688d" providerId="AD" clId="Web-{827DE6B3-A0F4-A51A-1F25-C5CE87594B8E}"/>
  </pc:docChgLst>
  <pc:docChgLst>
    <pc:chgData name="Anna Lärk Ståhlberg" userId="S::anna.lark.stahlberg@fyrbodal.se::727c9d22-1a5a-406d-9c50-b73aff61eb2e" providerId="AD" clId="Web-{8806617C-6042-5A4D-3DC4-F40CB3943F98}"/>
  </pc:docChgLst>
  <pc:docChgLst>
    <pc:chgData name="Anna Lärk Ståhlberg" userId="S::anna.lark.stahlberg@fyrbodal.se::727c9d22-1a5a-406d-9c50-b73aff61eb2e" providerId="AD" clId="Web-{E9A22881-1F97-4EA8-8572-AFA9CF8772DE}"/>
  </pc:docChgLst>
  <pc:docChgLst>
    <pc:chgData name="Christel Thuresson" userId="S::christel.thuresson@fyrbodal.se::c4a1038a-8ae8-4296-ada1-da23f7f2688d" providerId="AD" clId="Web-{62FE91B4-8394-F706-66F6-B9AD672BF620}"/>
  </pc:docChgLst>
  <pc:docChgLst>
    <pc:chgData name="Anna Lärk Ståhlberg" userId="S::anna.lark.stahlberg@fyrbodal.se::727c9d22-1a5a-406d-9c50-b73aff61eb2e" providerId="AD" clId="Web-{36DC346B-2512-4F15-95F6-E00DC494D1F4}"/>
  </pc:docChgLst>
  <pc:docChgLst>
    <pc:chgData name="Anna Lärk Ståhlberg" userId="727c9d22-1a5a-406d-9c50-b73aff61eb2e" providerId="ADAL" clId="{470C0B62-C82A-44EC-8915-9220659C85D7}"/>
    <pc:docChg chg="custSel modSld">
      <pc:chgData name="Anna Lärk Ståhlberg" userId="727c9d22-1a5a-406d-9c50-b73aff61eb2e" providerId="ADAL" clId="{470C0B62-C82A-44EC-8915-9220659C85D7}" dt="2019-09-05T07:01:34.249" v="334" actId="20577"/>
      <pc:docMkLst>
        <pc:docMk/>
      </pc:docMkLst>
      <pc:sldChg chg="modNotesTx">
        <pc:chgData name="Anna Lärk Ståhlberg" userId="727c9d22-1a5a-406d-9c50-b73aff61eb2e" providerId="ADAL" clId="{470C0B62-C82A-44EC-8915-9220659C85D7}" dt="2019-09-05T07:01:34.249" v="334" actId="20577"/>
        <pc:sldMkLst>
          <pc:docMk/>
          <pc:sldMk cId="1467267821"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797751D-E402-AB4F-B03F-C1F5777F73CF}" type="datetimeFigureOut">
              <a:rPr lang="en-US" smtClean="0"/>
              <a:t>9/5/2019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723A583-F6AA-D64F-B008-BCA972160470}" type="slidenum">
              <a:rPr lang="en-US" smtClean="0"/>
              <a:t>‹#›</a:t>
            </a:fld>
            <a:endParaRPr lang="en-US"/>
          </a:p>
        </p:txBody>
      </p:sp>
    </p:spTree>
    <p:extLst>
      <p:ext uri="{BB962C8B-B14F-4D97-AF65-F5344CB8AC3E}">
        <p14:creationId xmlns:p14="http://schemas.microsoft.com/office/powerpoint/2010/main" val="810910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723A583-F6AA-D64F-B008-BCA972160470}" type="slidenum">
              <a:rPr lang="en-US" smtClean="0"/>
              <a:t>2</a:t>
            </a:fld>
            <a:endParaRPr lang="en-US"/>
          </a:p>
        </p:txBody>
      </p:sp>
    </p:spTree>
    <p:extLst>
      <p:ext uri="{BB962C8B-B14F-4D97-AF65-F5344CB8AC3E}">
        <p14:creationId xmlns:p14="http://schemas.microsoft.com/office/powerpoint/2010/main" val="84512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händer nu? Rekrytering av ny infrastrukturansvarig, förstudie ”Utvecklings- och konkurrenskraftig näringslivsutveckling”, Lina Bjerke TIPT (Tillgänglig Innovationsprocesser och Tillväxt). Möten bokas in för dialog med kommunerna. </a:t>
            </a:r>
            <a:r>
              <a:rPr lang="sv-SE"/>
              <a:t>Regionalt strukturbildsarbete samt RUS.</a:t>
            </a:r>
            <a:endParaRPr lang="sv-SE" dirty="0"/>
          </a:p>
        </p:txBody>
      </p:sp>
      <p:sp>
        <p:nvSpPr>
          <p:cNvPr id="4" name="Platshållare för bildnummer 3"/>
          <p:cNvSpPr>
            <a:spLocks noGrp="1"/>
          </p:cNvSpPr>
          <p:nvPr>
            <p:ph type="sldNum" sz="quarter" idx="5"/>
          </p:nvPr>
        </p:nvSpPr>
        <p:spPr/>
        <p:txBody>
          <a:bodyPr/>
          <a:lstStyle/>
          <a:p>
            <a:fld id="{3723A583-F6AA-D64F-B008-BCA972160470}" type="slidenum">
              <a:rPr lang="en-US" smtClean="0"/>
              <a:t>11</a:t>
            </a:fld>
            <a:endParaRPr lang="en-US"/>
          </a:p>
        </p:txBody>
      </p:sp>
    </p:spTree>
    <p:extLst>
      <p:ext uri="{BB962C8B-B14F-4D97-AF65-F5344CB8AC3E}">
        <p14:creationId xmlns:p14="http://schemas.microsoft.com/office/powerpoint/2010/main" val="387072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723A583-F6AA-D64F-B008-BCA972160470}" type="slidenum">
              <a:rPr lang="en-US" smtClean="0"/>
              <a:t>20</a:t>
            </a:fld>
            <a:endParaRPr lang="en-US"/>
          </a:p>
        </p:txBody>
      </p:sp>
    </p:spTree>
    <p:extLst>
      <p:ext uri="{BB962C8B-B14F-4D97-AF65-F5344CB8AC3E}">
        <p14:creationId xmlns:p14="http://schemas.microsoft.com/office/powerpoint/2010/main" val="2128236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sv-SE"/>
              <a:t>Klicka på ikonen för att lägga till en bild</a:t>
            </a:r>
            <a:endParaRPr lang="en-US"/>
          </a:p>
        </p:txBody>
      </p:sp>
      <p:sp>
        <p:nvSpPr>
          <p:cNvPr id="9" name="Title 8"/>
          <p:cNvSpPr>
            <a:spLocks noGrp="1"/>
          </p:cNvSpPr>
          <p:nvPr>
            <p:ph type="title"/>
          </p:nvPr>
        </p:nvSpPr>
        <p:spPr>
          <a:xfrm>
            <a:off x="2553600" y="1753200"/>
            <a:ext cx="7084800" cy="3351600"/>
          </a:xfrm>
          <a:solidFill>
            <a:srgbClr val="2B5E83">
              <a:alpha val="94902"/>
            </a:srgbClr>
          </a:solidFill>
        </p:spPr>
        <p:txBody>
          <a:bodyPr anchor="ctr">
            <a:normAutofit/>
          </a:bodyPr>
          <a:lstStyle>
            <a:lvl1pPr algn="ctr">
              <a:defRPr sz="40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3BDFC02A-32E3-7643-B44D-05EE859B39CF}" type="datetime1">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850400" y="6300000"/>
            <a:ext cx="1076400" cy="3636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sz="100">
                <a:solidFill>
                  <a:schemeClr val="bg1"/>
                </a:solidFill>
              </a:defRPr>
            </a:lvl1pPr>
          </a:lstStyle>
          <a:p>
            <a:fld id="{E608E88B-1C1A-904E-9521-49E8A3DEDF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skärmsbild (färgad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7999"/>
          </a:xfrm>
        </p:spPr>
        <p:txBody>
          <a:bodyPr/>
          <a:lstStyle/>
          <a:p>
            <a:r>
              <a:rPr lang="sv-SE"/>
              <a:t>Klicka på ikonen för att lägga till en bild</a:t>
            </a:r>
            <a:endParaRPr lang="en-US"/>
          </a:p>
        </p:txBody>
      </p:sp>
      <p:sp>
        <p:nvSpPr>
          <p:cNvPr id="12" name="Date Placeholder 11"/>
          <p:cNvSpPr>
            <a:spLocks noGrp="1"/>
          </p:cNvSpPr>
          <p:nvPr>
            <p:ph type="dt" sz="half" idx="11"/>
          </p:nvPr>
        </p:nvSpPr>
        <p:spPr/>
        <p:txBody>
          <a:bodyPr/>
          <a:lstStyle/>
          <a:p>
            <a:fld id="{78A8F7A8-6765-7041-AE20-83CCB3B6EB95}"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kärmsbild med rubrik (vi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9" name="Title 8"/>
          <p:cNvSpPr>
            <a:spLocks noGrp="1"/>
          </p:cNvSpPr>
          <p:nvPr>
            <p:ph type="title"/>
          </p:nvPr>
        </p:nvSpPr>
        <p:spPr>
          <a:xfrm>
            <a:off x="593400" y="854725"/>
            <a:ext cx="11033548" cy="5025570"/>
          </a:xfrm>
        </p:spPr>
        <p:txBody>
          <a:bodyPr anchor="ctr">
            <a:normAutofit/>
          </a:bodyPr>
          <a:lstStyle>
            <a:lvl1pPr algn="ctr">
              <a:defRPr sz="57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98B1718C-8191-4F49-92DB-4C26A9794289}"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kärmsbild, rubrik, underrubrik (vi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67001" y="6407778"/>
            <a:ext cx="7121376" cy="260277"/>
          </a:xfrm>
        </p:spPr>
        <p:txBody>
          <a:bodyPr>
            <a:noAutofit/>
          </a:bodyPr>
          <a:lstStyle>
            <a:lvl1pPr marL="0" indent="0" algn="l">
              <a:buNone/>
              <a:defRPr sz="1500">
                <a:solidFill>
                  <a:schemeClr val="bg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11033548" cy="5046672"/>
          </a:xfrm>
        </p:spPr>
        <p:txBody>
          <a:bodyPr anchor="t">
            <a:normAutofit/>
          </a:bodyPr>
          <a:lstStyle>
            <a:lvl1pPr algn="ctr">
              <a:defRPr sz="40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skärmsbild, rubrik, underrubrik (färga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67001" y="6407778"/>
            <a:ext cx="7121376" cy="260277"/>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11033548" cy="5046672"/>
          </a:xfrm>
        </p:spPr>
        <p:txBody>
          <a:bodyPr anchor="t">
            <a:normAutofit/>
          </a:bodyPr>
          <a:lstStyle>
            <a:lvl1pPr algn="ctr">
              <a:defRPr sz="40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kärmsbild, underrubrik (vi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67001" y="6407778"/>
            <a:ext cx="7121376" cy="260277"/>
          </a:xfrm>
        </p:spPr>
        <p:txBody>
          <a:bodyPr>
            <a:noAutofit/>
          </a:bodyPr>
          <a:lstStyle>
            <a:lvl1pPr marL="0" indent="0" algn="l">
              <a:buNone/>
              <a:defRPr sz="1500">
                <a:solidFill>
                  <a:schemeClr val="bg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skärmsbild (färga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9" name="Title 8"/>
          <p:cNvSpPr>
            <a:spLocks noGrp="1"/>
          </p:cNvSpPr>
          <p:nvPr>
            <p:ph type="title"/>
          </p:nvPr>
        </p:nvSpPr>
        <p:spPr>
          <a:xfrm>
            <a:off x="593400" y="854725"/>
            <a:ext cx="11033548" cy="5025570"/>
          </a:xfrm>
        </p:spPr>
        <p:txBody>
          <a:bodyPr anchor="t">
            <a:normAutofit/>
          </a:bodyPr>
          <a:lstStyle>
            <a:lvl1pPr algn="ctr">
              <a:defRPr sz="40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A52040E5-7E7F-5749-A7D4-1690698F46D8}"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skärmsbild med rubrik och innehåll (färgad tex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9" name="Title 8"/>
          <p:cNvSpPr>
            <a:spLocks noGrp="1"/>
          </p:cNvSpPr>
          <p:nvPr>
            <p:ph type="title"/>
          </p:nvPr>
        </p:nvSpPr>
        <p:spPr>
          <a:xfrm>
            <a:off x="755181" y="854725"/>
            <a:ext cx="5793332" cy="1241361"/>
          </a:xfrm>
        </p:spPr>
        <p:txBody>
          <a:bodyPr anchor="t">
            <a:normAutofit/>
          </a:bodyPr>
          <a:lstStyle>
            <a:lvl1pPr>
              <a:defRPr sz="40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E59C93DB-D999-F942-BA15-B9DB7EAD3503}"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
        <p:nvSpPr>
          <p:cNvPr id="4" name="Content Placeholder 3"/>
          <p:cNvSpPr>
            <a:spLocks noGrp="1"/>
          </p:cNvSpPr>
          <p:nvPr>
            <p:ph sz="quarter" idx="14"/>
          </p:nvPr>
        </p:nvSpPr>
        <p:spPr>
          <a:xfrm>
            <a:off x="921434" y="2817166"/>
            <a:ext cx="7231966" cy="3348388"/>
          </a:xfrm>
        </p:spPr>
        <p:txBody>
          <a:bodyPr/>
          <a:lstStyle>
            <a:lvl1pPr>
              <a:defRPr sz="2500">
                <a:solidFill>
                  <a:srgbClr val="111111"/>
                </a:solidFill>
                <a:latin typeface="Helvetica" charset="0"/>
                <a:ea typeface="Helvetica" charset="0"/>
                <a:cs typeface="Helvetica" charset="0"/>
              </a:defRPr>
            </a:lvl1pPr>
            <a:lvl2pPr>
              <a:defRPr sz="2300">
                <a:solidFill>
                  <a:srgbClr val="111111"/>
                </a:solidFill>
                <a:latin typeface="Helvetica" charset="0"/>
                <a:ea typeface="Helvetica" charset="0"/>
                <a:cs typeface="Helvetica" charset="0"/>
              </a:defRPr>
            </a:lvl2pPr>
            <a:lvl3pPr>
              <a:defRPr sz="2100">
                <a:solidFill>
                  <a:srgbClr val="111111"/>
                </a:solidFill>
                <a:latin typeface="Helvetica" charset="0"/>
                <a:ea typeface="Helvetica" charset="0"/>
                <a:cs typeface="Helvetica" charset="0"/>
              </a:defRPr>
            </a:lvl3pPr>
            <a:lvl4pPr>
              <a:defRPr>
                <a:solidFill>
                  <a:srgbClr val="111111"/>
                </a:solidFill>
                <a:latin typeface="Helvetica" charset="0"/>
                <a:ea typeface="Helvetica" charset="0"/>
                <a:cs typeface="Helvetica" charset="0"/>
              </a:defRPr>
            </a:lvl4pPr>
            <a:lvl5pPr>
              <a:defRPr>
                <a:solidFill>
                  <a:srgbClr val="111111"/>
                </a:solidFill>
                <a:latin typeface="Helvetica" charset="0"/>
                <a:ea typeface="Helvetica" charset="0"/>
                <a:cs typeface="Helvetica" charset="0"/>
              </a:defRPr>
            </a:lvl5pPr>
          </a:lstStyle>
          <a:p>
            <a:pPr lvl="0"/>
            <a:r>
              <a:rPr lang="sv-SE"/>
              <a:t>Redigera format för bakgrundstext
Nivå två
Nivå tre
Nivå fyra
Nivå fem</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kärmsbild med rubrik och innehåll (vit tex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9" name="Title 8"/>
          <p:cNvSpPr>
            <a:spLocks noGrp="1"/>
          </p:cNvSpPr>
          <p:nvPr>
            <p:ph type="title"/>
          </p:nvPr>
        </p:nvSpPr>
        <p:spPr>
          <a:xfrm>
            <a:off x="755181" y="854725"/>
            <a:ext cx="4121620" cy="1241361"/>
          </a:xfrm>
        </p:spPr>
        <p:txBody>
          <a:bodyPr anchor="t">
            <a:normAutofit/>
          </a:bodyPr>
          <a:lstStyle>
            <a:lvl1pPr>
              <a:defRPr sz="40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29363C99-0B9A-2541-ADA2-93D885A7907F}"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
        <p:nvSpPr>
          <p:cNvPr id="4" name="Content Placeholder 3"/>
          <p:cNvSpPr>
            <a:spLocks noGrp="1"/>
          </p:cNvSpPr>
          <p:nvPr>
            <p:ph sz="quarter" idx="14"/>
          </p:nvPr>
        </p:nvSpPr>
        <p:spPr>
          <a:xfrm>
            <a:off x="921434" y="2817166"/>
            <a:ext cx="6393766" cy="3348388"/>
          </a:xfrm>
        </p:spPr>
        <p:txBody>
          <a:bodyPr/>
          <a:lstStyle>
            <a:lvl1pPr>
              <a:defRPr sz="2500">
                <a:solidFill>
                  <a:schemeClr val="bg1"/>
                </a:solidFill>
                <a:latin typeface="Helvetica" charset="0"/>
                <a:ea typeface="Helvetica" charset="0"/>
                <a:cs typeface="Helvetica" charset="0"/>
              </a:defRPr>
            </a:lvl1pPr>
            <a:lvl2pPr>
              <a:defRPr sz="2300">
                <a:solidFill>
                  <a:schemeClr val="bg1"/>
                </a:solidFill>
                <a:latin typeface="Helvetica" charset="0"/>
                <a:ea typeface="Helvetica" charset="0"/>
                <a:cs typeface="Helvetica" charset="0"/>
              </a:defRPr>
            </a:lvl2pPr>
            <a:lvl3pPr>
              <a:defRPr sz="2100">
                <a:solidFill>
                  <a:schemeClr val="bg1"/>
                </a:solidFill>
                <a:latin typeface="Helvetica" charset="0"/>
                <a:ea typeface="Helvetica" charset="0"/>
                <a:cs typeface="Helvetica" charset="0"/>
              </a:defRPr>
            </a:lvl3pPr>
            <a:lvl4pPr>
              <a:defRPr>
                <a:solidFill>
                  <a:schemeClr val="bg1"/>
                </a:solidFill>
                <a:latin typeface="Helvetica" charset="0"/>
                <a:ea typeface="Helvetica" charset="0"/>
                <a:cs typeface="Helvetica" charset="0"/>
              </a:defRPr>
            </a:lvl4pPr>
            <a:lvl5pPr>
              <a:defRPr>
                <a:solidFill>
                  <a:schemeClr val="bg1"/>
                </a:solidFill>
                <a:latin typeface="Helvetica" charset="0"/>
                <a:ea typeface="Helvetica" charset="0"/>
                <a:cs typeface="Helvetica" charset="0"/>
              </a:defRPr>
            </a:lvl5pPr>
          </a:lstStyle>
          <a:p>
            <a:pPr lvl="0"/>
            <a:r>
              <a:rPr lang="sv-SE"/>
              <a:t>Redigera format för bakgrundstext
Nivå två
Nivå tre
Nivå fyra
Nivå fem</a:t>
            </a:r>
            <a:endParaRPr lang="en-US"/>
          </a:p>
        </p:txBody>
      </p:sp>
    </p:spTree>
  </p:cSld>
  <p:clrMapOvr>
    <a:masterClrMapping/>
  </p:clrMapOvr>
  <p:extLst>
    <p:ext uri="{DCECCB84-F9BA-43D5-87BE-67443E8EF086}">
      <p15:sldGuideLst xmlns:p15="http://schemas.microsoft.com/office/powerpoint/2012/main">
        <p15:guide id="1" pos="1536" userDrawn="1">
          <p15:clr>
            <a:srgbClr val="FBAE40"/>
          </p15:clr>
        </p15:guide>
        <p15:guide id="2" pos="3072" userDrawn="1">
          <p15:clr>
            <a:srgbClr val="FBAE40"/>
          </p15:clr>
        </p15:guide>
        <p15:guide id="3" pos="4608" userDrawn="1">
          <p15:clr>
            <a:srgbClr val="FBAE40"/>
          </p15:clr>
        </p15:guide>
        <p15:guide id="4" pos="61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kärmsbild, rubrik vänster (färga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9" name="Title 8"/>
          <p:cNvSpPr>
            <a:spLocks noGrp="1"/>
          </p:cNvSpPr>
          <p:nvPr>
            <p:ph type="title"/>
          </p:nvPr>
        </p:nvSpPr>
        <p:spPr>
          <a:xfrm>
            <a:off x="593400" y="854725"/>
            <a:ext cx="4907068" cy="5025570"/>
          </a:xfrm>
        </p:spPr>
        <p:txBody>
          <a:bodyPr anchor="ctr">
            <a:normAutofit/>
          </a:bodyPr>
          <a:lstStyle>
            <a:lvl1pPr algn="ctr">
              <a:defRPr sz="55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FD473612-5238-0F4E-A0A1-FA80172DAD2C}"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kärmsbild, rubrik vänster (vi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9" name="Title 8"/>
          <p:cNvSpPr>
            <a:spLocks noGrp="1"/>
          </p:cNvSpPr>
          <p:nvPr>
            <p:ph type="title"/>
          </p:nvPr>
        </p:nvSpPr>
        <p:spPr>
          <a:xfrm>
            <a:off x="593400" y="854725"/>
            <a:ext cx="4907068" cy="5025570"/>
          </a:xfrm>
        </p:spPr>
        <p:txBody>
          <a:bodyPr anchor="ctr">
            <a:normAutofit/>
          </a:bodyPr>
          <a:lstStyle>
            <a:lvl1pPr algn="ctr">
              <a:defRPr sz="55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FD473612-5238-0F4E-A0A1-FA80172DAD2C}"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extLst>
    <p:ext uri="{DCECCB84-F9BA-43D5-87BE-67443E8EF086}">
      <p15:sldGuideLst xmlns:p15="http://schemas.microsoft.com/office/powerpoint/2012/main">
        <p15:guide id="1" pos="384" userDrawn="1">
          <p15:clr>
            <a:srgbClr val="FBAE40"/>
          </p15:clr>
        </p15:guide>
        <p15:guide id="2" pos="34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underrubrik, innehåll, fast bakgr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1597" y="833928"/>
            <a:ext cx="6593603" cy="1215801"/>
          </a:xfrm>
        </p:spPr>
        <p:txBody>
          <a:bodyPr anchor="t">
            <a:normAutofit/>
          </a:bodyPr>
          <a:lstStyle>
            <a:lvl1pPr algn="l">
              <a:defRPr sz="40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3" name="Subtitle 2"/>
          <p:cNvSpPr>
            <a:spLocks noGrp="1"/>
          </p:cNvSpPr>
          <p:nvPr>
            <p:ph type="subTitle" idx="1" hasCustomPrompt="1"/>
          </p:nvPr>
        </p:nvSpPr>
        <p:spPr>
          <a:xfrm>
            <a:off x="721597" y="300376"/>
            <a:ext cx="6593603" cy="264219"/>
          </a:xfrm>
        </p:spPr>
        <p:txBody>
          <a:bodyPr>
            <a:noAutofit/>
          </a:bodyPr>
          <a:lstStyle>
            <a:lvl1pPr marL="0" indent="0" algn="l">
              <a:buNone/>
              <a:defRPr sz="1500">
                <a:solidFill>
                  <a:srgbClr val="888888"/>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14"/>
          <p:cNvSpPr>
            <a:spLocks noGrp="1"/>
          </p:cNvSpPr>
          <p:nvPr>
            <p:ph sz="quarter" idx="17"/>
          </p:nvPr>
        </p:nvSpPr>
        <p:spPr>
          <a:xfrm>
            <a:off x="721597" y="2555666"/>
            <a:ext cx="6593603" cy="3360738"/>
          </a:xfrm>
        </p:spPr>
        <p:txBody>
          <a:bodyPr/>
          <a:lstStyle>
            <a:lvl1pPr>
              <a:defRPr sz="2000">
                <a:latin typeface="Helvetica" charset="0"/>
                <a:ea typeface="Helvetica" charset="0"/>
                <a:cs typeface="Helvetica" charset="0"/>
              </a:defRPr>
            </a:lvl1pPr>
            <a:lvl2pPr>
              <a:defRPr sz="1800">
                <a:latin typeface="Helvetica" charset="0"/>
                <a:ea typeface="Helvetica" charset="0"/>
                <a:cs typeface="Helvetica" charset="0"/>
              </a:defRPr>
            </a:lvl2pPr>
            <a:lvl3pPr>
              <a:defRPr sz="1600">
                <a:latin typeface="Helvetica" charset="0"/>
                <a:ea typeface="Helvetica" charset="0"/>
                <a:cs typeface="Helvetica" charset="0"/>
              </a:defRPr>
            </a:lvl3pPr>
            <a:lvl4pPr>
              <a:defRPr sz="1400">
                <a:latin typeface="Helvetica" charset="0"/>
                <a:ea typeface="Helvetica" charset="0"/>
                <a:cs typeface="Helvetica" charset="0"/>
              </a:defRPr>
            </a:lvl4pPr>
            <a:lvl5pPr>
              <a:defRPr sz="1200">
                <a:latin typeface="Helvetica" charset="0"/>
                <a:ea typeface="Helvetica" charset="0"/>
                <a:cs typeface="Helvetica" charset="0"/>
              </a:defRPr>
            </a:lvl5pPr>
          </a:lstStyle>
          <a:p>
            <a:pPr lvl="0"/>
            <a:r>
              <a:rPr lang="sv-SE"/>
              <a:t>Redigera format för bakgrundstext
Nivå två
Nivå tre
Nivå fyra
Nivå fem</a:t>
            </a:r>
            <a:endParaRPr lang="en-US"/>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2590" y="6288563"/>
            <a:ext cx="1099652" cy="393098"/>
          </a:xfrm>
          <a:prstGeom prst="rect">
            <a:avLst/>
          </a:prstGeom>
        </p:spPr>
      </p:pic>
    </p:spTree>
    <p:extLst>
      <p:ext uri="{BB962C8B-B14F-4D97-AF65-F5344CB8AC3E}">
        <p14:creationId xmlns:p14="http://schemas.microsoft.com/office/powerpoint/2010/main" val="14880487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536" userDrawn="1">
          <p15:clr>
            <a:srgbClr val="FBAE40"/>
          </p15:clr>
        </p15:guide>
        <p15:guide id="3" pos="3072" userDrawn="1">
          <p15:clr>
            <a:srgbClr val="FBAE40"/>
          </p15:clr>
        </p15:guide>
        <p15:guide id="4" pos="4608" userDrawn="1">
          <p15:clr>
            <a:srgbClr val="FBAE40"/>
          </p15:clr>
        </p15:guide>
        <p15:guide id="5" pos="6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underrubrik vänster (färgad)">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67001" y="6407778"/>
            <a:ext cx="7121376" cy="260277"/>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4893000" cy="5046672"/>
          </a:xfrm>
        </p:spPr>
        <p:txBody>
          <a:bodyPr anchor="ctr">
            <a:normAutofit/>
          </a:bodyPr>
          <a:lstStyle>
            <a:lvl1pPr algn="ctr">
              <a:defRPr sz="40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extLst>
    <p:ext uri="{DCECCB84-F9BA-43D5-87BE-67443E8EF086}">
      <p15:sldGuideLst xmlns:p15="http://schemas.microsoft.com/office/powerpoint/2012/main">
        <p15:guide id="1" orient="horz" pos="4200">
          <p15:clr>
            <a:srgbClr val="FBAE40"/>
          </p15:clr>
        </p15:guide>
        <p15:guide id="2" pos="384" userDrawn="1">
          <p15:clr>
            <a:srgbClr val="FBAE40"/>
          </p15:clr>
        </p15:guide>
        <p15:guide id="3" pos="345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underrubrik vänster (vi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67001" y="6407778"/>
            <a:ext cx="7121376" cy="260277"/>
          </a:xfrm>
        </p:spPr>
        <p:txBody>
          <a:bodyPr>
            <a:noAutofit/>
          </a:bodyPr>
          <a:lstStyle>
            <a:lvl1pPr marL="0" indent="0" algn="l">
              <a:buNone/>
              <a:defRPr sz="1500">
                <a:solidFill>
                  <a:schemeClr val="bg1"/>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4893000" cy="5046672"/>
          </a:xfrm>
        </p:spPr>
        <p:txBody>
          <a:bodyPr anchor="ctr">
            <a:normAutofit/>
          </a:bodyPr>
          <a:lstStyle>
            <a:lvl1pPr algn="ctr">
              <a:defRPr sz="40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extLst>
    <p:ext uri="{DCECCB84-F9BA-43D5-87BE-67443E8EF086}">
      <p15:sldGuideLst xmlns:p15="http://schemas.microsoft.com/office/powerpoint/2012/main">
        <p15:guide id="1" orient="horz" pos="4200">
          <p15:clr>
            <a:srgbClr val="FBAE40"/>
          </p15:clr>
        </p15:guide>
        <p15:guide id="2" pos="384">
          <p15:clr>
            <a:srgbClr val="FBAE40"/>
          </p15:clr>
        </p15:guide>
        <p15:guide id="3" pos="34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3 runda bilder (vi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759654" y="854725"/>
            <a:ext cx="10663311" cy="594247"/>
          </a:xfrm>
        </p:spPr>
        <p:txBody>
          <a:bodyPr anchor="ctr">
            <a:normAutofit/>
          </a:bodyPr>
          <a:lstStyle>
            <a:lvl1pPr algn="ctr">
              <a:defRPr sz="40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29678424-F0BC-EA4A-82DE-29AB25EE816C}"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3" name="Picture Placeholder 2"/>
          <p:cNvSpPr>
            <a:spLocks noGrp="1"/>
          </p:cNvSpPr>
          <p:nvPr>
            <p:ph type="pic" sz="quarter" idx="13"/>
          </p:nvPr>
        </p:nvSpPr>
        <p:spPr>
          <a:xfrm>
            <a:off x="759655" y="2166425"/>
            <a:ext cx="3474720" cy="3460652"/>
          </a:xfrm>
          <a:prstGeom prst="ellipse">
            <a:avLst/>
          </a:prstGeom>
        </p:spPr>
        <p:txBody>
          <a:bodyPr anchor="ctr" anchorCtr="1">
            <a:normAutofit/>
          </a:bodyPr>
          <a:lstStyle>
            <a:lvl1pPr>
              <a:defRPr sz="2500" b="1" i="0">
                <a:solidFill>
                  <a:schemeClr val="bg1"/>
                </a:solidFill>
                <a:latin typeface="Helvetica" charset="0"/>
                <a:ea typeface="Helvetica" charset="0"/>
                <a:cs typeface="Helvetica" charset="0"/>
              </a:defRPr>
            </a:lvl1pPr>
          </a:lstStyle>
          <a:p>
            <a:r>
              <a:rPr lang="sv-SE"/>
              <a:t>Klicka på ikonen för att lägga till en bild</a:t>
            </a:r>
            <a:endParaRPr lang="en-US"/>
          </a:p>
        </p:txBody>
      </p:sp>
      <p:sp>
        <p:nvSpPr>
          <p:cNvPr id="11" name="Picture Placeholder 2"/>
          <p:cNvSpPr>
            <a:spLocks noGrp="1"/>
          </p:cNvSpPr>
          <p:nvPr>
            <p:ph type="pic" sz="quarter" idx="14"/>
          </p:nvPr>
        </p:nvSpPr>
        <p:spPr>
          <a:xfrm>
            <a:off x="4353949" y="2166425"/>
            <a:ext cx="3474720" cy="3460652"/>
          </a:xfrm>
          <a:prstGeom prst="ellipse">
            <a:avLst/>
          </a:prstGeom>
        </p:spPr>
        <p:txBody>
          <a:bodyPr anchor="ctr" anchorCtr="1">
            <a:normAutofit/>
          </a:bodyPr>
          <a:lstStyle>
            <a:lvl1pPr>
              <a:defRPr sz="2500" b="1" i="0">
                <a:solidFill>
                  <a:schemeClr val="bg1"/>
                </a:solidFill>
                <a:latin typeface="Helvetica" charset="0"/>
                <a:ea typeface="Helvetica" charset="0"/>
                <a:cs typeface="Helvetica" charset="0"/>
              </a:defRPr>
            </a:lvl1pPr>
          </a:lstStyle>
          <a:p>
            <a:r>
              <a:rPr lang="sv-SE"/>
              <a:t>Klicka på ikonen för att lägga till en bild</a:t>
            </a:r>
            <a:endParaRPr lang="en-US"/>
          </a:p>
        </p:txBody>
      </p:sp>
      <p:sp>
        <p:nvSpPr>
          <p:cNvPr id="15" name="Picture Placeholder 2"/>
          <p:cNvSpPr>
            <a:spLocks noGrp="1"/>
          </p:cNvSpPr>
          <p:nvPr>
            <p:ph type="pic" sz="quarter" idx="15"/>
          </p:nvPr>
        </p:nvSpPr>
        <p:spPr>
          <a:xfrm>
            <a:off x="7948245" y="2166425"/>
            <a:ext cx="3474720" cy="3460652"/>
          </a:xfrm>
          <a:prstGeom prst="ellipse">
            <a:avLst/>
          </a:prstGeom>
        </p:spPr>
        <p:txBody>
          <a:bodyPr anchor="ctr" anchorCtr="1">
            <a:normAutofit/>
          </a:bodyPr>
          <a:lstStyle>
            <a:lvl1pPr>
              <a:defRPr sz="2500" b="1" i="0">
                <a:solidFill>
                  <a:schemeClr val="bg1"/>
                </a:solidFill>
                <a:latin typeface="Helvetica" charset="0"/>
                <a:ea typeface="Helvetica" charset="0"/>
                <a:cs typeface="Helvetica" charset="0"/>
              </a:defRPr>
            </a:lvl1pPr>
          </a:lstStyle>
          <a:p>
            <a:r>
              <a:rPr lang="sv-SE"/>
              <a:t>Klicka på ikonen för att lägga till en bild</a:t>
            </a:r>
            <a:endParaRPr lang="en-US"/>
          </a:p>
        </p:txBody>
      </p:sp>
      <p:sp>
        <p:nvSpPr>
          <p:cNvPr id="6" name="Text Placeholder 5"/>
          <p:cNvSpPr>
            <a:spLocks noGrp="1"/>
          </p:cNvSpPr>
          <p:nvPr>
            <p:ph type="body" sz="quarter" idx="16"/>
          </p:nvPr>
        </p:nvSpPr>
        <p:spPr>
          <a:xfrm>
            <a:off x="759654" y="2166425"/>
            <a:ext cx="3474718" cy="3460652"/>
          </a:xfrm>
        </p:spPr>
        <p:txBody>
          <a:bodyPr anchor="ctr">
            <a:noAutofit/>
          </a:bodyPr>
          <a:lstStyle>
            <a:lvl1pPr marL="0" indent="0" algn="ctr">
              <a:buNone/>
              <a:defRPr sz="2500" b="1">
                <a:solidFill>
                  <a:schemeClr val="bg1"/>
                </a:solidFill>
                <a:latin typeface="Helvetica" charset="0"/>
                <a:ea typeface="Helvetica" charset="0"/>
                <a:cs typeface="Helvetica" charset="0"/>
              </a:defRPr>
            </a:lvl1pPr>
            <a:lvl2pPr marL="457200" indent="0" algn="ctr">
              <a:buNone/>
              <a:defRPr sz="2500" b="1">
                <a:solidFill>
                  <a:schemeClr val="bg1"/>
                </a:solidFill>
                <a:latin typeface="Helvetica" charset="0"/>
                <a:ea typeface="Helvetica" charset="0"/>
                <a:cs typeface="Helvetica" charset="0"/>
              </a:defRPr>
            </a:lvl2pPr>
            <a:lvl3pPr marL="914400" indent="0" algn="ctr">
              <a:buNone/>
              <a:defRPr sz="2500" b="1">
                <a:solidFill>
                  <a:schemeClr val="bg1"/>
                </a:solidFill>
                <a:latin typeface="Helvetica" charset="0"/>
                <a:ea typeface="Helvetica" charset="0"/>
                <a:cs typeface="Helvetica" charset="0"/>
              </a:defRPr>
            </a:lvl3pPr>
            <a:lvl4pPr marL="1371600" indent="0" algn="ctr">
              <a:buNone/>
              <a:defRPr sz="2500" b="1">
                <a:solidFill>
                  <a:schemeClr val="bg1"/>
                </a:solidFill>
                <a:latin typeface="Helvetica" charset="0"/>
                <a:ea typeface="Helvetica" charset="0"/>
                <a:cs typeface="Helvetica" charset="0"/>
              </a:defRPr>
            </a:lvl4pPr>
            <a:lvl5pPr marL="1828800" indent="0" algn="ctr">
              <a:buNone/>
              <a:defRPr sz="2500" b="1">
                <a:solidFill>
                  <a:schemeClr val="bg1"/>
                </a:solidFill>
                <a:latin typeface="Helvetica" charset="0"/>
                <a:ea typeface="Helvetica" charset="0"/>
                <a:cs typeface="Helvetica" charset="0"/>
              </a:defRPr>
            </a:lvl5pPr>
          </a:lstStyle>
          <a:p>
            <a:pPr lvl="0"/>
            <a:r>
              <a:rPr lang="sv-SE"/>
              <a:t>Redigera format för bakgrundstext
Nivå två
Nivå tre
Nivå fyra
Nivå fem</a:t>
            </a:r>
            <a:endParaRPr lang="en-US"/>
          </a:p>
        </p:txBody>
      </p:sp>
      <p:sp>
        <p:nvSpPr>
          <p:cNvPr id="16" name="Text Placeholder 5"/>
          <p:cNvSpPr>
            <a:spLocks noGrp="1"/>
          </p:cNvSpPr>
          <p:nvPr>
            <p:ph type="body" sz="quarter" idx="17"/>
          </p:nvPr>
        </p:nvSpPr>
        <p:spPr>
          <a:xfrm>
            <a:off x="4353946" y="2178245"/>
            <a:ext cx="3474718" cy="3460652"/>
          </a:xfrm>
        </p:spPr>
        <p:txBody>
          <a:bodyPr anchor="ctr">
            <a:noAutofit/>
          </a:bodyPr>
          <a:lstStyle>
            <a:lvl1pPr marL="0" indent="0" algn="ctr">
              <a:buNone/>
              <a:defRPr sz="2500" b="1">
                <a:solidFill>
                  <a:schemeClr val="bg1"/>
                </a:solidFill>
                <a:latin typeface="Helvetica" charset="0"/>
                <a:ea typeface="Helvetica" charset="0"/>
                <a:cs typeface="Helvetica" charset="0"/>
              </a:defRPr>
            </a:lvl1pPr>
            <a:lvl2pPr marL="457200" indent="0" algn="ctr">
              <a:buNone/>
              <a:defRPr sz="2500" b="1">
                <a:solidFill>
                  <a:schemeClr val="bg1"/>
                </a:solidFill>
                <a:latin typeface="Helvetica" charset="0"/>
                <a:ea typeface="Helvetica" charset="0"/>
                <a:cs typeface="Helvetica" charset="0"/>
              </a:defRPr>
            </a:lvl2pPr>
            <a:lvl3pPr marL="914400" indent="0" algn="ctr">
              <a:buNone/>
              <a:defRPr sz="2500" b="1">
                <a:solidFill>
                  <a:schemeClr val="bg1"/>
                </a:solidFill>
                <a:latin typeface="Helvetica" charset="0"/>
                <a:ea typeface="Helvetica" charset="0"/>
                <a:cs typeface="Helvetica" charset="0"/>
              </a:defRPr>
            </a:lvl3pPr>
            <a:lvl4pPr marL="1371600" indent="0" algn="ctr">
              <a:buNone/>
              <a:defRPr sz="2500" b="1">
                <a:solidFill>
                  <a:schemeClr val="bg1"/>
                </a:solidFill>
                <a:latin typeface="Helvetica" charset="0"/>
                <a:ea typeface="Helvetica" charset="0"/>
                <a:cs typeface="Helvetica" charset="0"/>
              </a:defRPr>
            </a:lvl4pPr>
            <a:lvl5pPr marL="1828800" indent="0" algn="ctr">
              <a:buNone/>
              <a:defRPr sz="2500" b="1">
                <a:solidFill>
                  <a:schemeClr val="bg1"/>
                </a:solidFill>
                <a:latin typeface="Helvetica" charset="0"/>
                <a:ea typeface="Helvetica" charset="0"/>
                <a:cs typeface="Helvetica" charset="0"/>
              </a:defRPr>
            </a:lvl5pPr>
          </a:lstStyle>
          <a:p>
            <a:pPr lvl="0"/>
            <a:r>
              <a:rPr lang="sv-SE"/>
              <a:t>Redigera format för bakgrundstext
Nivå två
Nivå tre
Nivå fyra
Nivå fem</a:t>
            </a:r>
            <a:endParaRPr lang="en-US"/>
          </a:p>
        </p:txBody>
      </p:sp>
      <p:sp>
        <p:nvSpPr>
          <p:cNvPr id="17" name="Text Placeholder 5"/>
          <p:cNvSpPr>
            <a:spLocks noGrp="1"/>
          </p:cNvSpPr>
          <p:nvPr>
            <p:ph type="body" sz="quarter" idx="18"/>
          </p:nvPr>
        </p:nvSpPr>
        <p:spPr>
          <a:xfrm>
            <a:off x="7948235" y="2178245"/>
            <a:ext cx="3474718" cy="3460652"/>
          </a:xfrm>
        </p:spPr>
        <p:txBody>
          <a:bodyPr anchor="ctr">
            <a:noAutofit/>
          </a:bodyPr>
          <a:lstStyle>
            <a:lvl1pPr marL="0" indent="0" algn="ctr">
              <a:buNone/>
              <a:defRPr sz="2500" b="1">
                <a:solidFill>
                  <a:schemeClr val="bg1"/>
                </a:solidFill>
                <a:latin typeface="Helvetica" charset="0"/>
                <a:ea typeface="Helvetica" charset="0"/>
                <a:cs typeface="Helvetica" charset="0"/>
              </a:defRPr>
            </a:lvl1pPr>
            <a:lvl2pPr marL="457200" indent="0" algn="ctr">
              <a:buNone/>
              <a:defRPr sz="2500" b="1">
                <a:solidFill>
                  <a:schemeClr val="bg1"/>
                </a:solidFill>
                <a:latin typeface="Helvetica" charset="0"/>
                <a:ea typeface="Helvetica" charset="0"/>
                <a:cs typeface="Helvetica" charset="0"/>
              </a:defRPr>
            </a:lvl2pPr>
            <a:lvl3pPr marL="914400" indent="0" algn="ctr">
              <a:buNone/>
              <a:defRPr sz="2500" b="1">
                <a:solidFill>
                  <a:schemeClr val="bg1"/>
                </a:solidFill>
                <a:latin typeface="Helvetica" charset="0"/>
                <a:ea typeface="Helvetica" charset="0"/>
                <a:cs typeface="Helvetica" charset="0"/>
              </a:defRPr>
            </a:lvl3pPr>
            <a:lvl4pPr marL="1371600" indent="0" algn="ctr">
              <a:buNone/>
              <a:defRPr sz="2500" b="1">
                <a:solidFill>
                  <a:schemeClr val="bg1"/>
                </a:solidFill>
                <a:latin typeface="Helvetica" charset="0"/>
                <a:ea typeface="Helvetica" charset="0"/>
                <a:cs typeface="Helvetica" charset="0"/>
              </a:defRPr>
            </a:lvl4pPr>
            <a:lvl5pPr marL="1828800" indent="0" algn="ctr">
              <a:buNone/>
              <a:defRPr sz="2500" b="1">
                <a:solidFill>
                  <a:schemeClr val="bg1"/>
                </a:solidFill>
                <a:latin typeface="Helvetica" charset="0"/>
                <a:ea typeface="Helvetica" charset="0"/>
                <a:cs typeface="Helvetica" charset="0"/>
              </a:defRPr>
            </a:lvl5pPr>
          </a:lstStyle>
          <a:p>
            <a:pPr lvl="0"/>
            <a:r>
              <a:rPr lang="sv-SE"/>
              <a:t>Redigera format för bakgrundstext
Nivå två
Nivå tre
Nivå fyra
Nivå fem</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ubrik, bakgrund (vi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759654" y="854725"/>
            <a:ext cx="10663311" cy="594247"/>
          </a:xfrm>
        </p:spPr>
        <p:txBody>
          <a:bodyPr anchor="ctr">
            <a:normAutofit/>
          </a:bodyPr>
          <a:lstStyle>
            <a:lvl1pPr algn="ctr">
              <a:defRPr sz="4000" b="1" i="0">
                <a:solidFill>
                  <a:schemeClr val="bg1"/>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29678424-F0BC-EA4A-82DE-29AB25EE816C}"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höger (vit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80063" y="0"/>
            <a:ext cx="6611937"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24797" y="6353002"/>
            <a:ext cx="7121376" cy="264219"/>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399" y="854725"/>
            <a:ext cx="4499105" cy="5294075"/>
          </a:xfrm>
        </p:spPr>
        <p:txBody>
          <a:bodyPr anchor="t">
            <a:normAutofit/>
          </a:bodyPr>
          <a:lstStyle>
            <a:lvl1pPr>
              <a:defRPr sz="35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085E0810-E263-DB40-801A-7EE49EC13EEB}"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höger med innehåll (färgad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80063" y="0"/>
            <a:ext cx="6611937"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24797" y="6353002"/>
            <a:ext cx="7121376" cy="264219"/>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4499104" cy="1076989"/>
          </a:xfrm>
        </p:spPr>
        <p:txBody>
          <a:bodyPr anchor="t">
            <a:normAutofit/>
          </a:bodyPr>
          <a:lstStyle>
            <a:lvl1pPr>
              <a:defRPr sz="35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BAC2EAE9-872A-4641-8A21-847AA38C9279}"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
        <p:nvSpPr>
          <p:cNvPr id="8" name="Content Placeholder 3"/>
          <p:cNvSpPr>
            <a:spLocks noGrp="1"/>
          </p:cNvSpPr>
          <p:nvPr>
            <p:ph sz="quarter" idx="14"/>
          </p:nvPr>
        </p:nvSpPr>
        <p:spPr>
          <a:xfrm>
            <a:off x="593399" y="2035968"/>
            <a:ext cx="4499105" cy="4106069"/>
          </a:xfr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stStyle>
          <a:p>
            <a:pPr lvl="0"/>
            <a:r>
              <a:rPr lang="sv-SE"/>
              <a:t>Redigera format för bakgrundstext
Nivå två
Nivå tre
Nivå fyra
Nivå fem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höger med innehåll (vit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80063" y="0"/>
            <a:ext cx="6611937"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24797" y="6353002"/>
            <a:ext cx="7121376" cy="264219"/>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399" y="854726"/>
            <a:ext cx="4499105" cy="1073466"/>
          </a:xfrm>
        </p:spPr>
        <p:txBody>
          <a:bodyPr anchor="t">
            <a:normAutofit/>
          </a:bodyPr>
          <a:lstStyle>
            <a:lvl1pPr>
              <a:defRPr sz="35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085E0810-E263-DB40-801A-7EE49EC13EEB}"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4" name="Content Placeholder 3"/>
          <p:cNvSpPr>
            <a:spLocks noGrp="1"/>
          </p:cNvSpPr>
          <p:nvPr>
            <p:ph sz="quarter" idx="14"/>
          </p:nvPr>
        </p:nvSpPr>
        <p:spPr>
          <a:xfrm>
            <a:off x="593399" y="2078038"/>
            <a:ext cx="4499105" cy="4064000"/>
          </a:xfrm>
        </p:spPr>
        <p:txBody>
          <a:bodyPr/>
          <a:lstStyle>
            <a:lvl1pPr>
              <a:defRPr sz="2000" b="0" i="0">
                <a:latin typeface="Helvetica" charset="0"/>
                <a:ea typeface="Helvetica" charset="0"/>
                <a:cs typeface="Helvetica" charset="0"/>
              </a:defRPr>
            </a:lvl1pPr>
            <a:lvl2pPr>
              <a:defRPr sz="1800" b="0" i="0">
                <a:latin typeface="Helvetica" charset="0"/>
                <a:ea typeface="Helvetica" charset="0"/>
                <a:cs typeface="Helvetica" charset="0"/>
              </a:defRPr>
            </a:lvl2pPr>
            <a:lvl3pPr>
              <a:defRPr sz="1600" b="0" i="0">
                <a:latin typeface="Helvetica" charset="0"/>
                <a:ea typeface="Helvetica" charset="0"/>
                <a:cs typeface="Helvetica" charset="0"/>
              </a:defRPr>
            </a:lvl3pPr>
            <a:lvl4pPr>
              <a:defRPr sz="1400" b="0" i="0">
                <a:latin typeface="Helvetica" charset="0"/>
                <a:ea typeface="Helvetica" charset="0"/>
                <a:cs typeface="Helvetica" charset="0"/>
              </a:defRPr>
            </a:lvl4pPr>
            <a:lvl5pPr>
              <a:defRPr sz="1400" b="0" i="0">
                <a:latin typeface="Helvetica" charset="0"/>
                <a:ea typeface="Helvetica" charset="0"/>
                <a:cs typeface="Helvetica" charset="0"/>
              </a:defRPr>
            </a:lvl5pPr>
          </a:lstStyle>
          <a:p>
            <a:pPr lvl="0"/>
            <a:r>
              <a:rPr lang="sv-SE"/>
              <a:t>Redigera format för bakgrundstext
Nivå två
Nivå tre
Nivå fyra
Nivå fem</a:t>
            </a:r>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ild höger (färgad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580063" y="0"/>
            <a:ext cx="6611937" cy="685800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24797" y="6353002"/>
            <a:ext cx="7121376" cy="264219"/>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4036200" cy="5294075"/>
          </a:xfrm>
        </p:spPr>
        <p:txBody>
          <a:bodyPr anchor="t">
            <a:normAutofit/>
          </a:bodyPr>
          <a:lstStyle>
            <a:lvl1pPr>
              <a:defRPr sz="35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BAC2EAE9-872A-4641-8A21-847AA38C9279}"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liggande bild (färgad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772530"/>
            <a:ext cx="12192000" cy="508547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67001" y="239126"/>
            <a:ext cx="7121376" cy="260277"/>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11033548" cy="917805"/>
          </a:xfrm>
        </p:spPr>
        <p:txBody>
          <a:bodyPr anchor="t">
            <a:normAutofit/>
          </a:bodyPr>
          <a:lstStyle>
            <a:lvl1pPr algn="ctr">
              <a:defRPr sz="40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C9E1C6DB-063B-BC4E-B5C7-D82DD0BDF845}"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liggande bild (vit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772530"/>
            <a:ext cx="12192000" cy="5085470"/>
          </a:xfrm>
        </p:spPr>
        <p:txBody>
          <a:bodyPr/>
          <a:lstStyle/>
          <a:p>
            <a:r>
              <a:rPr lang="sv-SE"/>
              <a:t>Klicka på ikonen för att lägga till en bild</a:t>
            </a:r>
            <a:endParaRPr lang="en-US"/>
          </a:p>
        </p:txBody>
      </p:sp>
      <p:sp>
        <p:nvSpPr>
          <p:cNvPr id="3" name="Subtitle 2"/>
          <p:cNvSpPr>
            <a:spLocks noGrp="1"/>
          </p:cNvSpPr>
          <p:nvPr>
            <p:ph type="subTitle" idx="1" hasCustomPrompt="1"/>
          </p:nvPr>
        </p:nvSpPr>
        <p:spPr>
          <a:xfrm>
            <a:off x="267001" y="239126"/>
            <a:ext cx="7121376" cy="260277"/>
          </a:xfrm>
        </p:spPr>
        <p:txBody>
          <a:bodyPr>
            <a:noAutofit/>
          </a:bodyPr>
          <a:lstStyle>
            <a:lvl1pPr marL="0" indent="0" algn="l">
              <a:buNone/>
              <a:defRPr sz="1500">
                <a:solidFill>
                  <a:srgbClr val="2B5E83"/>
                </a:solidFill>
                <a:latin typeface="Helvetica" charset="0"/>
                <a:ea typeface="Helvetica" charset="0"/>
                <a:cs typeface="Helvetic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8"/>
          <p:cNvSpPr>
            <a:spLocks noGrp="1"/>
          </p:cNvSpPr>
          <p:nvPr>
            <p:ph type="title"/>
          </p:nvPr>
        </p:nvSpPr>
        <p:spPr>
          <a:xfrm>
            <a:off x="593400" y="854725"/>
            <a:ext cx="11033548" cy="917805"/>
          </a:xfrm>
        </p:spPr>
        <p:txBody>
          <a:bodyPr anchor="t">
            <a:normAutofit/>
          </a:bodyPr>
          <a:lstStyle>
            <a:lvl1pPr algn="ctr">
              <a:defRPr sz="4000" b="1" i="0">
                <a:solidFill>
                  <a:srgbClr val="2B5E83"/>
                </a:solidFill>
                <a:latin typeface="Helvetica" charset="0"/>
                <a:ea typeface="Helvetica" charset="0"/>
                <a:cs typeface="Helvetica" charset="0"/>
              </a:defRPr>
            </a:lvl1pPr>
          </a:lstStyle>
          <a:p>
            <a:r>
              <a:rPr lang="sv-SE"/>
              <a:t>Klicka här för att ändra mall för rubrikformat</a:t>
            </a:r>
            <a:endParaRPr lang="en-US"/>
          </a:p>
        </p:txBody>
      </p:sp>
      <p:sp>
        <p:nvSpPr>
          <p:cNvPr id="12" name="Date Placeholder 11"/>
          <p:cNvSpPr>
            <a:spLocks noGrp="1"/>
          </p:cNvSpPr>
          <p:nvPr>
            <p:ph type="dt" sz="half" idx="11"/>
          </p:nvPr>
        </p:nvSpPr>
        <p:spPr/>
        <p:txBody>
          <a:bodyPr/>
          <a:lstStyle/>
          <a:p>
            <a:fld id="{5E5A1A91-EB46-D041-99A6-505F9626A7C6}"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skärmsbild (vit logga)">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2192000" cy="6858000"/>
          </a:xfrm>
        </p:spPr>
        <p:txBody>
          <a:bodyPr/>
          <a:lstStyle/>
          <a:p>
            <a:r>
              <a:rPr lang="sv-SE"/>
              <a:t>Klicka på ikonen för att lägga till en bild</a:t>
            </a:r>
            <a:endParaRPr lang="en-US"/>
          </a:p>
        </p:txBody>
      </p:sp>
      <p:sp>
        <p:nvSpPr>
          <p:cNvPr id="12" name="Date Placeholder 11"/>
          <p:cNvSpPr>
            <a:spLocks noGrp="1"/>
          </p:cNvSpPr>
          <p:nvPr>
            <p:ph type="dt" sz="half" idx="11"/>
          </p:nvPr>
        </p:nvSpPr>
        <p:spPr/>
        <p:txBody>
          <a:bodyPr/>
          <a:lstStyle/>
          <a:p>
            <a:fld id="{C73E81D0-7754-AB40-B28B-8649911DDF55}" type="datetime1">
              <a:rPr lang="en-US" smtClean="0"/>
              <a:t>9/5/2019</a:t>
            </a:fld>
            <a:endParaRPr lang="en-US"/>
          </a:p>
        </p:txBody>
      </p:sp>
      <p:sp>
        <p:nvSpPr>
          <p:cNvPr id="13" name="Footer Placeholder 12"/>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a:xfrm>
            <a:off x="10850400" y="6298750"/>
            <a:ext cx="1075160" cy="365125"/>
          </a:xfrm>
          <a:blipFill>
            <a:blip r:embed="rId2"/>
            <a:stretch>
              <a:fillRect/>
            </a:stretch>
          </a:blipFill>
        </p:spPr>
        <p:txBody>
          <a:bodyPr/>
          <a:lstStyle>
            <a:lvl1pPr>
              <a:defRPr sz="100">
                <a:solidFill>
                  <a:schemeClr val="bg1"/>
                </a:solidFill>
                <a:latin typeface="Helvetica" charset="0"/>
                <a:ea typeface="Helvetica" charset="0"/>
                <a:cs typeface="Helvetica" charset="0"/>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
Nivå två
Nivå tre
Nivå fyra
Nivå fem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71D8C-8553-7F49-9ADF-4E7238B5E4D0}" type="datetime1">
              <a:rPr lang="en-US" smtClean="0"/>
              <a:t>9/5/2019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08E88B-1C1A-904E-9521-49E8A3DEDF3B}" type="slidenum">
              <a:rPr lang="en-US" smtClean="0"/>
              <a:t>‹#›</a:t>
            </a:fld>
            <a:endParaRPr lang="en-US"/>
          </a:p>
        </p:txBody>
      </p:sp>
    </p:spTree>
    <p:extLst>
      <p:ext uri="{BB962C8B-B14F-4D97-AF65-F5344CB8AC3E}">
        <p14:creationId xmlns:p14="http://schemas.microsoft.com/office/powerpoint/2010/main" val="10652358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1" r:id="rId3"/>
    <p:sldLayoutId id="2147483662" r:id="rId4"/>
    <p:sldLayoutId id="2147483681" r:id="rId5"/>
    <p:sldLayoutId id="2147483682" r:id="rId6"/>
    <p:sldLayoutId id="2147483664" r:id="rId7"/>
    <p:sldLayoutId id="2147483665" r:id="rId8"/>
    <p:sldLayoutId id="2147483663" r:id="rId9"/>
    <p:sldLayoutId id="2147483666" r:id="rId10"/>
    <p:sldLayoutId id="2147483670" r:id="rId11"/>
    <p:sldLayoutId id="2147483675" r:id="rId12"/>
    <p:sldLayoutId id="2147483677" r:id="rId13"/>
    <p:sldLayoutId id="2147483676" r:id="rId14"/>
    <p:sldLayoutId id="2147483671" r:id="rId15"/>
    <p:sldLayoutId id="2147483668" r:id="rId16"/>
    <p:sldLayoutId id="2147483669" r:id="rId17"/>
    <p:sldLayoutId id="2147483672" r:id="rId18"/>
    <p:sldLayoutId id="2147483678" r:id="rId19"/>
    <p:sldLayoutId id="2147483679" r:id="rId20"/>
    <p:sldLayoutId id="2147483680" r:id="rId21"/>
    <p:sldLayoutId id="2147483673" r:id="rId22"/>
    <p:sldLayoutId id="2147483684"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3.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youtube.com/watch?v=FvkXfpCsit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0" t="7636" r="35970" b="28357"/>
          <a:stretch/>
        </p:blipFill>
        <p:spPr>
          <a:xfrm>
            <a:off x="0" y="0"/>
            <a:ext cx="12192000" cy="6858000"/>
          </a:xfrm>
        </p:spPr>
      </p:pic>
      <p:sp>
        <p:nvSpPr>
          <p:cNvPr id="4" name="Slide Number Placeholder 3"/>
          <p:cNvSpPr>
            <a:spLocks noGrp="1"/>
          </p:cNvSpPr>
          <p:nvPr>
            <p:ph type="sldNum" sz="quarter" idx="13"/>
          </p:nvPr>
        </p:nvSpPr>
        <p:spPr/>
        <p:txBody>
          <a:bodyPr/>
          <a:lstStyle/>
          <a:p>
            <a:fld id="{E608E88B-1C1A-904E-9521-49E8A3DEDF3B}" type="slidenum">
              <a:rPr lang="en-US" smtClean="0"/>
              <a:pPr/>
              <a:t>1</a:t>
            </a:fld>
            <a:endParaRPr lang="en-US"/>
          </a:p>
        </p:txBody>
      </p:sp>
      <p:sp>
        <p:nvSpPr>
          <p:cNvPr id="5" name="textruta 4">
            <a:extLst>
              <a:ext uri="{FF2B5EF4-FFF2-40B4-BE49-F238E27FC236}">
                <a16:creationId xmlns:a16="http://schemas.microsoft.com/office/drawing/2014/main" id="{3C744674-7EFE-4728-B1A1-3468B24ACCA8}"/>
              </a:ext>
            </a:extLst>
          </p:cNvPr>
          <p:cNvSpPr txBox="1"/>
          <p:nvPr/>
        </p:nvSpPr>
        <p:spPr>
          <a:xfrm>
            <a:off x="750277" y="586154"/>
            <a:ext cx="10879015" cy="923330"/>
          </a:xfrm>
          <a:prstGeom prst="rect">
            <a:avLst/>
          </a:prstGeom>
          <a:noFill/>
        </p:spPr>
        <p:txBody>
          <a:bodyPr wrap="square" rtlCol="0" anchor="t">
            <a:spAutoFit/>
          </a:bodyPr>
          <a:lstStyle/>
          <a:p>
            <a:r>
              <a:rPr lang="sv-SE" sz="5400" b="1" dirty="0">
                <a:solidFill>
                  <a:schemeClr val="bg1"/>
                </a:solidFill>
                <a:latin typeface="Helvetica"/>
                <a:cs typeface="Helvetica"/>
              </a:rPr>
              <a:t>Projektplan Fyrbodal 2019-2021</a:t>
            </a:r>
          </a:p>
        </p:txBody>
      </p:sp>
    </p:spTree>
    <p:extLst>
      <p:ext uri="{BB962C8B-B14F-4D97-AF65-F5344CB8AC3E}">
        <p14:creationId xmlns:p14="http://schemas.microsoft.com/office/powerpoint/2010/main" val="48666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354" b="13354"/>
          <a:stretch>
            <a:fillRect/>
          </a:stretch>
        </p:blipFill>
        <p:spPr>
          <a:xfrm>
            <a:off x="0" y="-208078"/>
            <a:ext cx="12931832" cy="7274156"/>
          </a:xfrm>
        </p:spPr>
      </p:pic>
      <p:sp>
        <p:nvSpPr>
          <p:cNvPr id="4" name="Slide Number Placeholder 3"/>
          <p:cNvSpPr>
            <a:spLocks noGrp="1"/>
          </p:cNvSpPr>
          <p:nvPr>
            <p:ph type="sldNum" sz="quarter" idx="13"/>
          </p:nvPr>
        </p:nvSpPr>
        <p:spPr/>
        <p:txBody>
          <a:bodyPr/>
          <a:lstStyle/>
          <a:p>
            <a:endParaRPr lang="en-US"/>
          </a:p>
        </p:txBody>
      </p:sp>
      <p:sp>
        <p:nvSpPr>
          <p:cNvPr id="7" name="Title 1">
            <a:extLst>
              <a:ext uri="{FF2B5EF4-FFF2-40B4-BE49-F238E27FC236}">
                <a16:creationId xmlns:a16="http://schemas.microsoft.com/office/drawing/2014/main" id="{A8764FD6-D895-4A25-B7E8-3D560C7C4D9A}"/>
              </a:ext>
            </a:extLst>
          </p:cNvPr>
          <p:cNvSpPr txBox="1">
            <a:spLocks/>
          </p:cNvSpPr>
          <p:nvPr/>
        </p:nvSpPr>
        <p:spPr>
          <a:xfrm>
            <a:off x="721597" y="324289"/>
            <a:ext cx="8237052" cy="12158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bg1"/>
                </a:solidFill>
                <a:latin typeface="Helvetica" charset="0"/>
                <a:ea typeface="Helvetica" charset="0"/>
                <a:cs typeface="Helvetica" charset="0"/>
              </a:defRPr>
            </a:lvl1pPr>
          </a:lstStyle>
          <a:p>
            <a:pPr algn="l"/>
            <a:r>
              <a:rPr lang="sv-SE">
                <a:solidFill>
                  <a:srgbClr val="2B5E83"/>
                </a:solidFill>
              </a:rPr>
              <a:t>Ledstjärna</a:t>
            </a:r>
          </a:p>
        </p:txBody>
      </p:sp>
      <p:sp>
        <p:nvSpPr>
          <p:cNvPr id="8" name="Content Placeholder 3">
            <a:extLst>
              <a:ext uri="{FF2B5EF4-FFF2-40B4-BE49-F238E27FC236}">
                <a16:creationId xmlns:a16="http://schemas.microsoft.com/office/drawing/2014/main" id="{83303069-A045-40BC-97BA-CCF522D6E825}"/>
              </a:ext>
            </a:extLst>
          </p:cNvPr>
          <p:cNvSpPr txBox="1">
            <a:spLocks/>
          </p:cNvSpPr>
          <p:nvPr/>
        </p:nvSpPr>
        <p:spPr>
          <a:xfrm>
            <a:off x="579172" y="1381595"/>
            <a:ext cx="9623882" cy="3331168"/>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a:buNone/>
              <a:defRPr sz="2500" b="1" kern="1200">
                <a:solidFill>
                  <a:schemeClr val="bg1"/>
                </a:solidFill>
                <a:latin typeface="Helvetica" charset="0"/>
                <a:ea typeface="Helvetica" charset="0"/>
                <a:cs typeface="Helvetica" charset="0"/>
              </a:defRPr>
            </a:lvl1pPr>
            <a:lvl2pPr marL="4572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2pPr>
            <a:lvl3pPr marL="9144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3pPr>
            <a:lvl4pPr marL="13716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4pPr>
            <a:lvl5pPr marL="18288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lgn="l" fontAlgn="base">
              <a:lnSpc>
                <a:spcPct val="120000"/>
              </a:lnSpc>
              <a:buFont typeface="Arial" panose="020B0604020202020204" pitchFamily="34" charset="0"/>
              <a:buChar char="•"/>
            </a:pPr>
            <a:r>
              <a:rPr lang="sv-SE" sz="1900" b="0">
                <a:solidFill>
                  <a:srgbClr val="111111"/>
                </a:solidFill>
                <a:latin typeface="Helvetica"/>
                <a:cs typeface="Helvetica"/>
              </a:rPr>
              <a:t>Våra olika styrkor och resursbaser är våra framgångsfaktorer</a:t>
            </a:r>
          </a:p>
          <a:p>
            <a:pPr marL="285750" indent="-285750" algn="l" fontAlgn="base">
              <a:lnSpc>
                <a:spcPct val="120000"/>
              </a:lnSpc>
              <a:buFont typeface="Arial" panose="020B0604020202020204" pitchFamily="34" charset="0"/>
              <a:buChar char="•"/>
            </a:pPr>
            <a:r>
              <a:rPr lang="sv-SE" sz="1900" b="0">
                <a:solidFill>
                  <a:srgbClr val="111111"/>
                </a:solidFill>
              </a:rPr>
              <a:t>Tillitsbaserad process </a:t>
            </a:r>
            <a:r>
              <a:rPr lang="en-US" sz="1900" b="0">
                <a:solidFill>
                  <a:srgbClr val="111111"/>
                </a:solidFill>
              </a:rPr>
              <a:t>​</a:t>
            </a:r>
          </a:p>
          <a:p>
            <a:pPr marL="285750" indent="-285750" algn="l" fontAlgn="base">
              <a:lnSpc>
                <a:spcPct val="120000"/>
              </a:lnSpc>
              <a:buFont typeface="Arial" panose="020B0604020202020204" pitchFamily="34" charset="0"/>
              <a:buChar char="•"/>
            </a:pPr>
            <a:r>
              <a:rPr lang="sv-SE" sz="1900" b="0">
                <a:solidFill>
                  <a:srgbClr val="111111"/>
                </a:solidFill>
              </a:rPr>
              <a:t>Arbetet ska ske tillsammans med politiken och nätverken inom Fyrbodals kommunalförbund</a:t>
            </a:r>
          </a:p>
          <a:p>
            <a:pPr marL="285750" indent="-285750" algn="l" fontAlgn="base">
              <a:lnSpc>
                <a:spcPct val="120000"/>
              </a:lnSpc>
              <a:buFont typeface="Arial" panose="020B0604020202020204" pitchFamily="34" charset="0"/>
              <a:buChar char="•"/>
            </a:pPr>
            <a:r>
              <a:rPr lang="sv-SE" sz="1900" b="0">
                <a:solidFill>
                  <a:srgbClr val="111111"/>
                </a:solidFill>
              </a:rPr>
              <a:t>Kontinuerlig förankring för gemensam färdriktning</a:t>
            </a:r>
            <a:endParaRPr lang="en-US" sz="1900" b="0">
              <a:solidFill>
                <a:srgbClr val="111111"/>
              </a:solidFill>
            </a:endParaRPr>
          </a:p>
          <a:p>
            <a:pPr marL="285750" indent="-285750" algn="l" fontAlgn="base">
              <a:lnSpc>
                <a:spcPct val="120000"/>
              </a:lnSpc>
              <a:buFont typeface="Arial" panose="020B0604020202020204" pitchFamily="34" charset="0"/>
              <a:buChar char="•"/>
            </a:pPr>
            <a:r>
              <a:rPr lang="en-US" sz="1900" b="0">
                <a:solidFill>
                  <a:srgbClr val="111111"/>
                </a:solidFill>
              </a:rPr>
              <a:t>​</a:t>
            </a:r>
            <a:r>
              <a:rPr lang="sv-SE" sz="1900" b="0">
                <a:solidFill>
                  <a:srgbClr val="111111"/>
                </a:solidFill>
              </a:rPr>
              <a:t>Hög politisk projekt- och processnärvaro för lokal förankring och </a:t>
            </a:r>
            <a:br>
              <a:rPr lang="sv-SE" sz="1900" b="0">
                <a:solidFill>
                  <a:srgbClr val="111111"/>
                </a:solidFill>
              </a:rPr>
            </a:br>
            <a:r>
              <a:rPr lang="sv-SE" sz="1900" b="0">
                <a:solidFill>
                  <a:srgbClr val="111111"/>
                </a:solidFill>
              </a:rPr>
              <a:t>framgångsrikt arbete på hemmaplan, </a:t>
            </a:r>
            <a:br>
              <a:rPr lang="sv-SE" sz="1900" b="0">
                <a:solidFill>
                  <a:srgbClr val="111111"/>
                </a:solidFill>
              </a:rPr>
            </a:br>
            <a:r>
              <a:rPr lang="sv-SE" sz="1900" b="0">
                <a:solidFill>
                  <a:srgbClr val="111111"/>
                </a:solidFill>
              </a:rPr>
              <a:t>delregionalt och regionalt</a:t>
            </a:r>
            <a:endParaRPr lang="en-US" sz="1900" b="0">
              <a:solidFill>
                <a:srgbClr val="111111"/>
              </a:solidFill>
            </a:endParaRPr>
          </a:p>
          <a:p>
            <a:pPr marL="285750" indent="-285750" algn="l" fontAlgn="base">
              <a:lnSpc>
                <a:spcPct val="110000"/>
              </a:lnSpc>
              <a:buFont typeface="Arial" panose="020B0604020202020204" pitchFamily="34" charset="0"/>
              <a:buChar char="•"/>
            </a:pPr>
            <a:endParaRPr lang="en-US" sz="1600">
              <a:solidFill>
                <a:srgbClr val="111111"/>
              </a:solidFill>
            </a:endParaRPr>
          </a:p>
          <a:p>
            <a:pPr marL="285750" indent="-285750" algn="l" fontAlgn="base">
              <a:lnSpc>
                <a:spcPct val="110000"/>
              </a:lnSpc>
              <a:buFont typeface="Arial" panose="020B0604020202020204" pitchFamily="34" charset="0"/>
              <a:buChar char="•"/>
            </a:pPr>
            <a:endParaRPr lang="en-US" sz="1600" b="0">
              <a:solidFill>
                <a:srgbClr val="111111"/>
              </a:solidFill>
            </a:endParaRPr>
          </a:p>
        </p:txBody>
      </p:sp>
      <p:sp>
        <p:nvSpPr>
          <p:cNvPr id="9" name="Underrubrik 2">
            <a:extLst>
              <a:ext uri="{FF2B5EF4-FFF2-40B4-BE49-F238E27FC236}">
                <a16:creationId xmlns:a16="http://schemas.microsoft.com/office/drawing/2014/main" id="{F70F5F37-5CC1-E34A-B95E-54198C8F64D1}"/>
              </a:ext>
            </a:extLst>
          </p:cNvPr>
          <p:cNvSpPr txBox="1">
            <a:spLocks/>
          </p:cNvSpPr>
          <p:nvPr/>
        </p:nvSpPr>
        <p:spPr>
          <a:xfrm>
            <a:off x="721597" y="300376"/>
            <a:ext cx="6593603" cy="2642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500">
                <a:solidFill>
                  <a:srgbClr val="888888"/>
                </a:solidFill>
              </a:rPr>
              <a:t>Strukturbild Fyrbodal - Projektplan</a:t>
            </a:r>
          </a:p>
        </p:txBody>
      </p:sp>
    </p:spTree>
    <p:extLst>
      <p:ext uri="{BB962C8B-B14F-4D97-AF65-F5344CB8AC3E}">
        <p14:creationId xmlns:p14="http://schemas.microsoft.com/office/powerpoint/2010/main" val="39631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ktangel med rundade hörn 68">
            <a:extLst>
              <a:ext uri="{FF2B5EF4-FFF2-40B4-BE49-F238E27FC236}">
                <a16:creationId xmlns:a16="http://schemas.microsoft.com/office/drawing/2014/main" id="{41E11EA7-B697-B846-9DFA-2A70FA8D7A9F}"/>
              </a:ext>
            </a:extLst>
          </p:cNvPr>
          <p:cNvSpPr/>
          <p:nvPr/>
        </p:nvSpPr>
        <p:spPr>
          <a:xfrm>
            <a:off x="3874682" y="6387352"/>
            <a:ext cx="6665313" cy="358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Konkret Framtidsbild i kort och långt perspektiv är antagen </a:t>
            </a:r>
          </a:p>
        </p:txBody>
      </p:sp>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a:xfrm>
            <a:off x="669331" y="571472"/>
            <a:ext cx="6593603" cy="737177"/>
          </a:xfrm>
        </p:spPr>
        <p:txBody>
          <a:bodyPr/>
          <a:lstStyle/>
          <a:p>
            <a:r>
              <a:rPr lang="sv-SE"/>
              <a:t>Projektplan 2019-2021</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7" name="Höger 6">
            <a:extLst>
              <a:ext uri="{FF2B5EF4-FFF2-40B4-BE49-F238E27FC236}">
                <a16:creationId xmlns:a16="http://schemas.microsoft.com/office/drawing/2014/main" id="{E1A56448-0508-FC41-B5D6-EEE334A1DE5B}"/>
              </a:ext>
            </a:extLst>
          </p:cNvPr>
          <p:cNvSpPr/>
          <p:nvPr/>
        </p:nvSpPr>
        <p:spPr>
          <a:xfrm>
            <a:off x="0" y="1103416"/>
            <a:ext cx="12892216" cy="3528845"/>
          </a:xfrm>
          <a:prstGeom prst="rightArrow">
            <a:avLst>
              <a:gd name="adj1" fmla="val 60244"/>
              <a:gd name="adj2" fmla="val 50000"/>
            </a:avLst>
          </a:prstGeom>
          <a:solidFill>
            <a:srgbClr val="88888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888888"/>
              </a:solidFill>
            </a:endParaRPr>
          </a:p>
        </p:txBody>
      </p:sp>
      <p:sp>
        <p:nvSpPr>
          <p:cNvPr id="49" name="Rektangel med rundade hörn 48">
            <a:extLst>
              <a:ext uri="{FF2B5EF4-FFF2-40B4-BE49-F238E27FC236}">
                <a16:creationId xmlns:a16="http://schemas.microsoft.com/office/drawing/2014/main" id="{FE565410-907B-1E41-8CC5-087DC7395355}"/>
              </a:ext>
            </a:extLst>
          </p:cNvPr>
          <p:cNvSpPr/>
          <p:nvPr/>
        </p:nvSpPr>
        <p:spPr>
          <a:xfrm>
            <a:off x="82799"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Förbereda</a:t>
            </a:r>
          </a:p>
        </p:txBody>
      </p:sp>
      <p:sp>
        <p:nvSpPr>
          <p:cNvPr id="51" name="Rektangel med rundade hörn 50">
            <a:extLst>
              <a:ext uri="{FF2B5EF4-FFF2-40B4-BE49-F238E27FC236}">
                <a16:creationId xmlns:a16="http://schemas.microsoft.com/office/drawing/2014/main" id="{D3FE56CE-59F6-C344-ABAA-5081ADCC45C2}"/>
              </a:ext>
            </a:extLst>
          </p:cNvPr>
          <p:cNvSpPr/>
          <p:nvPr/>
        </p:nvSpPr>
        <p:spPr>
          <a:xfrm>
            <a:off x="99421" y="4295554"/>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Kartläggning av nuläge </a:t>
            </a:r>
          </a:p>
          <a:p>
            <a:pPr algn="ctr"/>
            <a:r>
              <a:rPr lang="sv-SE" sz="1050">
                <a:solidFill>
                  <a:srgbClr val="698351"/>
                </a:solidFill>
              </a:rPr>
              <a:t>Omvärldsanalys – Hur har andra gjort?</a:t>
            </a:r>
          </a:p>
        </p:txBody>
      </p:sp>
      <p:sp>
        <p:nvSpPr>
          <p:cNvPr id="52" name="Rektangel med rundade hörn 51">
            <a:extLst>
              <a:ext uri="{FF2B5EF4-FFF2-40B4-BE49-F238E27FC236}">
                <a16:creationId xmlns:a16="http://schemas.microsoft.com/office/drawing/2014/main" id="{1EB57C65-9D45-A241-94FE-21107AE26F33}"/>
              </a:ext>
            </a:extLst>
          </p:cNvPr>
          <p:cNvSpPr/>
          <p:nvPr/>
        </p:nvSpPr>
        <p:spPr>
          <a:xfrm>
            <a:off x="448880"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Projektplan</a:t>
            </a:r>
          </a:p>
        </p:txBody>
      </p:sp>
      <p:sp>
        <p:nvSpPr>
          <p:cNvPr id="53" name="Rektangel med rundade hörn 52">
            <a:extLst>
              <a:ext uri="{FF2B5EF4-FFF2-40B4-BE49-F238E27FC236}">
                <a16:creationId xmlns:a16="http://schemas.microsoft.com/office/drawing/2014/main" id="{7F20E4FF-0B4B-594A-9999-0485621FA1C5}"/>
              </a:ext>
            </a:extLst>
          </p:cNvPr>
          <p:cNvSpPr/>
          <p:nvPr/>
        </p:nvSpPr>
        <p:spPr>
          <a:xfrm>
            <a:off x="498756" y="4295101"/>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Chefsnätverk och arbetsgrupp tar fram projektplan för godkännande</a:t>
            </a:r>
          </a:p>
        </p:txBody>
      </p:sp>
      <p:sp>
        <p:nvSpPr>
          <p:cNvPr id="54" name="Rektangel med rundade hörn 53">
            <a:extLst>
              <a:ext uri="{FF2B5EF4-FFF2-40B4-BE49-F238E27FC236}">
                <a16:creationId xmlns:a16="http://schemas.microsoft.com/office/drawing/2014/main" id="{1B3B972E-07EB-2B46-BB02-0C029FB2DD64}"/>
              </a:ext>
            </a:extLst>
          </p:cNvPr>
          <p:cNvSpPr/>
          <p:nvPr/>
        </p:nvSpPr>
        <p:spPr>
          <a:xfrm>
            <a:off x="864513"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28 mars 2019</a:t>
            </a:r>
          </a:p>
        </p:txBody>
      </p:sp>
      <p:sp>
        <p:nvSpPr>
          <p:cNvPr id="56" name="Rektangel med rundade hörn 55">
            <a:extLst>
              <a:ext uri="{FF2B5EF4-FFF2-40B4-BE49-F238E27FC236}">
                <a16:creationId xmlns:a16="http://schemas.microsoft.com/office/drawing/2014/main" id="{06DEC58E-71D9-1347-8303-732FF0ED93F6}"/>
              </a:ext>
            </a:extLst>
          </p:cNvPr>
          <p:cNvSpPr/>
          <p:nvPr/>
        </p:nvSpPr>
        <p:spPr>
          <a:xfrm>
            <a:off x="1213968" y="1644806"/>
            <a:ext cx="63977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t>Organisering/Finansiering</a:t>
            </a:r>
            <a:endParaRPr lang="sv-SE" sz="1200"/>
          </a:p>
        </p:txBody>
      </p:sp>
      <p:sp>
        <p:nvSpPr>
          <p:cNvPr id="57" name="Rektangel med rundade hörn 56">
            <a:extLst>
              <a:ext uri="{FF2B5EF4-FFF2-40B4-BE49-F238E27FC236}">
                <a16:creationId xmlns:a16="http://schemas.microsoft.com/office/drawing/2014/main" id="{575F54C5-36DD-A94C-89F2-F11D7D7963B3}"/>
              </a:ext>
            </a:extLst>
          </p:cNvPr>
          <p:cNvSpPr/>
          <p:nvPr/>
        </p:nvSpPr>
        <p:spPr>
          <a:xfrm>
            <a:off x="1213968" y="4259271"/>
            <a:ext cx="63977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rgbClr val="2B5E83"/>
                </a:solidFill>
              </a:rPr>
              <a:t>Rekrytera roller och bemanna grupper enligt projektplan</a:t>
            </a:r>
          </a:p>
        </p:txBody>
      </p:sp>
      <p:sp>
        <p:nvSpPr>
          <p:cNvPr id="58" name="Svängd 57">
            <a:extLst>
              <a:ext uri="{FF2B5EF4-FFF2-40B4-BE49-F238E27FC236}">
                <a16:creationId xmlns:a16="http://schemas.microsoft.com/office/drawing/2014/main" id="{DC170533-4A5D-1246-8E2C-D3C78666C4D6}"/>
              </a:ext>
            </a:extLst>
          </p:cNvPr>
          <p:cNvSpPr/>
          <p:nvPr/>
        </p:nvSpPr>
        <p:spPr>
          <a:xfrm rot="10800000" flipH="1">
            <a:off x="898091" y="4266345"/>
            <a:ext cx="395078" cy="2304738"/>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9" name="Rektangel med rundade hörn 58">
            <a:extLst>
              <a:ext uri="{FF2B5EF4-FFF2-40B4-BE49-F238E27FC236}">
                <a16:creationId xmlns:a16="http://schemas.microsoft.com/office/drawing/2014/main" id="{4AC327FF-81AC-7843-81E0-E5D83FA5E4E5}"/>
              </a:ext>
            </a:extLst>
          </p:cNvPr>
          <p:cNvSpPr/>
          <p:nvPr/>
        </p:nvSpPr>
        <p:spPr>
          <a:xfrm>
            <a:off x="1920866" y="1644806"/>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1</a:t>
            </a:r>
          </a:p>
          <a:p>
            <a:pPr algn="ctr"/>
            <a:r>
              <a:rPr lang="sv-SE" sz="1600"/>
              <a:t>Framtidsbild/</a:t>
            </a:r>
            <a:br>
              <a:rPr lang="sv-SE" sz="1600"/>
            </a:br>
            <a:r>
              <a:rPr lang="sv-SE" sz="1600"/>
              <a:t>Självbild</a:t>
            </a:r>
          </a:p>
          <a:p>
            <a:pPr algn="ctr"/>
            <a:endParaRPr lang="sv-SE"/>
          </a:p>
        </p:txBody>
      </p:sp>
      <p:sp>
        <p:nvSpPr>
          <p:cNvPr id="60" name="Rektangel med rundade hörn 59">
            <a:extLst>
              <a:ext uri="{FF2B5EF4-FFF2-40B4-BE49-F238E27FC236}">
                <a16:creationId xmlns:a16="http://schemas.microsoft.com/office/drawing/2014/main" id="{62CCC533-F7C4-AC43-B23A-AF9BEBBD6F62}"/>
              </a:ext>
            </a:extLst>
          </p:cNvPr>
          <p:cNvSpPr/>
          <p:nvPr/>
        </p:nvSpPr>
        <p:spPr>
          <a:xfrm>
            <a:off x="1920866" y="4266345"/>
            <a:ext cx="160373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Vart är vi på väg? Hur ser det ut  när vi är framme?</a:t>
            </a:r>
          </a:p>
          <a:p>
            <a:pPr algn="ctr"/>
            <a:r>
              <a:rPr lang="sv-SE" sz="1400">
                <a:solidFill>
                  <a:srgbClr val="2B5E83"/>
                </a:solidFill>
              </a:rPr>
              <a:t>Workshops med relevanta intressent-grupper, nätverk och arbetsgrupper</a:t>
            </a:r>
          </a:p>
        </p:txBody>
      </p:sp>
      <p:sp>
        <p:nvSpPr>
          <p:cNvPr id="61" name="Rektangel med rundade hörn 60">
            <a:extLst>
              <a:ext uri="{FF2B5EF4-FFF2-40B4-BE49-F238E27FC236}">
                <a16:creationId xmlns:a16="http://schemas.microsoft.com/office/drawing/2014/main" id="{7DBDC43A-2940-E74E-99A5-F777EC7318D7}"/>
              </a:ext>
            </a:extLst>
          </p:cNvPr>
          <p:cNvSpPr/>
          <p:nvPr/>
        </p:nvSpPr>
        <p:spPr>
          <a:xfrm>
            <a:off x="3591724"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2020</a:t>
            </a:r>
          </a:p>
        </p:txBody>
      </p:sp>
      <p:sp>
        <p:nvSpPr>
          <p:cNvPr id="62" name="Svängd 61">
            <a:extLst>
              <a:ext uri="{FF2B5EF4-FFF2-40B4-BE49-F238E27FC236}">
                <a16:creationId xmlns:a16="http://schemas.microsoft.com/office/drawing/2014/main" id="{DC805831-64C8-804B-AFDD-C3AD88F9D617}"/>
              </a:ext>
            </a:extLst>
          </p:cNvPr>
          <p:cNvSpPr/>
          <p:nvPr/>
        </p:nvSpPr>
        <p:spPr>
          <a:xfrm rot="10800000" flipH="1">
            <a:off x="3613671" y="4267583"/>
            <a:ext cx="402888" cy="2415849"/>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4" name="Grupp 3">
            <a:extLst>
              <a:ext uri="{FF2B5EF4-FFF2-40B4-BE49-F238E27FC236}">
                <a16:creationId xmlns:a16="http://schemas.microsoft.com/office/drawing/2014/main" id="{C3E18616-4CF6-CF4B-9CAA-52085D28AAA0}"/>
              </a:ext>
            </a:extLst>
          </p:cNvPr>
          <p:cNvGrpSpPr/>
          <p:nvPr/>
        </p:nvGrpSpPr>
        <p:grpSpPr>
          <a:xfrm>
            <a:off x="7606207" y="1169773"/>
            <a:ext cx="1870974" cy="3389724"/>
            <a:chOff x="7606207" y="1169773"/>
            <a:chExt cx="1870974" cy="3389724"/>
          </a:xfrm>
        </p:grpSpPr>
        <p:sp>
          <p:nvSpPr>
            <p:cNvPr id="64" name="Rektangel med rundade hörn 63">
              <a:extLst>
                <a:ext uri="{FF2B5EF4-FFF2-40B4-BE49-F238E27FC236}">
                  <a16:creationId xmlns:a16="http://schemas.microsoft.com/office/drawing/2014/main" id="{ECEDE1B1-B973-AC48-887F-8A3A203906B9}"/>
                </a:ext>
              </a:extLst>
            </p:cNvPr>
            <p:cNvSpPr/>
            <p:nvPr/>
          </p:nvSpPr>
          <p:spPr>
            <a:xfrm>
              <a:off x="7606207" y="1169773"/>
              <a:ext cx="1870974" cy="3389724"/>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2000"/>
                <a:t>Utveckling</a:t>
              </a:r>
              <a:endParaRPr lang="sv-SE"/>
            </a:p>
          </p:txBody>
        </p:sp>
        <p:sp>
          <p:nvSpPr>
            <p:cNvPr id="65" name="Rektangel med rundade hörn 64">
              <a:extLst>
                <a:ext uri="{FF2B5EF4-FFF2-40B4-BE49-F238E27FC236}">
                  <a16:creationId xmlns:a16="http://schemas.microsoft.com/office/drawing/2014/main" id="{8340E855-F9D9-874F-BE7F-110C1011AEFE}"/>
                </a:ext>
              </a:extLst>
            </p:cNvPr>
            <p:cNvSpPr/>
            <p:nvPr/>
          </p:nvSpPr>
          <p:spPr>
            <a:xfrm>
              <a:off x="7642778" y="1720344"/>
              <a:ext cx="1804099" cy="693138"/>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Lokala innovations-plattformar</a:t>
              </a:r>
            </a:p>
          </p:txBody>
        </p:sp>
        <p:sp>
          <p:nvSpPr>
            <p:cNvPr id="66" name="Rektangel med rundade hörn 65">
              <a:extLst>
                <a:ext uri="{FF2B5EF4-FFF2-40B4-BE49-F238E27FC236}">
                  <a16:creationId xmlns:a16="http://schemas.microsoft.com/office/drawing/2014/main" id="{BF12FB1B-6B48-B142-AE24-6F4A15487B9F}"/>
                </a:ext>
              </a:extLst>
            </p:cNvPr>
            <p:cNvSpPr/>
            <p:nvPr/>
          </p:nvSpPr>
          <p:spPr>
            <a:xfrm>
              <a:off x="7635473" y="2481575"/>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Samverkan över gränser</a:t>
              </a:r>
            </a:p>
          </p:txBody>
        </p:sp>
        <p:sp>
          <p:nvSpPr>
            <p:cNvPr id="67" name="Rektangel med rundade hörn 66">
              <a:extLst>
                <a:ext uri="{FF2B5EF4-FFF2-40B4-BE49-F238E27FC236}">
                  <a16:creationId xmlns:a16="http://schemas.microsoft.com/office/drawing/2014/main" id="{49175BDA-F7BB-C94C-BE93-07F42E021044}"/>
                </a:ext>
              </a:extLst>
            </p:cNvPr>
            <p:cNvSpPr/>
            <p:nvPr/>
          </p:nvSpPr>
          <p:spPr>
            <a:xfrm>
              <a:off x="7642778" y="3036997"/>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Strategisk kompetensförsörjning</a:t>
              </a:r>
            </a:p>
          </p:txBody>
        </p:sp>
        <p:sp>
          <p:nvSpPr>
            <p:cNvPr id="68" name="Rektangel med rundade hörn 67">
              <a:extLst>
                <a:ext uri="{FF2B5EF4-FFF2-40B4-BE49-F238E27FC236}">
                  <a16:creationId xmlns:a16="http://schemas.microsoft.com/office/drawing/2014/main" id="{52183E9F-915C-BA41-8997-265D886F86E7}"/>
                </a:ext>
              </a:extLst>
            </p:cNvPr>
            <p:cNvSpPr/>
            <p:nvPr/>
          </p:nvSpPr>
          <p:spPr>
            <a:xfrm>
              <a:off x="7642778" y="3584162"/>
              <a:ext cx="1804099" cy="589583"/>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Hållbar mobilitet </a:t>
              </a:r>
              <a:br>
                <a:rPr lang="sv-SE" sz="1400" i="1"/>
              </a:br>
              <a:r>
                <a:rPr lang="sv-SE" sz="1400" i="1"/>
                <a:t>på landsbygderna</a:t>
              </a:r>
            </a:p>
          </p:txBody>
        </p:sp>
      </p:grpSp>
      <p:sp>
        <p:nvSpPr>
          <p:cNvPr id="70" name="Rektangel med rundade hörn 69">
            <a:extLst>
              <a:ext uri="{FF2B5EF4-FFF2-40B4-BE49-F238E27FC236}">
                <a16:creationId xmlns:a16="http://schemas.microsoft.com/office/drawing/2014/main" id="{9F5E8BB9-652B-E844-995D-ADE23DB0038D}"/>
              </a:ext>
            </a:extLst>
          </p:cNvPr>
          <p:cNvSpPr/>
          <p:nvPr/>
        </p:nvSpPr>
        <p:spPr>
          <a:xfrm>
            <a:off x="7629951" y="4642747"/>
            <a:ext cx="1860639" cy="918575"/>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tar gemensamt ansvar för projekt</a:t>
            </a:r>
            <a:br>
              <a:rPr lang="sv-SE" sz="1400">
                <a:solidFill>
                  <a:srgbClr val="2B5E83"/>
                </a:solidFill>
              </a:rPr>
            </a:br>
            <a:r>
              <a:rPr lang="sv-SE" sz="1400">
                <a:solidFill>
                  <a:srgbClr val="2B5E83"/>
                </a:solidFill>
              </a:rPr>
              <a:t>&amp; genomförande</a:t>
            </a:r>
          </a:p>
        </p:txBody>
      </p:sp>
      <p:sp>
        <p:nvSpPr>
          <p:cNvPr id="71" name="Rektangel med rundade hörn 70">
            <a:extLst>
              <a:ext uri="{FF2B5EF4-FFF2-40B4-BE49-F238E27FC236}">
                <a16:creationId xmlns:a16="http://schemas.microsoft.com/office/drawing/2014/main" id="{473EF360-9631-DE4F-B659-E2868C014B4E}"/>
              </a:ext>
            </a:extLst>
          </p:cNvPr>
          <p:cNvSpPr/>
          <p:nvPr/>
        </p:nvSpPr>
        <p:spPr>
          <a:xfrm>
            <a:off x="3942121"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2</a:t>
            </a:r>
          </a:p>
          <a:p>
            <a:pPr algn="ctr"/>
            <a:r>
              <a:rPr lang="sv-SE" sz="1600"/>
              <a:t>Färdriktning</a:t>
            </a:r>
          </a:p>
          <a:p>
            <a:pPr algn="ctr"/>
            <a:endParaRPr lang="sv-SE"/>
          </a:p>
        </p:txBody>
      </p:sp>
      <p:sp>
        <p:nvSpPr>
          <p:cNvPr id="72" name="Rektangel med rundade hörn 71">
            <a:extLst>
              <a:ext uri="{FF2B5EF4-FFF2-40B4-BE49-F238E27FC236}">
                <a16:creationId xmlns:a16="http://schemas.microsoft.com/office/drawing/2014/main" id="{E296462A-7241-AB44-BE38-B64DD1AC9EB3}"/>
              </a:ext>
            </a:extLst>
          </p:cNvPr>
          <p:cNvSpPr/>
          <p:nvPr/>
        </p:nvSpPr>
        <p:spPr>
          <a:xfrm>
            <a:off x="3966683" y="4203156"/>
            <a:ext cx="1603730" cy="1478663"/>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Framtidsbilden</a:t>
            </a:r>
          </a:p>
          <a:p>
            <a:pPr algn="ctr"/>
            <a:r>
              <a:rPr lang="sv-SE" sz="1400">
                <a:solidFill>
                  <a:srgbClr val="2B5E83"/>
                </a:solidFill>
              </a:rPr>
              <a:t>Hur ser strategierna ut för att nå dem?</a:t>
            </a:r>
          </a:p>
        </p:txBody>
      </p:sp>
      <p:sp>
        <p:nvSpPr>
          <p:cNvPr id="73" name="Rektangel med rundade hörn 72">
            <a:extLst>
              <a:ext uri="{FF2B5EF4-FFF2-40B4-BE49-F238E27FC236}">
                <a16:creationId xmlns:a16="http://schemas.microsoft.com/office/drawing/2014/main" id="{BD2748D6-DAA8-7742-BEBB-7F068373A13F}"/>
              </a:ext>
            </a:extLst>
          </p:cNvPr>
          <p:cNvSpPr/>
          <p:nvPr/>
        </p:nvSpPr>
        <p:spPr>
          <a:xfrm>
            <a:off x="5619443"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3</a:t>
            </a:r>
          </a:p>
          <a:p>
            <a:pPr algn="ctr"/>
            <a:r>
              <a:rPr lang="sv-SE" sz="1600"/>
              <a:t>Samverkan</a:t>
            </a:r>
          </a:p>
          <a:p>
            <a:pPr algn="ctr"/>
            <a:endParaRPr lang="sv-SE"/>
          </a:p>
        </p:txBody>
      </p:sp>
      <p:sp>
        <p:nvSpPr>
          <p:cNvPr id="74" name="Rektangel med rundade hörn 73">
            <a:extLst>
              <a:ext uri="{FF2B5EF4-FFF2-40B4-BE49-F238E27FC236}">
                <a16:creationId xmlns:a16="http://schemas.microsoft.com/office/drawing/2014/main" id="{476493ED-72DC-AF42-AB4E-CCDF47C37051}"/>
              </a:ext>
            </a:extLst>
          </p:cNvPr>
          <p:cNvSpPr/>
          <p:nvPr/>
        </p:nvSpPr>
        <p:spPr>
          <a:xfrm>
            <a:off x="5669480" y="4227221"/>
            <a:ext cx="1603730" cy="1454598"/>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a:t>
            </a:r>
          </a:p>
          <a:p>
            <a:pPr algn="ctr"/>
            <a:r>
              <a:rPr lang="sv-SE" sz="1400">
                <a:solidFill>
                  <a:srgbClr val="2B5E83"/>
                </a:solidFill>
              </a:rPr>
              <a:t>Framtidsbilden och riktningen.</a:t>
            </a:r>
          </a:p>
          <a:p>
            <a:pPr algn="ctr"/>
            <a:r>
              <a:rPr lang="sv-SE" sz="1400">
                <a:solidFill>
                  <a:srgbClr val="2B5E83"/>
                </a:solidFill>
              </a:rPr>
              <a:t>Hur kan vi samverka för att nå fram?</a:t>
            </a:r>
          </a:p>
        </p:txBody>
      </p:sp>
      <p:sp>
        <p:nvSpPr>
          <p:cNvPr id="75" name="Rektangel med rundade hörn 74">
            <a:extLst>
              <a:ext uri="{FF2B5EF4-FFF2-40B4-BE49-F238E27FC236}">
                <a16:creationId xmlns:a16="http://schemas.microsoft.com/office/drawing/2014/main" id="{FE0114D7-D7EA-3140-A7FF-E2328FC48459}"/>
              </a:ext>
            </a:extLst>
          </p:cNvPr>
          <p:cNvSpPr/>
          <p:nvPr/>
        </p:nvSpPr>
        <p:spPr>
          <a:xfrm>
            <a:off x="7273210" y="1592011"/>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2021</a:t>
            </a:r>
          </a:p>
        </p:txBody>
      </p:sp>
      <p:sp>
        <p:nvSpPr>
          <p:cNvPr id="76" name="Rektangel med rundade hörn 75">
            <a:extLst>
              <a:ext uri="{FF2B5EF4-FFF2-40B4-BE49-F238E27FC236}">
                <a16:creationId xmlns:a16="http://schemas.microsoft.com/office/drawing/2014/main" id="{804DABD7-60E7-1144-864F-60BD3E0D66AF}"/>
              </a:ext>
            </a:extLst>
          </p:cNvPr>
          <p:cNvSpPr/>
          <p:nvPr/>
        </p:nvSpPr>
        <p:spPr>
          <a:xfrm>
            <a:off x="3887356" y="5762161"/>
            <a:ext cx="6665314" cy="56000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Agenda 2030  –  RUS 2021-2030  –  Genomförandeprogram 2021-2030</a:t>
            </a:r>
          </a:p>
          <a:p>
            <a:pPr algn="ctr"/>
            <a:r>
              <a:rPr lang="sv-SE" sz="1400">
                <a:solidFill>
                  <a:srgbClr val="2B5E83"/>
                </a:solidFill>
              </a:rPr>
              <a:t>Regional strukturbild 2030</a:t>
            </a:r>
          </a:p>
        </p:txBody>
      </p:sp>
      <p:sp>
        <p:nvSpPr>
          <p:cNvPr id="77" name="Svängd 76">
            <a:extLst>
              <a:ext uri="{FF2B5EF4-FFF2-40B4-BE49-F238E27FC236}">
                <a16:creationId xmlns:a16="http://schemas.microsoft.com/office/drawing/2014/main" id="{25A909CB-BB39-664B-903D-5E2198F53867}"/>
              </a:ext>
            </a:extLst>
          </p:cNvPr>
          <p:cNvSpPr/>
          <p:nvPr/>
        </p:nvSpPr>
        <p:spPr>
          <a:xfrm rot="10800000" flipH="1">
            <a:off x="7372277" y="4202025"/>
            <a:ext cx="363390" cy="1256266"/>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5AB75B36-5BFE-8745-A058-7454AD981EED}"/>
              </a:ext>
            </a:extLst>
          </p:cNvPr>
          <p:cNvSpPr txBox="1"/>
          <p:nvPr/>
        </p:nvSpPr>
        <p:spPr>
          <a:xfrm>
            <a:off x="8640171" y="4190165"/>
            <a:ext cx="1022466" cy="369332"/>
          </a:xfrm>
          <a:prstGeom prst="rect">
            <a:avLst/>
          </a:prstGeom>
          <a:noFill/>
        </p:spPr>
        <p:txBody>
          <a:bodyPr wrap="square" rtlCol="0">
            <a:spAutoFit/>
          </a:bodyPr>
          <a:lstStyle/>
          <a:p>
            <a:r>
              <a:rPr lang="sv-SE">
                <a:solidFill>
                  <a:schemeClr val="bg1"/>
                </a:solidFill>
              </a:rPr>
              <a:t>*</a:t>
            </a:r>
            <a:r>
              <a:rPr lang="sv-SE" sz="1100">
                <a:solidFill>
                  <a:schemeClr val="bg1"/>
                </a:solidFill>
              </a:rPr>
              <a:t>Exempel</a:t>
            </a:r>
            <a:endParaRPr lang="sv-SE">
              <a:solidFill>
                <a:schemeClr val="bg1"/>
              </a:solidFill>
            </a:endParaRPr>
          </a:p>
        </p:txBody>
      </p:sp>
      <p:sp>
        <p:nvSpPr>
          <p:cNvPr id="78" name="Rektangel med rundade hörn 77">
            <a:extLst>
              <a:ext uri="{FF2B5EF4-FFF2-40B4-BE49-F238E27FC236}">
                <a16:creationId xmlns:a16="http://schemas.microsoft.com/office/drawing/2014/main" id="{C42451C5-18E6-9E4C-B57E-F20728F86C96}"/>
              </a:ext>
            </a:extLst>
          </p:cNvPr>
          <p:cNvSpPr/>
          <p:nvPr/>
        </p:nvSpPr>
        <p:spPr>
          <a:xfrm>
            <a:off x="9542997" y="1583412"/>
            <a:ext cx="1870974"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Resultat</a:t>
            </a:r>
          </a:p>
        </p:txBody>
      </p:sp>
      <p:sp>
        <p:nvSpPr>
          <p:cNvPr id="79" name="Rektangel med rundade hörn 78">
            <a:extLst>
              <a:ext uri="{FF2B5EF4-FFF2-40B4-BE49-F238E27FC236}">
                <a16:creationId xmlns:a16="http://schemas.microsoft.com/office/drawing/2014/main" id="{650EB8E4-3A86-D049-904F-63D981992A08}"/>
              </a:ext>
            </a:extLst>
          </p:cNvPr>
          <p:cNvSpPr/>
          <p:nvPr/>
        </p:nvSpPr>
        <p:spPr>
          <a:xfrm>
            <a:off x="9542997" y="4145859"/>
            <a:ext cx="1870974" cy="1415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solidFill>
                <a:srgbClr val="2B5E83"/>
              </a:solidFill>
            </a:endParaRPr>
          </a:p>
          <a:p>
            <a:pPr algn="ctr"/>
            <a:r>
              <a:rPr lang="sv-SE" sz="1400">
                <a:solidFill>
                  <a:srgbClr val="2B5E83"/>
                </a:solidFill>
              </a:rPr>
              <a:t>Gemensam </a:t>
            </a:r>
          </a:p>
          <a:p>
            <a:pPr algn="ctr"/>
            <a:r>
              <a:rPr lang="sv-SE" sz="1400">
                <a:solidFill>
                  <a:srgbClr val="2B5E83"/>
                </a:solidFill>
              </a:rPr>
              <a:t>- riktning</a:t>
            </a:r>
          </a:p>
          <a:p>
            <a:pPr algn="ctr"/>
            <a:r>
              <a:rPr lang="sv-SE" sz="1400">
                <a:solidFill>
                  <a:srgbClr val="2B5E83"/>
                </a:solidFill>
              </a:rPr>
              <a:t>- kunskapsbas</a:t>
            </a:r>
          </a:p>
          <a:p>
            <a:pPr algn="ctr"/>
            <a:r>
              <a:rPr lang="sv-SE" sz="1400">
                <a:solidFill>
                  <a:srgbClr val="2B5E83"/>
                </a:solidFill>
              </a:rPr>
              <a:t>- beslutsunderlag</a:t>
            </a:r>
          </a:p>
          <a:p>
            <a:pPr algn="ctr"/>
            <a:r>
              <a:rPr lang="sv-SE" sz="1400">
                <a:solidFill>
                  <a:srgbClr val="2B5E83"/>
                </a:solidFill>
              </a:rPr>
              <a:t>Effektiv resursanvändning</a:t>
            </a:r>
          </a:p>
          <a:p>
            <a:pPr algn="ctr"/>
            <a:endParaRPr lang="sv-SE" sz="1400">
              <a:solidFill>
                <a:srgbClr val="2B5E83"/>
              </a:solidFill>
            </a:endParaRPr>
          </a:p>
        </p:txBody>
      </p:sp>
    </p:spTree>
    <p:extLst>
      <p:ext uri="{BB962C8B-B14F-4D97-AF65-F5344CB8AC3E}">
        <p14:creationId xmlns:p14="http://schemas.microsoft.com/office/powerpoint/2010/main" val="146726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ktangel med rundade hörn 68">
            <a:extLst>
              <a:ext uri="{FF2B5EF4-FFF2-40B4-BE49-F238E27FC236}">
                <a16:creationId xmlns:a16="http://schemas.microsoft.com/office/drawing/2014/main" id="{41E11EA7-B697-B846-9DFA-2A70FA8D7A9F}"/>
              </a:ext>
            </a:extLst>
          </p:cNvPr>
          <p:cNvSpPr/>
          <p:nvPr/>
        </p:nvSpPr>
        <p:spPr>
          <a:xfrm>
            <a:off x="3874682" y="6387352"/>
            <a:ext cx="6665313" cy="358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Konkret Framtidsbild i kort och långt perspektiv är antagen </a:t>
            </a:r>
          </a:p>
        </p:txBody>
      </p:sp>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a:xfrm>
            <a:off x="669331" y="571472"/>
            <a:ext cx="6593603" cy="737177"/>
          </a:xfrm>
        </p:spPr>
        <p:txBody>
          <a:bodyPr/>
          <a:lstStyle/>
          <a:p>
            <a:r>
              <a:rPr lang="sv-SE"/>
              <a:t>Projektplan 2019-2021</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7" name="Höger 6">
            <a:extLst>
              <a:ext uri="{FF2B5EF4-FFF2-40B4-BE49-F238E27FC236}">
                <a16:creationId xmlns:a16="http://schemas.microsoft.com/office/drawing/2014/main" id="{E1A56448-0508-FC41-B5D6-EEE334A1DE5B}"/>
              </a:ext>
            </a:extLst>
          </p:cNvPr>
          <p:cNvSpPr/>
          <p:nvPr/>
        </p:nvSpPr>
        <p:spPr>
          <a:xfrm>
            <a:off x="0" y="1103416"/>
            <a:ext cx="12892216" cy="3528845"/>
          </a:xfrm>
          <a:prstGeom prst="rightArrow">
            <a:avLst>
              <a:gd name="adj1" fmla="val 60244"/>
              <a:gd name="adj2" fmla="val 50000"/>
            </a:avLst>
          </a:prstGeom>
          <a:solidFill>
            <a:srgbClr val="88888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888888"/>
              </a:solidFill>
            </a:endParaRPr>
          </a:p>
        </p:txBody>
      </p:sp>
      <p:sp>
        <p:nvSpPr>
          <p:cNvPr id="49" name="Rektangel med rundade hörn 48">
            <a:extLst>
              <a:ext uri="{FF2B5EF4-FFF2-40B4-BE49-F238E27FC236}">
                <a16:creationId xmlns:a16="http://schemas.microsoft.com/office/drawing/2014/main" id="{FE565410-907B-1E41-8CC5-087DC7395355}"/>
              </a:ext>
            </a:extLst>
          </p:cNvPr>
          <p:cNvSpPr/>
          <p:nvPr/>
        </p:nvSpPr>
        <p:spPr>
          <a:xfrm>
            <a:off x="82799"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Förbereda</a:t>
            </a:r>
          </a:p>
        </p:txBody>
      </p:sp>
      <p:sp>
        <p:nvSpPr>
          <p:cNvPr id="51" name="Rektangel med rundade hörn 50">
            <a:extLst>
              <a:ext uri="{FF2B5EF4-FFF2-40B4-BE49-F238E27FC236}">
                <a16:creationId xmlns:a16="http://schemas.microsoft.com/office/drawing/2014/main" id="{D3FE56CE-59F6-C344-ABAA-5081ADCC45C2}"/>
              </a:ext>
            </a:extLst>
          </p:cNvPr>
          <p:cNvSpPr/>
          <p:nvPr/>
        </p:nvSpPr>
        <p:spPr>
          <a:xfrm>
            <a:off x="99421" y="4295554"/>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Kartläggning av nuläge </a:t>
            </a:r>
          </a:p>
          <a:p>
            <a:pPr algn="ctr"/>
            <a:r>
              <a:rPr lang="sv-SE" sz="1050">
                <a:solidFill>
                  <a:srgbClr val="698351"/>
                </a:solidFill>
              </a:rPr>
              <a:t>Omvärldsanalys – Hur har andra gjort?</a:t>
            </a:r>
          </a:p>
        </p:txBody>
      </p:sp>
      <p:sp>
        <p:nvSpPr>
          <p:cNvPr id="52" name="Rektangel med rundade hörn 51">
            <a:extLst>
              <a:ext uri="{FF2B5EF4-FFF2-40B4-BE49-F238E27FC236}">
                <a16:creationId xmlns:a16="http://schemas.microsoft.com/office/drawing/2014/main" id="{1EB57C65-9D45-A241-94FE-21107AE26F33}"/>
              </a:ext>
            </a:extLst>
          </p:cNvPr>
          <p:cNvSpPr/>
          <p:nvPr/>
        </p:nvSpPr>
        <p:spPr>
          <a:xfrm>
            <a:off x="448880"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Projektplan</a:t>
            </a:r>
          </a:p>
        </p:txBody>
      </p:sp>
      <p:sp>
        <p:nvSpPr>
          <p:cNvPr id="53" name="Rektangel med rundade hörn 52">
            <a:extLst>
              <a:ext uri="{FF2B5EF4-FFF2-40B4-BE49-F238E27FC236}">
                <a16:creationId xmlns:a16="http://schemas.microsoft.com/office/drawing/2014/main" id="{7F20E4FF-0B4B-594A-9999-0485621FA1C5}"/>
              </a:ext>
            </a:extLst>
          </p:cNvPr>
          <p:cNvSpPr/>
          <p:nvPr/>
        </p:nvSpPr>
        <p:spPr>
          <a:xfrm>
            <a:off x="498756" y="4295101"/>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Chefsnätverk och arbetsgrupp tar fram projektplan för godkännande</a:t>
            </a:r>
          </a:p>
        </p:txBody>
      </p:sp>
      <p:sp>
        <p:nvSpPr>
          <p:cNvPr id="54" name="Rektangel med rundade hörn 53">
            <a:extLst>
              <a:ext uri="{FF2B5EF4-FFF2-40B4-BE49-F238E27FC236}">
                <a16:creationId xmlns:a16="http://schemas.microsoft.com/office/drawing/2014/main" id="{1B3B972E-07EB-2B46-BB02-0C029FB2DD64}"/>
              </a:ext>
            </a:extLst>
          </p:cNvPr>
          <p:cNvSpPr/>
          <p:nvPr/>
        </p:nvSpPr>
        <p:spPr>
          <a:xfrm>
            <a:off x="864513"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28 mars 2019</a:t>
            </a:r>
          </a:p>
        </p:txBody>
      </p:sp>
      <p:sp>
        <p:nvSpPr>
          <p:cNvPr id="56" name="Rektangel med rundade hörn 55">
            <a:extLst>
              <a:ext uri="{FF2B5EF4-FFF2-40B4-BE49-F238E27FC236}">
                <a16:creationId xmlns:a16="http://schemas.microsoft.com/office/drawing/2014/main" id="{06DEC58E-71D9-1347-8303-732FF0ED93F6}"/>
              </a:ext>
            </a:extLst>
          </p:cNvPr>
          <p:cNvSpPr/>
          <p:nvPr/>
        </p:nvSpPr>
        <p:spPr>
          <a:xfrm>
            <a:off x="1213968" y="1644806"/>
            <a:ext cx="63977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t>Organisering/Finansiering</a:t>
            </a:r>
            <a:endParaRPr lang="sv-SE" sz="1200"/>
          </a:p>
        </p:txBody>
      </p:sp>
      <p:sp>
        <p:nvSpPr>
          <p:cNvPr id="57" name="Rektangel med rundade hörn 56">
            <a:extLst>
              <a:ext uri="{FF2B5EF4-FFF2-40B4-BE49-F238E27FC236}">
                <a16:creationId xmlns:a16="http://schemas.microsoft.com/office/drawing/2014/main" id="{575F54C5-36DD-A94C-89F2-F11D7D7963B3}"/>
              </a:ext>
            </a:extLst>
          </p:cNvPr>
          <p:cNvSpPr/>
          <p:nvPr/>
        </p:nvSpPr>
        <p:spPr>
          <a:xfrm>
            <a:off x="1213968" y="4259271"/>
            <a:ext cx="63977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rgbClr val="2B5E83"/>
                </a:solidFill>
              </a:rPr>
              <a:t>Rekrytera roller och bemanna grupper enligt projektplan</a:t>
            </a:r>
          </a:p>
        </p:txBody>
      </p:sp>
      <p:sp>
        <p:nvSpPr>
          <p:cNvPr id="58" name="Svängd 57">
            <a:extLst>
              <a:ext uri="{FF2B5EF4-FFF2-40B4-BE49-F238E27FC236}">
                <a16:creationId xmlns:a16="http://schemas.microsoft.com/office/drawing/2014/main" id="{DC170533-4A5D-1246-8E2C-D3C78666C4D6}"/>
              </a:ext>
            </a:extLst>
          </p:cNvPr>
          <p:cNvSpPr/>
          <p:nvPr/>
        </p:nvSpPr>
        <p:spPr>
          <a:xfrm rot="10800000" flipH="1">
            <a:off x="898091" y="4266345"/>
            <a:ext cx="395078" cy="2304738"/>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9" name="Rektangel med rundade hörn 58">
            <a:extLst>
              <a:ext uri="{FF2B5EF4-FFF2-40B4-BE49-F238E27FC236}">
                <a16:creationId xmlns:a16="http://schemas.microsoft.com/office/drawing/2014/main" id="{4AC327FF-81AC-7843-81E0-E5D83FA5E4E5}"/>
              </a:ext>
            </a:extLst>
          </p:cNvPr>
          <p:cNvSpPr/>
          <p:nvPr/>
        </p:nvSpPr>
        <p:spPr>
          <a:xfrm>
            <a:off x="1920866" y="1644806"/>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1</a:t>
            </a:r>
          </a:p>
          <a:p>
            <a:pPr algn="ctr"/>
            <a:r>
              <a:rPr lang="sv-SE" sz="1600"/>
              <a:t>Framtidsbild/</a:t>
            </a:r>
            <a:br>
              <a:rPr lang="sv-SE" sz="1600"/>
            </a:br>
            <a:r>
              <a:rPr lang="sv-SE" sz="1600"/>
              <a:t>Självbild</a:t>
            </a:r>
          </a:p>
          <a:p>
            <a:pPr algn="ctr"/>
            <a:endParaRPr lang="sv-SE"/>
          </a:p>
        </p:txBody>
      </p:sp>
      <p:sp>
        <p:nvSpPr>
          <p:cNvPr id="60" name="Rektangel med rundade hörn 59">
            <a:extLst>
              <a:ext uri="{FF2B5EF4-FFF2-40B4-BE49-F238E27FC236}">
                <a16:creationId xmlns:a16="http://schemas.microsoft.com/office/drawing/2014/main" id="{62CCC533-F7C4-AC43-B23A-AF9BEBBD6F62}"/>
              </a:ext>
            </a:extLst>
          </p:cNvPr>
          <p:cNvSpPr/>
          <p:nvPr/>
        </p:nvSpPr>
        <p:spPr>
          <a:xfrm>
            <a:off x="1920866" y="4266345"/>
            <a:ext cx="160373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Vart är vi på väg? Hur ser det ut  när vi är framme?</a:t>
            </a:r>
          </a:p>
          <a:p>
            <a:pPr algn="ctr"/>
            <a:r>
              <a:rPr lang="sv-SE" sz="1400">
                <a:solidFill>
                  <a:srgbClr val="2B5E83"/>
                </a:solidFill>
              </a:rPr>
              <a:t>Workshops med relevanta intressent-grupper, nätverk och arbetsgrupper</a:t>
            </a:r>
          </a:p>
        </p:txBody>
      </p:sp>
      <p:sp>
        <p:nvSpPr>
          <p:cNvPr id="61" name="Rektangel med rundade hörn 60">
            <a:extLst>
              <a:ext uri="{FF2B5EF4-FFF2-40B4-BE49-F238E27FC236}">
                <a16:creationId xmlns:a16="http://schemas.microsoft.com/office/drawing/2014/main" id="{7DBDC43A-2940-E74E-99A5-F777EC7318D7}"/>
              </a:ext>
            </a:extLst>
          </p:cNvPr>
          <p:cNvSpPr/>
          <p:nvPr/>
        </p:nvSpPr>
        <p:spPr>
          <a:xfrm>
            <a:off x="3591724"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2020</a:t>
            </a:r>
          </a:p>
        </p:txBody>
      </p:sp>
      <p:sp>
        <p:nvSpPr>
          <p:cNvPr id="62" name="Svängd 61">
            <a:extLst>
              <a:ext uri="{FF2B5EF4-FFF2-40B4-BE49-F238E27FC236}">
                <a16:creationId xmlns:a16="http://schemas.microsoft.com/office/drawing/2014/main" id="{DC805831-64C8-804B-AFDD-C3AD88F9D617}"/>
              </a:ext>
            </a:extLst>
          </p:cNvPr>
          <p:cNvSpPr/>
          <p:nvPr/>
        </p:nvSpPr>
        <p:spPr>
          <a:xfrm rot="10800000" flipH="1">
            <a:off x="3613671" y="4267583"/>
            <a:ext cx="402888" cy="2415849"/>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4" name="Grupp 3">
            <a:extLst>
              <a:ext uri="{FF2B5EF4-FFF2-40B4-BE49-F238E27FC236}">
                <a16:creationId xmlns:a16="http://schemas.microsoft.com/office/drawing/2014/main" id="{C3E18616-4CF6-CF4B-9CAA-52085D28AAA0}"/>
              </a:ext>
            </a:extLst>
          </p:cNvPr>
          <p:cNvGrpSpPr/>
          <p:nvPr/>
        </p:nvGrpSpPr>
        <p:grpSpPr>
          <a:xfrm>
            <a:off x="7606207" y="1169773"/>
            <a:ext cx="1870974" cy="3389724"/>
            <a:chOff x="7606207" y="1169773"/>
            <a:chExt cx="1870974" cy="3389724"/>
          </a:xfrm>
        </p:grpSpPr>
        <p:sp>
          <p:nvSpPr>
            <p:cNvPr id="64" name="Rektangel med rundade hörn 63">
              <a:extLst>
                <a:ext uri="{FF2B5EF4-FFF2-40B4-BE49-F238E27FC236}">
                  <a16:creationId xmlns:a16="http://schemas.microsoft.com/office/drawing/2014/main" id="{ECEDE1B1-B973-AC48-887F-8A3A203906B9}"/>
                </a:ext>
              </a:extLst>
            </p:cNvPr>
            <p:cNvSpPr/>
            <p:nvPr/>
          </p:nvSpPr>
          <p:spPr>
            <a:xfrm>
              <a:off x="7606207" y="1169773"/>
              <a:ext cx="1870974" cy="3389724"/>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2000"/>
                <a:t>Utveckling</a:t>
              </a:r>
              <a:endParaRPr lang="sv-SE"/>
            </a:p>
          </p:txBody>
        </p:sp>
        <p:sp>
          <p:nvSpPr>
            <p:cNvPr id="65" name="Rektangel med rundade hörn 64">
              <a:extLst>
                <a:ext uri="{FF2B5EF4-FFF2-40B4-BE49-F238E27FC236}">
                  <a16:creationId xmlns:a16="http://schemas.microsoft.com/office/drawing/2014/main" id="{8340E855-F9D9-874F-BE7F-110C1011AEFE}"/>
                </a:ext>
              </a:extLst>
            </p:cNvPr>
            <p:cNvSpPr/>
            <p:nvPr/>
          </p:nvSpPr>
          <p:spPr>
            <a:xfrm>
              <a:off x="7642778" y="1720344"/>
              <a:ext cx="1804099" cy="693138"/>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Lokala innovations-plattformar</a:t>
              </a:r>
            </a:p>
          </p:txBody>
        </p:sp>
        <p:sp>
          <p:nvSpPr>
            <p:cNvPr id="66" name="Rektangel med rundade hörn 65">
              <a:extLst>
                <a:ext uri="{FF2B5EF4-FFF2-40B4-BE49-F238E27FC236}">
                  <a16:creationId xmlns:a16="http://schemas.microsoft.com/office/drawing/2014/main" id="{BF12FB1B-6B48-B142-AE24-6F4A15487B9F}"/>
                </a:ext>
              </a:extLst>
            </p:cNvPr>
            <p:cNvSpPr/>
            <p:nvPr/>
          </p:nvSpPr>
          <p:spPr>
            <a:xfrm>
              <a:off x="7635473" y="2481575"/>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Samverkan över gränser</a:t>
              </a:r>
            </a:p>
          </p:txBody>
        </p:sp>
        <p:sp>
          <p:nvSpPr>
            <p:cNvPr id="67" name="Rektangel med rundade hörn 66">
              <a:extLst>
                <a:ext uri="{FF2B5EF4-FFF2-40B4-BE49-F238E27FC236}">
                  <a16:creationId xmlns:a16="http://schemas.microsoft.com/office/drawing/2014/main" id="{49175BDA-F7BB-C94C-BE93-07F42E021044}"/>
                </a:ext>
              </a:extLst>
            </p:cNvPr>
            <p:cNvSpPr/>
            <p:nvPr/>
          </p:nvSpPr>
          <p:spPr>
            <a:xfrm>
              <a:off x="7642778" y="3036997"/>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Strategisk kompetensförsörjning</a:t>
              </a:r>
            </a:p>
          </p:txBody>
        </p:sp>
        <p:sp>
          <p:nvSpPr>
            <p:cNvPr id="68" name="Rektangel med rundade hörn 67">
              <a:extLst>
                <a:ext uri="{FF2B5EF4-FFF2-40B4-BE49-F238E27FC236}">
                  <a16:creationId xmlns:a16="http://schemas.microsoft.com/office/drawing/2014/main" id="{52183E9F-915C-BA41-8997-265D886F86E7}"/>
                </a:ext>
              </a:extLst>
            </p:cNvPr>
            <p:cNvSpPr/>
            <p:nvPr/>
          </p:nvSpPr>
          <p:spPr>
            <a:xfrm>
              <a:off x="7642778" y="3584162"/>
              <a:ext cx="1804099" cy="589583"/>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Hållbar mobilitet </a:t>
              </a:r>
              <a:br>
                <a:rPr lang="sv-SE" sz="1400" i="1"/>
              </a:br>
              <a:r>
                <a:rPr lang="sv-SE" sz="1400" i="1"/>
                <a:t>på landsbygderna</a:t>
              </a:r>
            </a:p>
          </p:txBody>
        </p:sp>
      </p:grpSp>
      <p:sp>
        <p:nvSpPr>
          <p:cNvPr id="70" name="Rektangel med rundade hörn 69">
            <a:extLst>
              <a:ext uri="{FF2B5EF4-FFF2-40B4-BE49-F238E27FC236}">
                <a16:creationId xmlns:a16="http://schemas.microsoft.com/office/drawing/2014/main" id="{9F5E8BB9-652B-E844-995D-ADE23DB0038D}"/>
              </a:ext>
            </a:extLst>
          </p:cNvPr>
          <p:cNvSpPr/>
          <p:nvPr/>
        </p:nvSpPr>
        <p:spPr>
          <a:xfrm>
            <a:off x="7629951" y="4642747"/>
            <a:ext cx="1860639" cy="918575"/>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tar gemensamt ansvar för projekt</a:t>
            </a:r>
            <a:br>
              <a:rPr lang="sv-SE" sz="1400">
                <a:solidFill>
                  <a:srgbClr val="2B5E83"/>
                </a:solidFill>
              </a:rPr>
            </a:br>
            <a:r>
              <a:rPr lang="sv-SE" sz="1400">
                <a:solidFill>
                  <a:srgbClr val="2B5E83"/>
                </a:solidFill>
              </a:rPr>
              <a:t>&amp; genomförande</a:t>
            </a:r>
          </a:p>
        </p:txBody>
      </p:sp>
      <p:sp>
        <p:nvSpPr>
          <p:cNvPr id="71" name="Rektangel med rundade hörn 70">
            <a:extLst>
              <a:ext uri="{FF2B5EF4-FFF2-40B4-BE49-F238E27FC236}">
                <a16:creationId xmlns:a16="http://schemas.microsoft.com/office/drawing/2014/main" id="{473EF360-9631-DE4F-B659-E2868C014B4E}"/>
              </a:ext>
            </a:extLst>
          </p:cNvPr>
          <p:cNvSpPr/>
          <p:nvPr/>
        </p:nvSpPr>
        <p:spPr>
          <a:xfrm>
            <a:off x="3942121"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2</a:t>
            </a:r>
          </a:p>
          <a:p>
            <a:pPr algn="ctr"/>
            <a:r>
              <a:rPr lang="sv-SE" sz="1600"/>
              <a:t>Färdriktning</a:t>
            </a:r>
          </a:p>
          <a:p>
            <a:pPr algn="ctr"/>
            <a:endParaRPr lang="sv-SE"/>
          </a:p>
        </p:txBody>
      </p:sp>
      <p:sp>
        <p:nvSpPr>
          <p:cNvPr id="72" name="Rektangel med rundade hörn 71">
            <a:extLst>
              <a:ext uri="{FF2B5EF4-FFF2-40B4-BE49-F238E27FC236}">
                <a16:creationId xmlns:a16="http://schemas.microsoft.com/office/drawing/2014/main" id="{E296462A-7241-AB44-BE38-B64DD1AC9EB3}"/>
              </a:ext>
            </a:extLst>
          </p:cNvPr>
          <p:cNvSpPr/>
          <p:nvPr/>
        </p:nvSpPr>
        <p:spPr>
          <a:xfrm>
            <a:off x="3966683" y="4203156"/>
            <a:ext cx="1603730" cy="1478663"/>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Framtidsbilden</a:t>
            </a:r>
          </a:p>
          <a:p>
            <a:pPr algn="ctr"/>
            <a:r>
              <a:rPr lang="sv-SE" sz="1400">
                <a:solidFill>
                  <a:srgbClr val="2B5E83"/>
                </a:solidFill>
              </a:rPr>
              <a:t>Hur ser strategierna ut för att nå dem?</a:t>
            </a:r>
          </a:p>
        </p:txBody>
      </p:sp>
      <p:sp>
        <p:nvSpPr>
          <p:cNvPr id="73" name="Rektangel med rundade hörn 72">
            <a:extLst>
              <a:ext uri="{FF2B5EF4-FFF2-40B4-BE49-F238E27FC236}">
                <a16:creationId xmlns:a16="http://schemas.microsoft.com/office/drawing/2014/main" id="{BD2748D6-DAA8-7742-BEBB-7F068373A13F}"/>
              </a:ext>
            </a:extLst>
          </p:cNvPr>
          <p:cNvSpPr/>
          <p:nvPr/>
        </p:nvSpPr>
        <p:spPr>
          <a:xfrm>
            <a:off x="5619443"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3</a:t>
            </a:r>
          </a:p>
          <a:p>
            <a:pPr algn="ctr"/>
            <a:r>
              <a:rPr lang="sv-SE" sz="1600"/>
              <a:t>Samverkan</a:t>
            </a:r>
          </a:p>
          <a:p>
            <a:pPr algn="ctr"/>
            <a:endParaRPr lang="sv-SE"/>
          </a:p>
        </p:txBody>
      </p:sp>
      <p:sp>
        <p:nvSpPr>
          <p:cNvPr id="74" name="Rektangel med rundade hörn 73">
            <a:extLst>
              <a:ext uri="{FF2B5EF4-FFF2-40B4-BE49-F238E27FC236}">
                <a16:creationId xmlns:a16="http://schemas.microsoft.com/office/drawing/2014/main" id="{476493ED-72DC-AF42-AB4E-CCDF47C37051}"/>
              </a:ext>
            </a:extLst>
          </p:cNvPr>
          <p:cNvSpPr/>
          <p:nvPr/>
        </p:nvSpPr>
        <p:spPr>
          <a:xfrm>
            <a:off x="5669480" y="4227221"/>
            <a:ext cx="1603730" cy="1454598"/>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a:t>
            </a:r>
          </a:p>
          <a:p>
            <a:pPr algn="ctr"/>
            <a:r>
              <a:rPr lang="sv-SE" sz="1400">
                <a:solidFill>
                  <a:srgbClr val="2B5E83"/>
                </a:solidFill>
              </a:rPr>
              <a:t>Framtidsbilden och riktningen.</a:t>
            </a:r>
          </a:p>
          <a:p>
            <a:pPr algn="ctr"/>
            <a:r>
              <a:rPr lang="sv-SE" sz="1400">
                <a:solidFill>
                  <a:srgbClr val="2B5E83"/>
                </a:solidFill>
              </a:rPr>
              <a:t>Hur kan vi samverka för att nå fram?</a:t>
            </a:r>
          </a:p>
        </p:txBody>
      </p:sp>
      <p:sp>
        <p:nvSpPr>
          <p:cNvPr id="75" name="Rektangel med rundade hörn 74">
            <a:extLst>
              <a:ext uri="{FF2B5EF4-FFF2-40B4-BE49-F238E27FC236}">
                <a16:creationId xmlns:a16="http://schemas.microsoft.com/office/drawing/2014/main" id="{FE0114D7-D7EA-3140-A7FF-E2328FC48459}"/>
              </a:ext>
            </a:extLst>
          </p:cNvPr>
          <p:cNvSpPr/>
          <p:nvPr/>
        </p:nvSpPr>
        <p:spPr>
          <a:xfrm>
            <a:off x="7273210" y="1592011"/>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2021</a:t>
            </a:r>
          </a:p>
        </p:txBody>
      </p:sp>
      <p:sp>
        <p:nvSpPr>
          <p:cNvPr id="76" name="Rektangel med rundade hörn 75">
            <a:extLst>
              <a:ext uri="{FF2B5EF4-FFF2-40B4-BE49-F238E27FC236}">
                <a16:creationId xmlns:a16="http://schemas.microsoft.com/office/drawing/2014/main" id="{804DABD7-60E7-1144-864F-60BD3E0D66AF}"/>
              </a:ext>
            </a:extLst>
          </p:cNvPr>
          <p:cNvSpPr/>
          <p:nvPr/>
        </p:nvSpPr>
        <p:spPr>
          <a:xfrm>
            <a:off x="3887356" y="5762161"/>
            <a:ext cx="6665314" cy="56000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Agenda 2030  –  RUS 2021-2030  –  Genomförandeprogram 2021-2030</a:t>
            </a:r>
          </a:p>
          <a:p>
            <a:pPr algn="ctr"/>
            <a:r>
              <a:rPr lang="sv-SE" sz="1400">
                <a:solidFill>
                  <a:srgbClr val="2B5E83"/>
                </a:solidFill>
              </a:rPr>
              <a:t>Regional strukturbild 2030</a:t>
            </a:r>
          </a:p>
        </p:txBody>
      </p:sp>
      <p:sp>
        <p:nvSpPr>
          <p:cNvPr id="77" name="Svängd 76">
            <a:extLst>
              <a:ext uri="{FF2B5EF4-FFF2-40B4-BE49-F238E27FC236}">
                <a16:creationId xmlns:a16="http://schemas.microsoft.com/office/drawing/2014/main" id="{25A909CB-BB39-664B-903D-5E2198F53867}"/>
              </a:ext>
            </a:extLst>
          </p:cNvPr>
          <p:cNvSpPr/>
          <p:nvPr/>
        </p:nvSpPr>
        <p:spPr>
          <a:xfrm rot="10800000" flipH="1">
            <a:off x="7372277" y="4202025"/>
            <a:ext cx="363390" cy="1256266"/>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5AB75B36-5BFE-8745-A058-7454AD981EED}"/>
              </a:ext>
            </a:extLst>
          </p:cNvPr>
          <p:cNvSpPr txBox="1"/>
          <p:nvPr/>
        </p:nvSpPr>
        <p:spPr>
          <a:xfrm>
            <a:off x="8640171" y="4190165"/>
            <a:ext cx="1022466" cy="369332"/>
          </a:xfrm>
          <a:prstGeom prst="rect">
            <a:avLst/>
          </a:prstGeom>
          <a:noFill/>
        </p:spPr>
        <p:txBody>
          <a:bodyPr wrap="square" rtlCol="0">
            <a:spAutoFit/>
          </a:bodyPr>
          <a:lstStyle/>
          <a:p>
            <a:r>
              <a:rPr lang="sv-SE">
                <a:solidFill>
                  <a:schemeClr val="bg1"/>
                </a:solidFill>
              </a:rPr>
              <a:t>*</a:t>
            </a:r>
            <a:r>
              <a:rPr lang="sv-SE" sz="1100">
                <a:solidFill>
                  <a:schemeClr val="bg1"/>
                </a:solidFill>
              </a:rPr>
              <a:t>Exempel</a:t>
            </a:r>
            <a:endParaRPr lang="sv-SE">
              <a:solidFill>
                <a:schemeClr val="bg1"/>
              </a:solidFill>
            </a:endParaRPr>
          </a:p>
        </p:txBody>
      </p:sp>
      <p:sp>
        <p:nvSpPr>
          <p:cNvPr id="78" name="Rektangel med rundade hörn 77">
            <a:extLst>
              <a:ext uri="{FF2B5EF4-FFF2-40B4-BE49-F238E27FC236}">
                <a16:creationId xmlns:a16="http://schemas.microsoft.com/office/drawing/2014/main" id="{C42451C5-18E6-9E4C-B57E-F20728F86C96}"/>
              </a:ext>
            </a:extLst>
          </p:cNvPr>
          <p:cNvSpPr/>
          <p:nvPr/>
        </p:nvSpPr>
        <p:spPr>
          <a:xfrm>
            <a:off x="9542997" y="1583412"/>
            <a:ext cx="1870974"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Resultat</a:t>
            </a:r>
          </a:p>
        </p:txBody>
      </p:sp>
      <p:sp>
        <p:nvSpPr>
          <p:cNvPr id="79" name="Rektangel med rundade hörn 78">
            <a:extLst>
              <a:ext uri="{FF2B5EF4-FFF2-40B4-BE49-F238E27FC236}">
                <a16:creationId xmlns:a16="http://schemas.microsoft.com/office/drawing/2014/main" id="{650EB8E4-3A86-D049-904F-63D981992A08}"/>
              </a:ext>
            </a:extLst>
          </p:cNvPr>
          <p:cNvSpPr/>
          <p:nvPr/>
        </p:nvSpPr>
        <p:spPr>
          <a:xfrm>
            <a:off x="9542997" y="4145859"/>
            <a:ext cx="1870974" cy="1415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solidFill>
                <a:srgbClr val="2B5E83"/>
              </a:solidFill>
            </a:endParaRPr>
          </a:p>
          <a:p>
            <a:pPr algn="ctr"/>
            <a:r>
              <a:rPr lang="sv-SE" sz="1400">
                <a:solidFill>
                  <a:srgbClr val="2B5E83"/>
                </a:solidFill>
              </a:rPr>
              <a:t>Gemensam </a:t>
            </a:r>
          </a:p>
          <a:p>
            <a:pPr algn="ctr"/>
            <a:r>
              <a:rPr lang="sv-SE" sz="1400">
                <a:solidFill>
                  <a:srgbClr val="2B5E83"/>
                </a:solidFill>
              </a:rPr>
              <a:t>- riktning</a:t>
            </a:r>
          </a:p>
          <a:p>
            <a:pPr algn="ctr"/>
            <a:r>
              <a:rPr lang="sv-SE" sz="1400">
                <a:solidFill>
                  <a:srgbClr val="2B5E83"/>
                </a:solidFill>
              </a:rPr>
              <a:t>- kunskapsbas</a:t>
            </a:r>
          </a:p>
          <a:p>
            <a:pPr algn="ctr"/>
            <a:r>
              <a:rPr lang="sv-SE" sz="1400">
                <a:solidFill>
                  <a:srgbClr val="2B5E83"/>
                </a:solidFill>
              </a:rPr>
              <a:t>- beslutsunderlag</a:t>
            </a:r>
          </a:p>
          <a:p>
            <a:pPr algn="ctr"/>
            <a:r>
              <a:rPr lang="sv-SE" sz="1400">
                <a:solidFill>
                  <a:srgbClr val="2B5E83"/>
                </a:solidFill>
              </a:rPr>
              <a:t>Effektiv resursanvändning</a:t>
            </a:r>
          </a:p>
          <a:p>
            <a:pPr algn="ctr"/>
            <a:endParaRPr lang="sv-SE" sz="1400">
              <a:solidFill>
                <a:srgbClr val="2B5E83"/>
              </a:solidFill>
            </a:endParaRPr>
          </a:p>
        </p:txBody>
      </p:sp>
      <p:sp>
        <p:nvSpPr>
          <p:cNvPr id="35" name="Rektangel 34">
            <a:extLst>
              <a:ext uri="{FF2B5EF4-FFF2-40B4-BE49-F238E27FC236}">
                <a16:creationId xmlns:a16="http://schemas.microsoft.com/office/drawing/2014/main" id="{3706C840-E1DB-FE44-9B76-606B099E155F}"/>
              </a:ext>
            </a:extLst>
          </p:cNvPr>
          <p:cNvSpPr/>
          <p:nvPr/>
        </p:nvSpPr>
        <p:spPr>
          <a:xfrm>
            <a:off x="1205658" y="1169773"/>
            <a:ext cx="12250931" cy="56915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9754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1B97F1DF-7052-4446-B78D-21AB2C1DC74A}"/>
              </a:ext>
            </a:extLst>
          </p:cNvPr>
          <p:cNvSpPr txBox="1">
            <a:spLocks/>
          </p:cNvSpPr>
          <p:nvPr/>
        </p:nvSpPr>
        <p:spPr>
          <a:xfrm>
            <a:off x="721597" y="300376"/>
            <a:ext cx="6593603" cy="2642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500">
                <a:solidFill>
                  <a:srgbClr val="888888"/>
                </a:solidFill>
                <a:latin typeface="Helvetica" pitchFamily="2" charset="0"/>
              </a:rPr>
              <a:t>Strukturbild Fyrbodal - Projektplan</a:t>
            </a:r>
          </a:p>
        </p:txBody>
      </p:sp>
      <p:sp>
        <p:nvSpPr>
          <p:cNvPr id="4" name="Title 1">
            <a:extLst>
              <a:ext uri="{FF2B5EF4-FFF2-40B4-BE49-F238E27FC236}">
                <a16:creationId xmlns:a16="http://schemas.microsoft.com/office/drawing/2014/main" id="{DBCE5ED8-F741-7A4B-97E6-4CB2046BD48E}"/>
              </a:ext>
            </a:extLst>
          </p:cNvPr>
          <p:cNvSpPr txBox="1">
            <a:spLocks/>
          </p:cNvSpPr>
          <p:nvPr/>
        </p:nvSpPr>
        <p:spPr>
          <a:xfrm>
            <a:off x="721597" y="833928"/>
            <a:ext cx="5543279" cy="134086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bg1"/>
                </a:solidFill>
                <a:latin typeface="Helvetica" charset="0"/>
                <a:ea typeface="Helvetica" charset="0"/>
                <a:cs typeface="Helvetica" charset="0"/>
              </a:defRPr>
            </a:lvl1pPr>
          </a:lstStyle>
          <a:p>
            <a:pPr algn="l"/>
            <a:r>
              <a:rPr lang="sv-SE"/>
              <a:t>Hur har andra gjort</a:t>
            </a:r>
          </a:p>
        </p:txBody>
      </p:sp>
      <p:pic>
        <p:nvPicPr>
          <p:cNvPr id="5" name="Bildobjekt 4">
            <a:extLst>
              <a:ext uri="{FF2B5EF4-FFF2-40B4-BE49-F238E27FC236}">
                <a16:creationId xmlns:a16="http://schemas.microsoft.com/office/drawing/2014/main" id="{7FFEA313-989C-D04C-A8FC-99057B222F09}"/>
              </a:ext>
            </a:extLst>
          </p:cNvPr>
          <p:cNvPicPr>
            <a:picLocks noChangeAspect="1"/>
          </p:cNvPicPr>
          <p:nvPr/>
        </p:nvPicPr>
        <p:blipFill>
          <a:blip r:embed="rId2"/>
          <a:stretch>
            <a:fillRect/>
          </a:stretch>
        </p:blipFill>
        <p:spPr>
          <a:xfrm>
            <a:off x="5332675" y="2174789"/>
            <a:ext cx="5679635" cy="3057071"/>
          </a:xfrm>
          <a:prstGeom prst="rect">
            <a:avLst/>
          </a:prstGeom>
          <a:effectLst>
            <a:outerShdw blurRad="50800" dist="38100" dir="2700000" algn="tl" rotWithShape="0">
              <a:prstClr val="black">
                <a:alpha val="40000"/>
              </a:prstClr>
            </a:outerShdw>
            <a:softEdge rad="50800"/>
          </a:effectLst>
        </p:spPr>
      </p:pic>
      <p:pic>
        <p:nvPicPr>
          <p:cNvPr id="6" name="Bildobjekt 5">
            <a:extLst>
              <a:ext uri="{FF2B5EF4-FFF2-40B4-BE49-F238E27FC236}">
                <a16:creationId xmlns:a16="http://schemas.microsoft.com/office/drawing/2014/main" id="{CB8CCE90-C507-5A41-805C-CDF14B97308D}"/>
              </a:ext>
            </a:extLst>
          </p:cNvPr>
          <p:cNvPicPr>
            <a:picLocks noChangeAspect="1"/>
          </p:cNvPicPr>
          <p:nvPr/>
        </p:nvPicPr>
        <p:blipFill>
          <a:blip r:embed="rId3"/>
          <a:stretch>
            <a:fillRect/>
          </a:stretch>
        </p:blipFill>
        <p:spPr>
          <a:xfrm>
            <a:off x="859074" y="2174789"/>
            <a:ext cx="1436551" cy="2232478"/>
          </a:xfrm>
          <a:prstGeom prst="rect">
            <a:avLst/>
          </a:prstGeom>
          <a:effectLst>
            <a:outerShdw blurRad="50800" dist="38100" dir="2700000" algn="tl" rotWithShape="0">
              <a:prstClr val="black">
                <a:alpha val="40000"/>
              </a:prstClr>
            </a:outerShdw>
            <a:softEdge rad="76200"/>
          </a:effectLst>
        </p:spPr>
      </p:pic>
      <p:sp>
        <p:nvSpPr>
          <p:cNvPr id="12" name="textruta 11">
            <a:extLst>
              <a:ext uri="{FF2B5EF4-FFF2-40B4-BE49-F238E27FC236}">
                <a16:creationId xmlns:a16="http://schemas.microsoft.com/office/drawing/2014/main" id="{99CAEA2A-7527-D845-AB3E-CB6AE2A26863}"/>
              </a:ext>
            </a:extLst>
          </p:cNvPr>
          <p:cNvSpPr txBox="1"/>
          <p:nvPr/>
        </p:nvSpPr>
        <p:spPr>
          <a:xfrm>
            <a:off x="2433102" y="2444122"/>
            <a:ext cx="2542903" cy="646331"/>
          </a:xfrm>
          <a:prstGeom prst="rect">
            <a:avLst/>
          </a:prstGeom>
          <a:noFill/>
        </p:spPr>
        <p:txBody>
          <a:bodyPr wrap="square" rtlCol="0">
            <a:spAutoFit/>
          </a:bodyPr>
          <a:lstStyle/>
          <a:p>
            <a:r>
              <a:rPr lang="sv-SE"/>
              <a:t>Strukturbild</a:t>
            </a:r>
          </a:p>
          <a:p>
            <a:r>
              <a:rPr lang="sv-SE"/>
              <a:t>Göteborgsregionen</a:t>
            </a:r>
          </a:p>
        </p:txBody>
      </p:sp>
    </p:spTree>
    <p:extLst>
      <p:ext uri="{BB962C8B-B14F-4D97-AF65-F5344CB8AC3E}">
        <p14:creationId xmlns:p14="http://schemas.microsoft.com/office/powerpoint/2010/main" val="59719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ktangel med rundade hörn 68">
            <a:extLst>
              <a:ext uri="{FF2B5EF4-FFF2-40B4-BE49-F238E27FC236}">
                <a16:creationId xmlns:a16="http://schemas.microsoft.com/office/drawing/2014/main" id="{41E11EA7-B697-B846-9DFA-2A70FA8D7A9F}"/>
              </a:ext>
            </a:extLst>
          </p:cNvPr>
          <p:cNvSpPr/>
          <p:nvPr/>
        </p:nvSpPr>
        <p:spPr>
          <a:xfrm>
            <a:off x="3874682" y="6387352"/>
            <a:ext cx="6665313" cy="358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Konkret Framtidsbild i kort och långt perspektiv är antagen </a:t>
            </a:r>
          </a:p>
        </p:txBody>
      </p:sp>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a:xfrm>
            <a:off x="669331" y="571472"/>
            <a:ext cx="6593603" cy="737177"/>
          </a:xfrm>
        </p:spPr>
        <p:txBody>
          <a:bodyPr/>
          <a:lstStyle/>
          <a:p>
            <a:r>
              <a:rPr lang="sv-SE"/>
              <a:t>Projektplan 2019-2021</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7" name="Höger 6">
            <a:extLst>
              <a:ext uri="{FF2B5EF4-FFF2-40B4-BE49-F238E27FC236}">
                <a16:creationId xmlns:a16="http://schemas.microsoft.com/office/drawing/2014/main" id="{E1A56448-0508-FC41-B5D6-EEE334A1DE5B}"/>
              </a:ext>
            </a:extLst>
          </p:cNvPr>
          <p:cNvSpPr/>
          <p:nvPr/>
        </p:nvSpPr>
        <p:spPr>
          <a:xfrm>
            <a:off x="0" y="1103416"/>
            <a:ext cx="12892216" cy="3528845"/>
          </a:xfrm>
          <a:prstGeom prst="rightArrow">
            <a:avLst>
              <a:gd name="adj1" fmla="val 60244"/>
              <a:gd name="adj2" fmla="val 50000"/>
            </a:avLst>
          </a:prstGeom>
          <a:solidFill>
            <a:srgbClr val="88888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888888"/>
              </a:solidFill>
            </a:endParaRPr>
          </a:p>
        </p:txBody>
      </p:sp>
      <p:sp>
        <p:nvSpPr>
          <p:cNvPr id="49" name="Rektangel med rundade hörn 48">
            <a:extLst>
              <a:ext uri="{FF2B5EF4-FFF2-40B4-BE49-F238E27FC236}">
                <a16:creationId xmlns:a16="http://schemas.microsoft.com/office/drawing/2014/main" id="{FE565410-907B-1E41-8CC5-087DC7395355}"/>
              </a:ext>
            </a:extLst>
          </p:cNvPr>
          <p:cNvSpPr/>
          <p:nvPr/>
        </p:nvSpPr>
        <p:spPr>
          <a:xfrm>
            <a:off x="82799"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Förbereda</a:t>
            </a:r>
          </a:p>
        </p:txBody>
      </p:sp>
      <p:sp>
        <p:nvSpPr>
          <p:cNvPr id="51" name="Rektangel med rundade hörn 50">
            <a:extLst>
              <a:ext uri="{FF2B5EF4-FFF2-40B4-BE49-F238E27FC236}">
                <a16:creationId xmlns:a16="http://schemas.microsoft.com/office/drawing/2014/main" id="{D3FE56CE-59F6-C344-ABAA-5081ADCC45C2}"/>
              </a:ext>
            </a:extLst>
          </p:cNvPr>
          <p:cNvSpPr/>
          <p:nvPr/>
        </p:nvSpPr>
        <p:spPr>
          <a:xfrm>
            <a:off x="99421" y="4295554"/>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Kartläggning av nuläge </a:t>
            </a:r>
          </a:p>
          <a:p>
            <a:pPr algn="ctr"/>
            <a:r>
              <a:rPr lang="sv-SE" sz="1050">
                <a:solidFill>
                  <a:srgbClr val="698351"/>
                </a:solidFill>
              </a:rPr>
              <a:t>Omvärldsanalys – Hur har andra gjort?</a:t>
            </a:r>
          </a:p>
        </p:txBody>
      </p:sp>
      <p:sp>
        <p:nvSpPr>
          <p:cNvPr id="52" name="Rektangel med rundade hörn 51">
            <a:extLst>
              <a:ext uri="{FF2B5EF4-FFF2-40B4-BE49-F238E27FC236}">
                <a16:creationId xmlns:a16="http://schemas.microsoft.com/office/drawing/2014/main" id="{1EB57C65-9D45-A241-94FE-21107AE26F33}"/>
              </a:ext>
            </a:extLst>
          </p:cNvPr>
          <p:cNvSpPr/>
          <p:nvPr/>
        </p:nvSpPr>
        <p:spPr>
          <a:xfrm>
            <a:off x="448880"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Projektplan</a:t>
            </a:r>
          </a:p>
        </p:txBody>
      </p:sp>
      <p:sp>
        <p:nvSpPr>
          <p:cNvPr id="53" name="Rektangel med rundade hörn 52">
            <a:extLst>
              <a:ext uri="{FF2B5EF4-FFF2-40B4-BE49-F238E27FC236}">
                <a16:creationId xmlns:a16="http://schemas.microsoft.com/office/drawing/2014/main" id="{7F20E4FF-0B4B-594A-9999-0485621FA1C5}"/>
              </a:ext>
            </a:extLst>
          </p:cNvPr>
          <p:cNvSpPr/>
          <p:nvPr/>
        </p:nvSpPr>
        <p:spPr>
          <a:xfrm>
            <a:off x="498756" y="4295101"/>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Chefsnätverk och arbetsgrupp tar fram projektplan för godkännande</a:t>
            </a:r>
          </a:p>
        </p:txBody>
      </p:sp>
      <p:sp>
        <p:nvSpPr>
          <p:cNvPr id="54" name="Rektangel med rundade hörn 53">
            <a:extLst>
              <a:ext uri="{FF2B5EF4-FFF2-40B4-BE49-F238E27FC236}">
                <a16:creationId xmlns:a16="http://schemas.microsoft.com/office/drawing/2014/main" id="{1B3B972E-07EB-2B46-BB02-0C029FB2DD64}"/>
              </a:ext>
            </a:extLst>
          </p:cNvPr>
          <p:cNvSpPr/>
          <p:nvPr/>
        </p:nvSpPr>
        <p:spPr>
          <a:xfrm>
            <a:off x="864513"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28 mars 2019</a:t>
            </a:r>
          </a:p>
        </p:txBody>
      </p:sp>
      <p:sp>
        <p:nvSpPr>
          <p:cNvPr id="56" name="Rektangel med rundade hörn 55">
            <a:extLst>
              <a:ext uri="{FF2B5EF4-FFF2-40B4-BE49-F238E27FC236}">
                <a16:creationId xmlns:a16="http://schemas.microsoft.com/office/drawing/2014/main" id="{06DEC58E-71D9-1347-8303-732FF0ED93F6}"/>
              </a:ext>
            </a:extLst>
          </p:cNvPr>
          <p:cNvSpPr/>
          <p:nvPr/>
        </p:nvSpPr>
        <p:spPr>
          <a:xfrm>
            <a:off x="1213968" y="1644806"/>
            <a:ext cx="63977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t>Organisering/Finansiering</a:t>
            </a:r>
            <a:endParaRPr lang="sv-SE" sz="1200"/>
          </a:p>
        </p:txBody>
      </p:sp>
      <p:sp>
        <p:nvSpPr>
          <p:cNvPr id="57" name="Rektangel med rundade hörn 56">
            <a:extLst>
              <a:ext uri="{FF2B5EF4-FFF2-40B4-BE49-F238E27FC236}">
                <a16:creationId xmlns:a16="http://schemas.microsoft.com/office/drawing/2014/main" id="{575F54C5-36DD-A94C-89F2-F11D7D7963B3}"/>
              </a:ext>
            </a:extLst>
          </p:cNvPr>
          <p:cNvSpPr/>
          <p:nvPr/>
        </p:nvSpPr>
        <p:spPr>
          <a:xfrm>
            <a:off x="1213968" y="4259271"/>
            <a:ext cx="63977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rgbClr val="2B5E83"/>
                </a:solidFill>
              </a:rPr>
              <a:t>Rekrytera roller och bemanna grupper enligt projektplan</a:t>
            </a:r>
          </a:p>
        </p:txBody>
      </p:sp>
      <p:sp>
        <p:nvSpPr>
          <p:cNvPr id="58" name="Svängd 57">
            <a:extLst>
              <a:ext uri="{FF2B5EF4-FFF2-40B4-BE49-F238E27FC236}">
                <a16:creationId xmlns:a16="http://schemas.microsoft.com/office/drawing/2014/main" id="{DC170533-4A5D-1246-8E2C-D3C78666C4D6}"/>
              </a:ext>
            </a:extLst>
          </p:cNvPr>
          <p:cNvSpPr/>
          <p:nvPr/>
        </p:nvSpPr>
        <p:spPr>
          <a:xfrm rot="10800000" flipH="1">
            <a:off x="898091" y="4266345"/>
            <a:ext cx="395078" cy="2304738"/>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9" name="Rektangel med rundade hörn 58">
            <a:extLst>
              <a:ext uri="{FF2B5EF4-FFF2-40B4-BE49-F238E27FC236}">
                <a16:creationId xmlns:a16="http://schemas.microsoft.com/office/drawing/2014/main" id="{4AC327FF-81AC-7843-81E0-E5D83FA5E4E5}"/>
              </a:ext>
            </a:extLst>
          </p:cNvPr>
          <p:cNvSpPr/>
          <p:nvPr/>
        </p:nvSpPr>
        <p:spPr>
          <a:xfrm>
            <a:off x="1920866" y="1644806"/>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1</a:t>
            </a:r>
          </a:p>
          <a:p>
            <a:pPr algn="ctr"/>
            <a:r>
              <a:rPr lang="sv-SE" sz="1600"/>
              <a:t>Framtidsbild/</a:t>
            </a:r>
            <a:br>
              <a:rPr lang="sv-SE" sz="1600"/>
            </a:br>
            <a:r>
              <a:rPr lang="sv-SE" sz="1600"/>
              <a:t>Självbild</a:t>
            </a:r>
          </a:p>
          <a:p>
            <a:pPr algn="ctr"/>
            <a:endParaRPr lang="sv-SE"/>
          </a:p>
        </p:txBody>
      </p:sp>
      <p:sp>
        <p:nvSpPr>
          <p:cNvPr id="60" name="Rektangel med rundade hörn 59">
            <a:extLst>
              <a:ext uri="{FF2B5EF4-FFF2-40B4-BE49-F238E27FC236}">
                <a16:creationId xmlns:a16="http://schemas.microsoft.com/office/drawing/2014/main" id="{62CCC533-F7C4-AC43-B23A-AF9BEBBD6F62}"/>
              </a:ext>
            </a:extLst>
          </p:cNvPr>
          <p:cNvSpPr/>
          <p:nvPr/>
        </p:nvSpPr>
        <p:spPr>
          <a:xfrm>
            <a:off x="1920866" y="4266345"/>
            <a:ext cx="160373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Vart är vi på väg? Hur ser det ut  när vi är framme?</a:t>
            </a:r>
          </a:p>
          <a:p>
            <a:pPr algn="ctr"/>
            <a:r>
              <a:rPr lang="sv-SE" sz="1400">
                <a:solidFill>
                  <a:srgbClr val="2B5E83"/>
                </a:solidFill>
              </a:rPr>
              <a:t>Workshops med relevanta intressent-grupper, nätverk och arbetsgrupper</a:t>
            </a:r>
          </a:p>
        </p:txBody>
      </p:sp>
      <p:sp>
        <p:nvSpPr>
          <p:cNvPr id="61" name="Rektangel med rundade hörn 60">
            <a:extLst>
              <a:ext uri="{FF2B5EF4-FFF2-40B4-BE49-F238E27FC236}">
                <a16:creationId xmlns:a16="http://schemas.microsoft.com/office/drawing/2014/main" id="{7DBDC43A-2940-E74E-99A5-F777EC7318D7}"/>
              </a:ext>
            </a:extLst>
          </p:cNvPr>
          <p:cNvSpPr/>
          <p:nvPr/>
        </p:nvSpPr>
        <p:spPr>
          <a:xfrm>
            <a:off x="3591724"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2020</a:t>
            </a:r>
          </a:p>
        </p:txBody>
      </p:sp>
      <p:sp>
        <p:nvSpPr>
          <p:cNvPr id="62" name="Svängd 61">
            <a:extLst>
              <a:ext uri="{FF2B5EF4-FFF2-40B4-BE49-F238E27FC236}">
                <a16:creationId xmlns:a16="http://schemas.microsoft.com/office/drawing/2014/main" id="{DC805831-64C8-804B-AFDD-C3AD88F9D617}"/>
              </a:ext>
            </a:extLst>
          </p:cNvPr>
          <p:cNvSpPr/>
          <p:nvPr/>
        </p:nvSpPr>
        <p:spPr>
          <a:xfrm rot="10800000" flipH="1">
            <a:off x="3613671" y="4267583"/>
            <a:ext cx="402888" cy="2415849"/>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4" name="Grupp 3">
            <a:extLst>
              <a:ext uri="{FF2B5EF4-FFF2-40B4-BE49-F238E27FC236}">
                <a16:creationId xmlns:a16="http://schemas.microsoft.com/office/drawing/2014/main" id="{C3E18616-4CF6-CF4B-9CAA-52085D28AAA0}"/>
              </a:ext>
            </a:extLst>
          </p:cNvPr>
          <p:cNvGrpSpPr/>
          <p:nvPr/>
        </p:nvGrpSpPr>
        <p:grpSpPr>
          <a:xfrm>
            <a:off x="7606207" y="1169773"/>
            <a:ext cx="1870974" cy="3389724"/>
            <a:chOff x="7606207" y="1169773"/>
            <a:chExt cx="1870974" cy="3389724"/>
          </a:xfrm>
        </p:grpSpPr>
        <p:sp>
          <p:nvSpPr>
            <p:cNvPr id="64" name="Rektangel med rundade hörn 63">
              <a:extLst>
                <a:ext uri="{FF2B5EF4-FFF2-40B4-BE49-F238E27FC236}">
                  <a16:creationId xmlns:a16="http://schemas.microsoft.com/office/drawing/2014/main" id="{ECEDE1B1-B973-AC48-887F-8A3A203906B9}"/>
                </a:ext>
              </a:extLst>
            </p:cNvPr>
            <p:cNvSpPr/>
            <p:nvPr/>
          </p:nvSpPr>
          <p:spPr>
            <a:xfrm>
              <a:off x="7606207" y="1169773"/>
              <a:ext cx="1870974" cy="3389724"/>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2000"/>
                <a:t>Utveckling</a:t>
              </a:r>
              <a:endParaRPr lang="sv-SE"/>
            </a:p>
          </p:txBody>
        </p:sp>
        <p:sp>
          <p:nvSpPr>
            <p:cNvPr id="65" name="Rektangel med rundade hörn 64">
              <a:extLst>
                <a:ext uri="{FF2B5EF4-FFF2-40B4-BE49-F238E27FC236}">
                  <a16:creationId xmlns:a16="http://schemas.microsoft.com/office/drawing/2014/main" id="{8340E855-F9D9-874F-BE7F-110C1011AEFE}"/>
                </a:ext>
              </a:extLst>
            </p:cNvPr>
            <p:cNvSpPr/>
            <p:nvPr/>
          </p:nvSpPr>
          <p:spPr>
            <a:xfrm>
              <a:off x="7642778" y="1720344"/>
              <a:ext cx="1804099" cy="693138"/>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Lokala innovations-plattformar</a:t>
              </a:r>
            </a:p>
          </p:txBody>
        </p:sp>
        <p:sp>
          <p:nvSpPr>
            <p:cNvPr id="66" name="Rektangel med rundade hörn 65">
              <a:extLst>
                <a:ext uri="{FF2B5EF4-FFF2-40B4-BE49-F238E27FC236}">
                  <a16:creationId xmlns:a16="http://schemas.microsoft.com/office/drawing/2014/main" id="{BF12FB1B-6B48-B142-AE24-6F4A15487B9F}"/>
                </a:ext>
              </a:extLst>
            </p:cNvPr>
            <p:cNvSpPr/>
            <p:nvPr/>
          </p:nvSpPr>
          <p:spPr>
            <a:xfrm>
              <a:off x="7635473" y="2481575"/>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Samverkan över gränser</a:t>
              </a:r>
            </a:p>
          </p:txBody>
        </p:sp>
        <p:sp>
          <p:nvSpPr>
            <p:cNvPr id="67" name="Rektangel med rundade hörn 66">
              <a:extLst>
                <a:ext uri="{FF2B5EF4-FFF2-40B4-BE49-F238E27FC236}">
                  <a16:creationId xmlns:a16="http://schemas.microsoft.com/office/drawing/2014/main" id="{49175BDA-F7BB-C94C-BE93-07F42E021044}"/>
                </a:ext>
              </a:extLst>
            </p:cNvPr>
            <p:cNvSpPr/>
            <p:nvPr/>
          </p:nvSpPr>
          <p:spPr>
            <a:xfrm>
              <a:off x="7642778" y="3036997"/>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Strategisk kompetensförsörjning</a:t>
              </a:r>
            </a:p>
          </p:txBody>
        </p:sp>
        <p:sp>
          <p:nvSpPr>
            <p:cNvPr id="68" name="Rektangel med rundade hörn 67">
              <a:extLst>
                <a:ext uri="{FF2B5EF4-FFF2-40B4-BE49-F238E27FC236}">
                  <a16:creationId xmlns:a16="http://schemas.microsoft.com/office/drawing/2014/main" id="{52183E9F-915C-BA41-8997-265D886F86E7}"/>
                </a:ext>
              </a:extLst>
            </p:cNvPr>
            <p:cNvSpPr/>
            <p:nvPr/>
          </p:nvSpPr>
          <p:spPr>
            <a:xfrm>
              <a:off x="7642778" y="3584162"/>
              <a:ext cx="1804099" cy="589583"/>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Hållbar mobilitet </a:t>
              </a:r>
              <a:br>
                <a:rPr lang="sv-SE" sz="1400" i="1"/>
              </a:br>
              <a:r>
                <a:rPr lang="sv-SE" sz="1400" i="1"/>
                <a:t>på landsbygderna</a:t>
              </a:r>
            </a:p>
          </p:txBody>
        </p:sp>
      </p:grpSp>
      <p:sp>
        <p:nvSpPr>
          <p:cNvPr id="70" name="Rektangel med rundade hörn 69">
            <a:extLst>
              <a:ext uri="{FF2B5EF4-FFF2-40B4-BE49-F238E27FC236}">
                <a16:creationId xmlns:a16="http://schemas.microsoft.com/office/drawing/2014/main" id="{9F5E8BB9-652B-E844-995D-ADE23DB0038D}"/>
              </a:ext>
            </a:extLst>
          </p:cNvPr>
          <p:cNvSpPr/>
          <p:nvPr/>
        </p:nvSpPr>
        <p:spPr>
          <a:xfrm>
            <a:off x="7629951" y="4642747"/>
            <a:ext cx="1860639" cy="918575"/>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tar gemensamt ansvar för projekt</a:t>
            </a:r>
            <a:br>
              <a:rPr lang="sv-SE" sz="1400">
                <a:solidFill>
                  <a:srgbClr val="2B5E83"/>
                </a:solidFill>
              </a:rPr>
            </a:br>
            <a:r>
              <a:rPr lang="sv-SE" sz="1400">
                <a:solidFill>
                  <a:srgbClr val="2B5E83"/>
                </a:solidFill>
              </a:rPr>
              <a:t>&amp; genomförande</a:t>
            </a:r>
          </a:p>
        </p:txBody>
      </p:sp>
      <p:sp>
        <p:nvSpPr>
          <p:cNvPr id="71" name="Rektangel med rundade hörn 70">
            <a:extLst>
              <a:ext uri="{FF2B5EF4-FFF2-40B4-BE49-F238E27FC236}">
                <a16:creationId xmlns:a16="http://schemas.microsoft.com/office/drawing/2014/main" id="{473EF360-9631-DE4F-B659-E2868C014B4E}"/>
              </a:ext>
            </a:extLst>
          </p:cNvPr>
          <p:cNvSpPr/>
          <p:nvPr/>
        </p:nvSpPr>
        <p:spPr>
          <a:xfrm>
            <a:off x="3942121"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2</a:t>
            </a:r>
          </a:p>
          <a:p>
            <a:pPr algn="ctr"/>
            <a:r>
              <a:rPr lang="sv-SE" sz="1600"/>
              <a:t>Färdriktning</a:t>
            </a:r>
          </a:p>
          <a:p>
            <a:pPr algn="ctr"/>
            <a:endParaRPr lang="sv-SE"/>
          </a:p>
        </p:txBody>
      </p:sp>
      <p:sp>
        <p:nvSpPr>
          <p:cNvPr id="72" name="Rektangel med rundade hörn 71">
            <a:extLst>
              <a:ext uri="{FF2B5EF4-FFF2-40B4-BE49-F238E27FC236}">
                <a16:creationId xmlns:a16="http://schemas.microsoft.com/office/drawing/2014/main" id="{E296462A-7241-AB44-BE38-B64DD1AC9EB3}"/>
              </a:ext>
            </a:extLst>
          </p:cNvPr>
          <p:cNvSpPr/>
          <p:nvPr/>
        </p:nvSpPr>
        <p:spPr>
          <a:xfrm>
            <a:off x="3966683" y="4203156"/>
            <a:ext cx="1603730" cy="1478663"/>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Framtidsbilden</a:t>
            </a:r>
          </a:p>
          <a:p>
            <a:pPr algn="ctr"/>
            <a:r>
              <a:rPr lang="sv-SE" sz="1400">
                <a:solidFill>
                  <a:srgbClr val="2B5E83"/>
                </a:solidFill>
              </a:rPr>
              <a:t>Hur ser strategierna ut för att nå dem?</a:t>
            </a:r>
          </a:p>
        </p:txBody>
      </p:sp>
      <p:sp>
        <p:nvSpPr>
          <p:cNvPr id="73" name="Rektangel med rundade hörn 72">
            <a:extLst>
              <a:ext uri="{FF2B5EF4-FFF2-40B4-BE49-F238E27FC236}">
                <a16:creationId xmlns:a16="http://schemas.microsoft.com/office/drawing/2014/main" id="{BD2748D6-DAA8-7742-BEBB-7F068373A13F}"/>
              </a:ext>
            </a:extLst>
          </p:cNvPr>
          <p:cNvSpPr/>
          <p:nvPr/>
        </p:nvSpPr>
        <p:spPr>
          <a:xfrm>
            <a:off x="5619443"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3</a:t>
            </a:r>
          </a:p>
          <a:p>
            <a:pPr algn="ctr"/>
            <a:r>
              <a:rPr lang="sv-SE" sz="1600"/>
              <a:t>Samverkan</a:t>
            </a:r>
          </a:p>
          <a:p>
            <a:pPr algn="ctr"/>
            <a:endParaRPr lang="sv-SE"/>
          </a:p>
        </p:txBody>
      </p:sp>
      <p:sp>
        <p:nvSpPr>
          <p:cNvPr id="74" name="Rektangel med rundade hörn 73">
            <a:extLst>
              <a:ext uri="{FF2B5EF4-FFF2-40B4-BE49-F238E27FC236}">
                <a16:creationId xmlns:a16="http://schemas.microsoft.com/office/drawing/2014/main" id="{476493ED-72DC-AF42-AB4E-CCDF47C37051}"/>
              </a:ext>
            </a:extLst>
          </p:cNvPr>
          <p:cNvSpPr/>
          <p:nvPr/>
        </p:nvSpPr>
        <p:spPr>
          <a:xfrm>
            <a:off x="5669480" y="4227221"/>
            <a:ext cx="1603730" cy="1454598"/>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a:t>
            </a:r>
          </a:p>
          <a:p>
            <a:pPr algn="ctr"/>
            <a:r>
              <a:rPr lang="sv-SE" sz="1400">
                <a:solidFill>
                  <a:srgbClr val="2B5E83"/>
                </a:solidFill>
              </a:rPr>
              <a:t>Framtidsbilden och riktningen.</a:t>
            </a:r>
          </a:p>
          <a:p>
            <a:pPr algn="ctr"/>
            <a:r>
              <a:rPr lang="sv-SE" sz="1400">
                <a:solidFill>
                  <a:srgbClr val="2B5E83"/>
                </a:solidFill>
              </a:rPr>
              <a:t>Hur kan vi samverka för att nå fram?</a:t>
            </a:r>
          </a:p>
        </p:txBody>
      </p:sp>
      <p:sp>
        <p:nvSpPr>
          <p:cNvPr id="75" name="Rektangel med rundade hörn 74">
            <a:extLst>
              <a:ext uri="{FF2B5EF4-FFF2-40B4-BE49-F238E27FC236}">
                <a16:creationId xmlns:a16="http://schemas.microsoft.com/office/drawing/2014/main" id="{FE0114D7-D7EA-3140-A7FF-E2328FC48459}"/>
              </a:ext>
            </a:extLst>
          </p:cNvPr>
          <p:cNvSpPr/>
          <p:nvPr/>
        </p:nvSpPr>
        <p:spPr>
          <a:xfrm>
            <a:off x="7273210" y="1592011"/>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2021</a:t>
            </a:r>
          </a:p>
        </p:txBody>
      </p:sp>
      <p:sp>
        <p:nvSpPr>
          <p:cNvPr id="76" name="Rektangel med rundade hörn 75">
            <a:extLst>
              <a:ext uri="{FF2B5EF4-FFF2-40B4-BE49-F238E27FC236}">
                <a16:creationId xmlns:a16="http://schemas.microsoft.com/office/drawing/2014/main" id="{804DABD7-60E7-1144-864F-60BD3E0D66AF}"/>
              </a:ext>
            </a:extLst>
          </p:cNvPr>
          <p:cNvSpPr/>
          <p:nvPr/>
        </p:nvSpPr>
        <p:spPr>
          <a:xfrm>
            <a:off x="3887356" y="5762161"/>
            <a:ext cx="6665314" cy="56000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Agenda 2030  –  RUS 2021-2030  –  Genomförandeprogram 2021-2030</a:t>
            </a:r>
          </a:p>
          <a:p>
            <a:pPr algn="ctr"/>
            <a:r>
              <a:rPr lang="sv-SE" sz="1400">
                <a:solidFill>
                  <a:srgbClr val="2B5E83"/>
                </a:solidFill>
              </a:rPr>
              <a:t>Regional strukturbild 2030</a:t>
            </a:r>
          </a:p>
        </p:txBody>
      </p:sp>
      <p:sp>
        <p:nvSpPr>
          <p:cNvPr id="77" name="Svängd 76">
            <a:extLst>
              <a:ext uri="{FF2B5EF4-FFF2-40B4-BE49-F238E27FC236}">
                <a16:creationId xmlns:a16="http://schemas.microsoft.com/office/drawing/2014/main" id="{25A909CB-BB39-664B-903D-5E2198F53867}"/>
              </a:ext>
            </a:extLst>
          </p:cNvPr>
          <p:cNvSpPr/>
          <p:nvPr/>
        </p:nvSpPr>
        <p:spPr>
          <a:xfrm rot="10800000" flipH="1">
            <a:off x="7372277" y="4202025"/>
            <a:ext cx="363390" cy="1256266"/>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5AB75B36-5BFE-8745-A058-7454AD981EED}"/>
              </a:ext>
            </a:extLst>
          </p:cNvPr>
          <p:cNvSpPr txBox="1"/>
          <p:nvPr/>
        </p:nvSpPr>
        <p:spPr>
          <a:xfrm>
            <a:off x="8640171" y="4190165"/>
            <a:ext cx="1022466" cy="369332"/>
          </a:xfrm>
          <a:prstGeom prst="rect">
            <a:avLst/>
          </a:prstGeom>
          <a:noFill/>
        </p:spPr>
        <p:txBody>
          <a:bodyPr wrap="square" rtlCol="0">
            <a:spAutoFit/>
          </a:bodyPr>
          <a:lstStyle/>
          <a:p>
            <a:r>
              <a:rPr lang="sv-SE">
                <a:solidFill>
                  <a:schemeClr val="bg1"/>
                </a:solidFill>
              </a:rPr>
              <a:t>*</a:t>
            </a:r>
            <a:r>
              <a:rPr lang="sv-SE" sz="1100">
                <a:solidFill>
                  <a:schemeClr val="bg1"/>
                </a:solidFill>
              </a:rPr>
              <a:t>Exempel</a:t>
            </a:r>
            <a:endParaRPr lang="sv-SE">
              <a:solidFill>
                <a:schemeClr val="bg1"/>
              </a:solidFill>
            </a:endParaRPr>
          </a:p>
        </p:txBody>
      </p:sp>
      <p:sp>
        <p:nvSpPr>
          <p:cNvPr id="78" name="Rektangel med rundade hörn 77">
            <a:extLst>
              <a:ext uri="{FF2B5EF4-FFF2-40B4-BE49-F238E27FC236}">
                <a16:creationId xmlns:a16="http://schemas.microsoft.com/office/drawing/2014/main" id="{C42451C5-18E6-9E4C-B57E-F20728F86C96}"/>
              </a:ext>
            </a:extLst>
          </p:cNvPr>
          <p:cNvSpPr/>
          <p:nvPr/>
        </p:nvSpPr>
        <p:spPr>
          <a:xfrm>
            <a:off x="9542997" y="1583412"/>
            <a:ext cx="1870974"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Resultat</a:t>
            </a:r>
          </a:p>
        </p:txBody>
      </p:sp>
      <p:sp>
        <p:nvSpPr>
          <p:cNvPr id="79" name="Rektangel med rundade hörn 78">
            <a:extLst>
              <a:ext uri="{FF2B5EF4-FFF2-40B4-BE49-F238E27FC236}">
                <a16:creationId xmlns:a16="http://schemas.microsoft.com/office/drawing/2014/main" id="{650EB8E4-3A86-D049-904F-63D981992A08}"/>
              </a:ext>
            </a:extLst>
          </p:cNvPr>
          <p:cNvSpPr/>
          <p:nvPr/>
        </p:nvSpPr>
        <p:spPr>
          <a:xfrm>
            <a:off x="9542997" y="4145859"/>
            <a:ext cx="1870974" cy="1415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solidFill>
                <a:srgbClr val="2B5E83"/>
              </a:solidFill>
            </a:endParaRPr>
          </a:p>
          <a:p>
            <a:pPr algn="ctr"/>
            <a:r>
              <a:rPr lang="sv-SE" sz="1400">
                <a:solidFill>
                  <a:srgbClr val="2B5E83"/>
                </a:solidFill>
              </a:rPr>
              <a:t>Gemensam </a:t>
            </a:r>
          </a:p>
          <a:p>
            <a:pPr algn="ctr"/>
            <a:r>
              <a:rPr lang="sv-SE" sz="1400">
                <a:solidFill>
                  <a:srgbClr val="2B5E83"/>
                </a:solidFill>
              </a:rPr>
              <a:t>- riktning</a:t>
            </a:r>
          </a:p>
          <a:p>
            <a:pPr algn="ctr"/>
            <a:r>
              <a:rPr lang="sv-SE" sz="1400">
                <a:solidFill>
                  <a:srgbClr val="2B5E83"/>
                </a:solidFill>
              </a:rPr>
              <a:t>- kunskapsbas</a:t>
            </a:r>
          </a:p>
          <a:p>
            <a:pPr algn="ctr"/>
            <a:r>
              <a:rPr lang="sv-SE" sz="1400">
                <a:solidFill>
                  <a:srgbClr val="2B5E83"/>
                </a:solidFill>
              </a:rPr>
              <a:t>- beslutsunderlag</a:t>
            </a:r>
          </a:p>
          <a:p>
            <a:pPr algn="ctr"/>
            <a:r>
              <a:rPr lang="sv-SE" sz="1400">
                <a:solidFill>
                  <a:srgbClr val="2B5E83"/>
                </a:solidFill>
              </a:rPr>
              <a:t>Effektiv resursanvändning</a:t>
            </a:r>
          </a:p>
          <a:p>
            <a:pPr algn="ctr"/>
            <a:endParaRPr lang="sv-SE" sz="1400">
              <a:solidFill>
                <a:srgbClr val="2B5E83"/>
              </a:solidFill>
            </a:endParaRPr>
          </a:p>
        </p:txBody>
      </p:sp>
      <p:sp>
        <p:nvSpPr>
          <p:cNvPr id="35" name="Rektangel 34">
            <a:extLst>
              <a:ext uri="{FF2B5EF4-FFF2-40B4-BE49-F238E27FC236}">
                <a16:creationId xmlns:a16="http://schemas.microsoft.com/office/drawing/2014/main" id="{63EB3105-D622-D949-96B7-1AB22B61C93C}"/>
              </a:ext>
            </a:extLst>
          </p:cNvPr>
          <p:cNvSpPr/>
          <p:nvPr/>
        </p:nvSpPr>
        <p:spPr>
          <a:xfrm>
            <a:off x="1920233" y="1092929"/>
            <a:ext cx="10872721" cy="57404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9965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6" name="Rubrik 5">
            <a:extLst>
              <a:ext uri="{FF2B5EF4-FFF2-40B4-BE49-F238E27FC236}">
                <a16:creationId xmlns:a16="http://schemas.microsoft.com/office/drawing/2014/main" id="{F09FA2FE-E10D-B14F-9BD8-54F86B69C250}"/>
              </a:ext>
            </a:extLst>
          </p:cNvPr>
          <p:cNvSpPr>
            <a:spLocks noGrp="1"/>
          </p:cNvSpPr>
          <p:nvPr>
            <p:ph type="ctrTitle"/>
          </p:nvPr>
        </p:nvSpPr>
        <p:spPr>
          <a:xfrm>
            <a:off x="721597" y="512249"/>
            <a:ext cx="5259816" cy="623137"/>
          </a:xfrm>
        </p:spPr>
        <p:txBody>
          <a:bodyPr>
            <a:normAutofit fontScale="90000"/>
          </a:bodyPr>
          <a:lstStyle/>
          <a:p>
            <a:r>
              <a:rPr lang="sv-SE"/>
              <a:t>Organisation styrning &amp; ledning</a:t>
            </a:r>
          </a:p>
        </p:txBody>
      </p:sp>
      <p:sp>
        <p:nvSpPr>
          <p:cNvPr id="44" name="Rektangel med rundade hörn 43">
            <a:extLst>
              <a:ext uri="{FF2B5EF4-FFF2-40B4-BE49-F238E27FC236}">
                <a16:creationId xmlns:a16="http://schemas.microsoft.com/office/drawing/2014/main" id="{432BFFDE-8307-1F4B-B7A7-D19458E4639D}"/>
              </a:ext>
            </a:extLst>
          </p:cNvPr>
          <p:cNvSpPr/>
          <p:nvPr/>
        </p:nvSpPr>
        <p:spPr>
          <a:xfrm rot="5400000">
            <a:off x="-3008782" y="4824650"/>
            <a:ext cx="519578" cy="1388315"/>
          </a:xfrm>
          <a:prstGeom prst="roundRect">
            <a:avLst/>
          </a:prstGeom>
          <a:solidFill>
            <a:schemeClr val="bg1"/>
          </a:solidFill>
          <a:ln w="19050">
            <a:solidFill>
              <a:srgbClr val="698351"/>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200">
                <a:solidFill>
                  <a:srgbClr val="698351"/>
                </a:solidFill>
              </a:rPr>
              <a:t>Arbetsgrupp</a:t>
            </a:r>
          </a:p>
        </p:txBody>
      </p:sp>
      <p:pic>
        <p:nvPicPr>
          <p:cNvPr id="7" name="Bildobjekt 6" descr="En bild som visar skärmbild&#10;&#10;&#10;&#10;Automatiskt genererad beskrivning">
            <a:extLst>
              <a:ext uri="{FF2B5EF4-FFF2-40B4-BE49-F238E27FC236}">
                <a16:creationId xmlns:a16="http://schemas.microsoft.com/office/drawing/2014/main" id="{FAC53A18-376E-5E49-9DE1-944761E13F58}"/>
              </a:ext>
            </a:extLst>
          </p:cNvPr>
          <p:cNvPicPr>
            <a:picLocks noChangeAspect="1"/>
          </p:cNvPicPr>
          <p:nvPr/>
        </p:nvPicPr>
        <p:blipFill>
          <a:blip r:embed="rId2"/>
          <a:stretch>
            <a:fillRect/>
          </a:stretch>
        </p:blipFill>
        <p:spPr>
          <a:xfrm>
            <a:off x="810953" y="1940162"/>
            <a:ext cx="6197600" cy="4076700"/>
          </a:xfrm>
          <a:prstGeom prst="rect">
            <a:avLst/>
          </a:prstGeom>
        </p:spPr>
      </p:pic>
    </p:spTree>
    <p:extLst>
      <p:ext uri="{BB962C8B-B14F-4D97-AF65-F5344CB8AC3E}">
        <p14:creationId xmlns:p14="http://schemas.microsoft.com/office/powerpoint/2010/main" val="271283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ktangel med rundade hörn 68">
            <a:extLst>
              <a:ext uri="{FF2B5EF4-FFF2-40B4-BE49-F238E27FC236}">
                <a16:creationId xmlns:a16="http://schemas.microsoft.com/office/drawing/2014/main" id="{41E11EA7-B697-B846-9DFA-2A70FA8D7A9F}"/>
              </a:ext>
            </a:extLst>
          </p:cNvPr>
          <p:cNvSpPr/>
          <p:nvPr/>
        </p:nvSpPr>
        <p:spPr>
          <a:xfrm>
            <a:off x="3874682" y="6387352"/>
            <a:ext cx="6665313" cy="358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Konkret Framtidsbild i kort och långt perspektiv är antagen </a:t>
            </a:r>
          </a:p>
        </p:txBody>
      </p:sp>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a:xfrm>
            <a:off x="669331" y="571472"/>
            <a:ext cx="6593603" cy="737177"/>
          </a:xfrm>
        </p:spPr>
        <p:txBody>
          <a:bodyPr/>
          <a:lstStyle/>
          <a:p>
            <a:r>
              <a:rPr lang="sv-SE"/>
              <a:t>Projektplan 2019-2021</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7" name="Höger 6">
            <a:extLst>
              <a:ext uri="{FF2B5EF4-FFF2-40B4-BE49-F238E27FC236}">
                <a16:creationId xmlns:a16="http://schemas.microsoft.com/office/drawing/2014/main" id="{E1A56448-0508-FC41-B5D6-EEE334A1DE5B}"/>
              </a:ext>
            </a:extLst>
          </p:cNvPr>
          <p:cNvSpPr/>
          <p:nvPr/>
        </p:nvSpPr>
        <p:spPr>
          <a:xfrm>
            <a:off x="0" y="1103416"/>
            <a:ext cx="12892216" cy="3528845"/>
          </a:xfrm>
          <a:prstGeom prst="rightArrow">
            <a:avLst>
              <a:gd name="adj1" fmla="val 60244"/>
              <a:gd name="adj2" fmla="val 50000"/>
            </a:avLst>
          </a:prstGeom>
          <a:solidFill>
            <a:srgbClr val="88888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888888"/>
              </a:solidFill>
            </a:endParaRPr>
          </a:p>
        </p:txBody>
      </p:sp>
      <p:sp>
        <p:nvSpPr>
          <p:cNvPr id="49" name="Rektangel med rundade hörn 48">
            <a:extLst>
              <a:ext uri="{FF2B5EF4-FFF2-40B4-BE49-F238E27FC236}">
                <a16:creationId xmlns:a16="http://schemas.microsoft.com/office/drawing/2014/main" id="{FE565410-907B-1E41-8CC5-087DC7395355}"/>
              </a:ext>
            </a:extLst>
          </p:cNvPr>
          <p:cNvSpPr/>
          <p:nvPr/>
        </p:nvSpPr>
        <p:spPr>
          <a:xfrm>
            <a:off x="82799"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Förbereda</a:t>
            </a:r>
          </a:p>
        </p:txBody>
      </p:sp>
      <p:sp>
        <p:nvSpPr>
          <p:cNvPr id="51" name="Rektangel med rundade hörn 50">
            <a:extLst>
              <a:ext uri="{FF2B5EF4-FFF2-40B4-BE49-F238E27FC236}">
                <a16:creationId xmlns:a16="http://schemas.microsoft.com/office/drawing/2014/main" id="{D3FE56CE-59F6-C344-ABAA-5081ADCC45C2}"/>
              </a:ext>
            </a:extLst>
          </p:cNvPr>
          <p:cNvSpPr/>
          <p:nvPr/>
        </p:nvSpPr>
        <p:spPr>
          <a:xfrm>
            <a:off x="99421" y="4295554"/>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Kartläggning av nuläge </a:t>
            </a:r>
          </a:p>
          <a:p>
            <a:pPr algn="ctr"/>
            <a:r>
              <a:rPr lang="sv-SE" sz="1050">
                <a:solidFill>
                  <a:srgbClr val="698351"/>
                </a:solidFill>
              </a:rPr>
              <a:t>Omvärldsanalys – Hur har andra gjort?</a:t>
            </a:r>
          </a:p>
        </p:txBody>
      </p:sp>
      <p:sp>
        <p:nvSpPr>
          <p:cNvPr id="52" name="Rektangel med rundade hörn 51">
            <a:extLst>
              <a:ext uri="{FF2B5EF4-FFF2-40B4-BE49-F238E27FC236}">
                <a16:creationId xmlns:a16="http://schemas.microsoft.com/office/drawing/2014/main" id="{1EB57C65-9D45-A241-94FE-21107AE26F33}"/>
              </a:ext>
            </a:extLst>
          </p:cNvPr>
          <p:cNvSpPr/>
          <p:nvPr/>
        </p:nvSpPr>
        <p:spPr>
          <a:xfrm>
            <a:off x="448880"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Projektplan</a:t>
            </a:r>
          </a:p>
        </p:txBody>
      </p:sp>
      <p:sp>
        <p:nvSpPr>
          <p:cNvPr id="53" name="Rektangel med rundade hörn 52">
            <a:extLst>
              <a:ext uri="{FF2B5EF4-FFF2-40B4-BE49-F238E27FC236}">
                <a16:creationId xmlns:a16="http://schemas.microsoft.com/office/drawing/2014/main" id="{7F20E4FF-0B4B-594A-9999-0485621FA1C5}"/>
              </a:ext>
            </a:extLst>
          </p:cNvPr>
          <p:cNvSpPr/>
          <p:nvPr/>
        </p:nvSpPr>
        <p:spPr>
          <a:xfrm>
            <a:off x="498756" y="4295101"/>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Chefsnätverk och arbetsgrupp tar fram projektplan för godkännande</a:t>
            </a:r>
          </a:p>
        </p:txBody>
      </p:sp>
      <p:sp>
        <p:nvSpPr>
          <p:cNvPr id="54" name="Rektangel med rundade hörn 53">
            <a:extLst>
              <a:ext uri="{FF2B5EF4-FFF2-40B4-BE49-F238E27FC236}">
                <a16:creationId xmlns:a16="http://schemas.microsoft.com/office/drawing/2014/main" id="{1B3B972E-07EB-2B46-BB02-0C029FB2DD64}"/>
              </a:ext>
            </a:extLst>
          </p:cNvPr>
          <p:cNvSpPr/>
          <p:nvPr/>
        </p:nvSpPr>
        <p:spPr>
          <a:xfrm>
            <a:off x="864513"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28 mars 2019</a:t>
            </a:r>
          </a:p>
        </p:txBody>
      </p:sp>
      <p:sp>
        <p:nvSpPr>
          <p:cNvPr id="56" name="Rektangel med rundade hörn 55">
            <a:extLst>
              <a:ext uri="{FF2B5EF4-FFF2-40B4-BE49-F238E27FC236}">
                <a16:creationId xmlns:a16="http://schemas.microsoft.com/office/drawing/2014/main" id="{06DEC58E-71D9-1347-8303-732FF0ED93F6}"/>
              </a:ext>
            </a:extLst>
          </p:cNvPr>
          <p:cNvSpPr/>
          <p:nvPr/>
        </p:nvSpPr>
        <p:spPr>
          <a:xfrm>
            <a:off x="1213968" y="1644806"/>
            <a:ext cx="63977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t>Organisering/Finansiering</a:t>
            </a:r>
            <a:endParaRPr lang="sv-SE" sz="1200"/>
          </a:p>
        </p:txBody>
      </p:sp>
      <p:sp>
        <p:nvSpPr>
          <p:cNvPr id="57" name="Rektangel med rundade hörn 56">
            <a:extLst>
              <a:ext uri="{FF2B5EF4-FFF2-40B4-BE49-F238E27FC236}">
                <a16:creationId xmlns:a16="http://schemas.microsoft.com/office/drawing/2014/main" id="{575F54C5-36DD-A94C-89F2-F11D7D7963B3}"/>
              </a:ext>
            </a:extLst>
          </p:cNvPr>
          <p:cNvSpPr/>
          <p:nvPr/>
        </p:nvSpPr>
        <p:spPr>
          <a:xfrm>
            <a:off x="1213968" y="4259271"/>
            <a:ext cx="63977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rgbClr val="2B5E83"/>
                </a:solidFill>
              </a:rPr>
              <a:t>Rekrytera roller och bemanna grupper enligt projektplan</a:t>
            </a:r>
          </a:p>
        </p:txBody>
      </p:sp>
      <p:sp>
        <p:nvSpPr>
          <p:cNvPr id="58" name="Svängd 57">
            <a:extLst>
              <a:ext uri="{FF2B5EF4-FFF2-40B4-BE49-F238E27FC236}">
                <a16:creationId xmlns:a16="http://schemas.microsoft.com/office/drawing/2014/main" id="{DC170533-4A5D-1246-8E2C-D3C78666C4D6}"/>
              </a:ext>
            </a:extLst>
          </p:cNvPr>
          <p:cNvSpPr/>
          <p:nvPr/>
        </p:nvSpPr>
        <p:spPr>
          <a:xfrm rot="10800000" flipH="1">
            <a:off x="898091" y="4266345"/>
            <a:ext cx="395078" cy="2304738"/>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9" name="Rektangel med rundade hörn 58">
            <a:extLst>
              <a:ext uri="{FF2B5EF4-FFF2-40B4-BE49-F238E27FC236}">
                <a16:creationId xmlns:a16="http://schemas.microsoft.com/office/drawing/2014/main" id="{4AC327FF-81AC-7843-81E0-E5D83FA5E4E5}"/>
              </a:ext>
            </a:extLst>
          </p:cNvPr>
          <p:cNvSpPr/>
          <p:nvPr/>
        </p:nvSpPr>
        <p:spPr>
          <a:xfrm>
            <a:off x="1920866" y="1644806"/>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1</a:t>
            </a:r>
          </a:p>
          <a:p>
            <a:pPr algn="ctr"/>
            <a:r>
              <a:rPr lang="sv-SE" sz="1600"/>
              <a:t>Framtidsbild/</a:t>
            </a:r>
            <a:br>
              <a:rPr lang="sv-SE" sz="1600"/>
            </a:br>
            <a:r>
              <a:rPr lang="sv-SE" sz="1600"/>
              <a:t>Självbild</a:t>
            </a:r>
          </a:p>
          <a:p>
            <a:pPr algn="ctr"/>
            <a:endParaRPr lang="sv-SE"/>
          </a:p>
        </p:txBody>
      </p:sp>
      <p:sp>
        <p:nvSpPr>
          <p:cNvPr id="60" name="Rektangel med rundade hörn 59">
            <a:extLst>
              <a:ext uri="{FF2B5EF4-FFF2-40B4-BE49-F238E27FC236}">
                <a16:creationId xmlns:a16="http://schemas.microsoft.com/office/drawing/2014/main" id="{62CCC533-F7C4-AC43-B23A-AF9BEBBD6F62}"/>
              </a:ext>
            </a:extLst>
          </p:cNvPr>
          <p:cNvSpPr/>
          <p:nvPr/>
        </p:nvSpPr>
        <p:spPr>
          <a:xfrm>
            <a:off x="1920866" y="4266345"/>
            <a:ext cx="160373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Vart är vi på väg? Hur ser det ut  när vi är framme?</a:t>
            </a:r>
          </a:p>
          <a:p>
            <a:pPr algn="ctr"/>
            <a:r>
              <a:rPr lang="sv-SE" sz="1400">
                <a:solidFill>
                  <a:srgbClr val="2B5E83"/>
                </a:solidFill>
              </a:rPr>
              <a:t>Workshops med relevanta intressent-grupper, nätverk och arbetsgrupper</a:t>
            </a:r>
          </a:p>
        </p:txBody>
      </p:sp>
      <p:sp>
        <p:nvSpPr>
          <p:cNvPr id="61" name="Rektangel med rundade hörn 60">
            <a:extLst>
              <a:ext uri="{FF2B5EF4-FFF2-40B4-BE49-F238E27FC236}">
                <a16:creationId xmlns:a16="http://schemas.microsoft.com/office/drawing/2014/main" id="{7DBDC43A-2940-E74E-99A5-F777EC7318D7}"/>
              </a:ext>
            </a:extLst>
          </p:cNvPr>
          <p:cNvSpPr/>
          <p:nvPr/>
        </p:nvSpPr>
        <p:spPr>
          <a:xfrm>
            <a:off x="3591724"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2020</a:t>
            </a:r>
          </a:p>
        </p:txBody>
      </p:sp>
      <p:sp>
        <p:nvSpPr>
          <p:cNvPr id="62" name="Svängd 61">
            <a:extLst>
              <a:ext uri="{FF2B5EF4-FFF2-40B4-BE49-F238E27FC236}">
                <a16:creationId xmlns:a16="http://schemas.microsoft.com/office/drawing/2014/main" id="{DC805831-64C8-804B-AFDD-C3AD88F9D617}"/>
              </a:ext>
            </a:extLst>
          </p:cNvPr>
          <p:cNvSpPr/>
          <p:nvPr/>
        </p:nvSpPr>
        <p:spPr>
          <a:xfrm rot="10800000" flipH="1">
            <a:off x="3613671" y="4267583"/>
            <a:ext cx="402888" cy="2415849"/>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4" name="Grupp 3">
            <a:extLst>
              <a:ext uri="{FF2B5EF4-FFF2-40B4-BE49-F238E27FC236}">
                <a16:creationId xmlns:a16="http://schemas.microsoft.com/office/drawing/2014/main" id="{C3E18616-4CF6-CF4B-9CAA-52085D28AAA0}"/>
              </a:ext>
            </a:extLst>
          </p:cNvPr>
          <p:cNvGrpSpPr/>
          <p:nvPr/>
        </p:nvGrpSpPr>
        <p:grpSpPr>
          <a:xfrm>
            <a:off x="7606207" y="1169773"/>
            <a:ext cx="1870974" cy="3389724"/>
            <a:chOff x="7606207" y="1169773"/>
            <a:chExt cx="1870974" cy="3389724"/>
          </a:xfrm>
        </p:grpSpPr>
        <p:sp>
          <p:nvSpPr>
            <p:cNvPr id="64" name="Rektangel med rundade hörn 63">
              <a:extLst>
                <a:ext uri="{FF2B5EF4-FFF2-40B4-BE49-F238E27FC236}">
                  <a16:creationId xmlns:a16="http://schemas.microsoft.com/office/drawing/2014/main" id="{ECEDE1B1-B973-AC48-887F-8A3A203906B9}"/>
                </a:ext>
              </a:extLst>
            </p:cNvPr>
            <p:cNvSpPr/>
            <p:nvPr/>
          </p:nvSpPr>
          <p:spPr>
            <a:xfrm>
              <a:off x="7606207" y="1169773"/>
              <a:ext cx="1870974" cy="3389724"/>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2000"/>
                <a:t>Utveckling</a:t>
              </a:r>
              <a:endParaRPr lang="sv-SE"/>
            </a:p>
          </p:txBody>
        </p:sp>
        <p:sp>
          <p:nvSpPr>
            <p:cNvPr id="65" name="Rektangel med rundade hörn 64">
              <a:extLst>
                <a:ext uri="{FF2B5EF4-FFF2-40B4-BE49-F238E27FC236}">
                  <a16:creationId xmlns:a16="http://schemas.microsoft.com/office/drawing/2014/main" id="{8340E855-F9D9-874F-BE7F-110C1011AEFE}"/>
                </a:ext>
              </a:extLst>
            </p:cNvPr>
            <p:cNvSpPr/>
            <p:nvPr/>
          </p:nvSpPr>
          <p:spPr>
            <a:xfrm>
              <a:off x="7642778" y="1720344"/>
              <a:ext cx="1804099" cy="693138"/>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Lokala innovations-plattformar</a:t>
              </a:r>
            </a:p>
          </p:txBody>
        </p:sp>
        <p:sp>
          <p:nvSpPr>
            <p:cNvPr id="66" name="Rektangel med rundade hörn 65">
              <a:extLst>
                <a:ext uri="{FF2B5EF4-FFF2-40B4-BE49-F238E27FC236}">
                  <a16:creationId xmlns:a16="http://schemas.microsoft.com/office/drawing/2014/main" id="{BF12FB1B-6B48-B142-AE24-6F4A15487B9F}"/>
                </a:ext>
              </a:extLst>
            </p:cNvPr>
            <p:cNvSpPr/>
            <p:nvPr/>
          </p:nvSpPr>
          <p:spPr>
            <a:xfrm>
              <a:off x="7635473" y="2481575"/>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Samverkan över gränser</a:t>
              </a:r>
            </a:p>
          </p:txBody>
        </p:sp>
        <p:sp>
          <p:nvSpPr>
            <p:cNvPr id="67" name="Rektangel med rundade hörn 66">
              <a:extLst>
                <a:ext uri="{FF2B5EF4-FFF2-40B4-BE49-F238E27FC236}">
                  <a16:creationId xmlns:a16="http://schemas.microsoft.com/office/drawing/2014/main" id="{49175BDA-F7BB-C94C-BE93-07F42E021044}"/>
                </a:ext>
              </a:extLst>
            </p:cNvPr>
            <p:cNvSpPr/>
            <p:nvPr/>
          </p:nvSpPr>
          <p:spPr>
            <a:xfrm>
              <a:off x="7642778" y="3036997"/>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Strategisk kompetensförsörjning</a:t>
              </a:r>
            </a:p>
          </p:txBody>
        </p:sp>
        <p:sp>
          <p:nvSpPr>
            <p:cNvPr id="68" name="Rektangel med rundade hörn 67">
              <a:extLst>
                <a:ext uri="{FF2B5EF4-FFF2-40B4-BE49-F238E27FC236}">
                  <a16:creationId xmlns:a16="http://schemas.microsoft.com/office/drawing/2014/main" id="{52183E9F-915C-BA41-8997-265D886F86E7}"/>
                </a:ext>
              </a:extLst>
            </p:cNvPr>
            <p:cNvSpPr/>
            <p:nvPr/>
          </p:nvSpPr>
          <p:spPr>
            <a:xfrm>
              <a:off x="7642778" y="3584162"/>
              <a:ext cx="1804099" cy="589583"/>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Hållbar mobilitet </a:t>
              </a:r>
              <a:br>
                <a:rPr lang="sv-SE" sz="1400" i="1"/>
              </a:br>
              <a:r>
                <a:rPr lang="sv-SE" sz="1400" i="1"/>
                <a:t>på landsbygderna</a:t>
              </a:r>
            </a:p>
          </p:txBody>
        </p:sp>
      </p:grpSp>
      <p:sp>
        <p:nvSpPr>
          <p:cNvPr id="70" name="Rektangel med rundade hörn 69">
            <a:extLst>
              <a:ext uri="{FF2B5EF4-FFF2-40B4-BE49-F238E27FC236}">
                <a16:creationId xmlns:a16="http://schemas.microsoft.com/office/drawing/2014/main" id="{9F5E8BB9-652B-E844-995D-ADE23DB0038D}"/>
              </a:ext>
            </a:extLst>
          </p:cNvPr>
          <p:cNvSpPr/>
          <p:nvPr/>
        </p:nvSpPr>
        <p:spPr>
          <a:xfrm>
            <a:off x="7629951" y="4642747"/>
            <a:ext cx="1860639" cy="918575"/>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tar gemensamt ansvar för projekt</a:t>
            </a:r>
            <a:br>
              <a:rPr lang="sv-SE" sz="1400">
                <a:solidFill>
                  <a:srgbClr val="2B5E83"/>
                </a:solidFill>
              </a:rPr>
            </a:br>
            <a:r>
              <a:rPr lang="sv-SE" sz="1400">
                <a:solidFill>
                  <a:srgbClr val="2B5E83"/>
                </a:solidFill>
              </a:rPr>
              <a:t>&amp; genomförande</a:t>
            </a:r>
          </a:p>
        </p:txBody>
      </p:sp>
      <p:sp>
        <p:nvSpPr>
          <p:cNvPr id="71" name="Rektangel med rundade hörn 70">
            <a:extLst>
              <a:ext uri="{FF2B5EF4-FFF2-40B4-BE49-F238E27FC236}">
                <a16:creationId xmlns:a16="http://schemas.microsoft.com/office/drawing/2014/main" id="{473EF360-9631-DE4F-B659-E2868C014B4E}"/>
              </a:ext>
            </a:extLst>
          </p:cNvPr>
          <p:cNvSpPr/>
          <p:nvPr/>
        </p:nvSpPr>
        <p:spPr>
          <a:xfrm>
            <a:off x="3942121"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2</a:t>
            </a:r>
          </a:p>
          <a:p>
            <a:pPr algn="ctr"/>
            <a:r>
              <a:rPr lang="sv-SE" sz="1600"/>
              <a:t>Färdriktning</a:t>
            </a:r>
          </a:p>
          <a:p>
            <a:pPr algn="ctr"/>
            <a:endParaRPr lang="sv-SE"/>
          </a:p>
        </p:txBody>
      </p:sp>
      <p:sp>
        <p:nvSpPr>
          <p:cNvPr id="72" name="Rektangel med rundade hörn 71">
            <a:extLst>
              <a:ext uri="{FF2B5EF4-FFF2-40B4-BE49-F238E27FC236}">
                <a16:creationId xmlns:a16="http://schemas.microsoft.com/office/drawing/2014/main" id="{E296462A-7241-AB44-BE38-B64DD1AC9EB3}"/>
              </a:ext>
            </a:extLst>
          </p:cNvPr>
          <p:cNvSpPr/>
          <p:nvPr/>
        </p:nvSpPr>
        <p:spPr>
          <a:xfrm>
            <a:off x="3966683" y="4203156"/>
            <a:ext cx="1603730" cy="1478663"/>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Framtidsbilden</a:t>
            </a:r>
          </a:p>
          <a:p>
            <a:pPr algn="ctr"/>
            <a:r>
              <a:rPr lang="sv-SE" sz="1400">
                <a:solidFill>
                  <a:srgbClr val="2B5E83"/>
                </a:solidFill>
              </a:rPr>
              <a:t>Hur ser strategierna ut för att nå dem?</a:t>
            </a:r>
          </a:p>
        </p:txBody>
      </p:sp>
      <p:sp>
        <p:nvSpPr>
          <p:cNvPr id="73" name="Rektangel med rundade hörn 72">
            <a:extLst>
              <a:ext uri="{FF2B5EF4-FFF2-40B4-BE49-F238E27FC236}">
                <a16:creationId xmlns:a16="http://schemas.microsoft.com/office/drawing/2014/main" id="{BD2748D6-DAA8-7742-BEBB-7F068373A13F}"/>
              </a:ext>
            </a:extLst>
          </p:cNvPr>
          <p:cNvSpPr/>
          <p:nvPr/>
        </p:nvSpPr>
        <p:spPr>
          <a:xfrm>
            <a:off x="5619443"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3</a:t>
            </a:r>
          </a:p>
          <a:p>
            <a:pPr algn="ctr"/>
            <a:r>
              <a:rPr lang="sv-SE" sz="1600"/>
              <a:t>Samverkan</a:t>
            </a:r>
          </a:p>
          <a:p>
            <a:pPr algn="ctr"/>
            <a:endParaRPr lang="sv-SE"/>
          </a:p>
        </p:txBody>
      </p:sp>
      <p:sp>
        <p:nvSpPr>
          <p:cNvPr id="74" name="Rektangel med rundade hörn 73">
            <a:extLst>
              <a:ext uri="{FF2B5EF4-FFF2-40B4-BE49-F238E27FC236}">
                <a16:creationId xmlns:a16="http://schemas.microsoft.com/office/drawing/2014/main" id="{476493ED-72DC-AF42-AB4E-CCDF47C37051}"/>
              </a:ext>
            </a:extLst>
          </p:cNvPr>
          <p:cNvSpPr/>
          <p:nvPr/>
        </p:nvSpPr>
        <p:spPr>
          <a:xfrm>
            <a:off x="5669480" y="4227221"/>
            <a:ext cx="1603730" cy="1454598"/>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a:t>
            </a:r>
          </a:p>
          <a:p>
            <a:pPr algn="ctr"/>
            <a:r>
              <a:rPr lang="sv-SE" sz="1400">
                <a:solidFill>
                  <a:srgbClr val="2B5E83"/>
                </a:solidFill>
              </a:rPr>
              <a:t>Framtidsbilden och riktningen.</a:t>
            </a:r>
          </a:p>
          <a:p>
            <a:pPr algn="ctr"/>
            <a:r>
              <a:rPr lang="sv-SE" sz="1400">
                <a:solidFill>
                  <a:srgbClr val="2B5E83"/>
                </a:solidFill>
              </a:rPr>
              <a:t>Hur kan vi samverka för att nå fram?</a:t>
            </a:r>
          </a:p>
        </p:txBody>
      </p:sp>
      <p:sp>
        <p:nvSpPr>
          <p:cNvPr id="75" name="Rektangel med rundade hörn 74">
            <a:extLst>
              <a:ext uri="{FF2B5EF4-FFF2-40B4-BE49-F238E27FC236}">
                <a16:creationId xmlns:a16="http://schemas.microsoft.com/office/drawing/2014/main" id="{FE0114D7-D7EA-3140-A7FF-E2328FC48459}"/>
              </a:ext>
            </a:extLst>
          </p:cNvPr>
          <p:cNvSpPr/>
          <p:nvPr/>
        </p:nvSpPr>
        <p:spPr>
          <a:xfrm>
            <a:off x="7273210" y="1592011"/>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2021</a:t>
            </a:r>
          </a:p>
        </p:txBody>
      </p:sp>
      <p:sp>
        <p:nvSpPr>
          <p:cNvPr id="76" name="Rektangel med rundade hörn 75">
            <a:extLst>
              <a:ext uri="{FF2B5EF4-FFF2-40B4-BE49-F238E27FC236}">
                <a16:creationId xmlns:a16="http://schemas.microsoft.com/office/drawing/2014/main" id="{804DABD7-60E7-1144-864F-60BD3E0D66AF}"/>
              </a:ext>
            </a:extLst>
          </p:cNvPr>
          <p:cNvSpPr/>
          <p:nvPr/>
        </p:nvSpPr>
        <p:spPr>
          <a:xfrm>
            <a:off x="3887356" y="5762161"/>
            <a:ext cx="6665314" cy="56000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Agenda 2030  –  RUS 2021-2030  –  Genomförandeprogram 2021-2030</a:t>
            </a:r>
          </a:p>
          <a:p>
            <a:pPr algn="ctr"/>
            <a:r>
              <a:rPr lang="sv-SE" sz="1400">
                <a:solidFill>
                  <a:srgbClr val="2B5E83"/>
                </a:solidFill>
              </a:rPr>
              <a:t>Regional strukturbild 2030</a:t>
            </a:r>
          </a:p>
        </p:txBody>
      </p:sp>
      <p:sp>
        <p:nvSpPr>
          <p:cNvPr id="77" name="Svängd 76">
            <a:extLst>
              <a:ext uri="{FF2B5EF4-FFF2-40B4-BE49-F238E27FC236}">
                <a16:creationId xmlns:a16="http://schemas.microsoft.com/office/drawing/2014/main" id="{25A909CB-BB39-664B-903D-5E2198F53867}"/>
              </a:ext>
            </a:extLst>
          </p:cNvPr>
          <p:cNvSpPr/>
          <p:nvPr/>
        </p:nvSpPr>
        <p:spPr>
          <a:xfrm rot="10800000" flipH="1">
            <a:off x="7372277" y="4202025"/>
            <a:ext cx="363390" cy="1256266"/>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5AB75B36-5BFE-8745-A058-7454AD981EED}"/>
              </a:ext>
            </a:extLst>
          </p:cNvPr>
          <p:cNvSpPr txBox="1"/>
          <p:nvPr/>
        </p:nvSpPr>
        <p:spPr>
          <a:xfrm>
            <a:off x="8640171" y="4190165"/>
            <a:ext cx="1022466" cy="369332"/>
          </a:xfrm>
          <a:prstGeom prst="rect">
            <a:avLst/>
          </a:prstGeom>
          <a:noFill/>
        </p:spPr>
        <p:txBody>
          <a:bodyPr wrap="square" rtlCol="0">
            <a:spAutoFit/>
          </a:bodyPr>
          <a:lstStyle/>
          <a:p>
            <a:r>
              <a:rPr lang="sv-SE">
                <a:solidFill>
                  <a:schemeClr val="bg1"/>
                </a:solidFill>
              </a:rPr>
              <a:t>*</a:t>
            </a:r>
            <a:r>
              <a:rPr lang="sv-SE" sz="1100">
                <a:solidFill>
                  <a:schemeClr val="bg1"/>
                </a:solidFill>
              </a:rPr>
              <a:t>Exempel</a:t>
            </a:r>
            <a:endParaRPr lang="sv-SE">
              <a:solidFill>
                <a:schemeClr val="bg1"/>
              </a:solidFill>
            </a:endParaRPr>
          </a:p>
        </p:txBody>
      </p:sp>
      <p:sp>
        <p:nvSpPr>
          <p:cNvPr id="78" name="Rektangel med rundade hörn 77">
            <a:extLst>
              <a:ext uri="{FF2B5EF4-FFF2-40B4-BE49-F238E27FC236}">
                <a16:creationId xmlns:a16="http://schemas.microsoft.com/office/drawing/2014/main" id="{C42451C5-18E6-9E4C-B57E-F20728F86C96}"/>
              </a:ext>
            </a:extLst>
          </p:cNvPr>
          <p:cNvSpPr/>
          <p:nvPr/>
        </p:nvSpPr>
        <p:spPr>
          <a:xfrm>
            <a:off x="9542997" y="1583412"/>
            <a:ext cx="1870974"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Resultat</a:t>
            </a:r>
          </a:p>
        </p:txBody>
      </p:sp>
      <p:sp>
        <p:nvSpPr>
          <p:cNvPr id="79" name="Rektangel med rundade hörn 78">
            <a:extLst>
              <a:ext uri="{FF2B5EF4-FFF2-40B4-BE49-F238E27FC236}">
                <a16:creationId xmlns:a16="http://schemas.microsoft.com/office/drawing/2014/main" id="{650EB8E4-3A86-D049-904F-63D981992A08}"/>
              </a:ext>
            </a:extLst>
          </p:cNvPr>
          <p:cNvSpPr/>
          <p:nvPr/>
        </p:nvSpPr>
        <p:spPr>
          <a:xfrm>
            <a:off x="9542997" y="4145859"/>
            <a:ext cx="1870974" cy="1415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solidFill>
                <a:srgbClr val="2B5E83"/>
              </a:solidFill>
            </a:endParaRPr>
          </a:p>
          <a:p>
            <a:pPr algn="ctr"/>
            <a:r>
              <a:rPr lang="sv-SE" sz="1400">
                <a:solidFill>
                  <a:srgbClr val="2B5E83"/>
                </a:solidFill>
              </a:rPr>
              <a:t>Gemensam </a:t>
            </a:r>
          </a:p>
          <a:p>
            <a:pPr algn="ctr"/>
            <a:r>
              <a:rPr lang="sv-SE" sz="1400">
                <a:solidFill>
                  <a:srgbClr val="2B5E83"/>
                </a:solidFill>
              </a:rPr>
              <a:t>- riktning</a:t>
            </a:r>
          </a:p>
          <a:p>
            <a:pPr algn="ctr"/>
            <a:r>
              <a:rPr lang="sv-SE" sz="1400">
                <a:solidFill>
                  <a:srgbClr val="2B5E83"/>
                </a:solidFill>
              </a:rPr>
              <a:t>- kunskapsbas</a:t>
            </a:r>
          </a:p>
          <a:p>
            <a:pPr algn="ctr"/>
            <a:r>
              <a:rPr lang="sv-SE" sz="1400">
                <a:solidFill>
                  <a:srgbClr val="2B5E83"/>
                </a:solidFill>
              </a:rPr>
              <a:t>- beslutsunderlag</a:t>
            </a:r>
          </a:p>
          <a:p>
            <a:pPr algn="ctr"/>
            <a:r>
              <a:rPr lang="sv-SE" sz="1400">
                <a:solidFill>
                  <a:srgbClr val="2B5E83"/>
                </a:solidFill>
              </a:rPr>
              <a:t>Effektiv resursanvändning</a:t>
            </a:r>
          </a:p>
          <a:p>
            <a:pPr algn="ctr"/>
            <a:endParaRPr lang="sv-SE" sz="1400">
              <a:solidFill>
                <a:srgbClr val="2B5E83"/>
              </a:solidFill>
            </a:endParaRPr>
          </a:p>
        </p:txBody>
      </p:sp>
      <p:sp>
        <p:nvSpPr>
          <p:cNvPr id="35" name="Rektangel 34">
            <a:extLst>
              <a:ext uri="{FF2B5EF4-FFF2-40B4-BE49-F238E27FC236}">
                <a16:creationId xmlns:a16="http://schemas.microsoft.com/office/drawing/2014/main" id="{8A80B488-8B97-1D48-8104-BD6A8A9A4944}"/>
              </a:ext>
            </a:extLst>
          </p:cNvPr>
          <p:cNvSpPr/>
          <p:nvPr/>
        </p:nvSpPr>
        <p:spPr>
          <a:xfrm>
            <a:off x="9523358" y="889705"/>
            <a:ext cx="2958115" cy="468349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79777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1B97F1DF-7052-4446-B78D-21AB2C1DC74A}"/>
              </a:ext>
            </a:extLst>
          </p:cNvPr>
          <p:cNvSpPr txBox="1">
            <a:spLocks/>
          </p:cNvSpPr>
          <p:nvPr/>
        </p:nvSpPr>
        <p:spPr>
          <a:xfrm>
            <a:off x="721597" y="300376"/>
            <a:ext cx="6593603" cy="2642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500">
                <a:solidFill>
                  <a:srgbClr val="888888"/>
                </a:solidFill>
                <a:latin typeface="Helvetica" pitchFamily="2" charset="0"/>
              </a:rPr>
              <a:t>Strukturbild Fyrbodal - Projektplan</a:t>
            </a:r>
          </a:p>
        </p:txBody>
      </p:sp>
      <p:sp>
        <p:nvSpPr>
          <p:cNvPr id="4" name="Title 1">
            <a:extLst>
              <a:ext uri="{FF2B5EF4-FFF2-40B4-BE49-F238E27FC236}">
                <a16:creationId xmlns:a16="http://schemas.microsoft.com/office/drawing/2014/main" id="{DBCE5ED8-F741-7A4B-97E6-4CB2046BD48E}"/>
              </a:ext>
            </a:extLst>
          </p:cNvPr>
          <p:cNvSpPr txBox="1">
            <a:spLocks/>
          </p:cNvSpPr>
          <p:nvPr/>
        </p:nvSpPr>
        <p:spPr>
          <a:xfrm>
            <a:off x="721597" y="702270"/>
            <a:ext cx="5543279" cy="134086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bg1"/>
                </a:solidFill>
                <a:latin typeface="Helvetica" charset="0"/>
                <a:ea typeface="Helvetica" charset="0"/>
                <a:cs typeface="Helvetica" charset="0"/>
              </a:defRPr>
            </a:lvl1pPr>
          </a:lstStyle>
          <a:p>
            <a:pPr algn="l"/>
            <a:r>
              <a:rPr lang="sv-SE"/>
              <a:t>*Exempel på tänkbara strukturbildsprojekt</a:t>
            </a:r>
          </a:p>
        </p:txBody>
      </p:sp>
      <p:pic>
        <p:nvPicPr>
          <p:cNvPr id="9" name="Bildobjekt 8" descr="En bild som visar gräs, utomhus, träd, byggnad&#10;&#10;&#10;&#10;Automatiskt genererad beskrivning">
            <a:extLst>
              <a:ext uri="{FF2B5EF4-FFF2-40B4-BE49-F238E27FC236}">
                <a16:creationId xmlns:a16="http://schemas.microsoft.com/office/drawing/2014/main" id="{FFCCCC56-2CB5-A545-B265-AA6E2028B23E}"/>
              </a:ext>
            </a:extLst>
          </p:cNvPr>
          <p:cNvPicPr>
            <a:picLocks noChangeAspect="1"/>
          </p:cNvPicPr>
          <p:nvPr/>
        </p:nvPicPr>
        <p:blipFill>
          <a:blip r:embed="rId2"/>
          <a:stretch>
            <a:fillRect/>
          </a:stretch>
        </p:blipFill>
        <p:spPr>
          <a:xfrm>
            <a:off x="3539344" y="1952538"/>
            <a:ext cx="2203398" cy="1465739"/>
          </a:xfrm>
          <a:prstGeom prst="rect">
            <a:avLst/>
          </a:prstGeom>
          <a:effectLst>
            <a:outerShdw blurRad="50800" dist="38100" dir="2700000" algn="tl" rotWithShape="0">
              <a:prstClr val="black">
                <a:alpha val="40000"/>
              </a:prstClr>
            </a:outerShdw>
          </a:effectLst>
        </p:spPr>
      </p:pic>
      <p:pic>
        <p:nvPicPr>
          <p:cNvPr id="13" name="Bildobjekt 12" descr="En bild som visar grön, inomhus, sitter&#10;&#10;&#10;&#10;Automatiskt genererad beskrivning">
            <a:extLst>
              <a:ext uri="{FF2B5EF4-FFF2-40B4-BE49-F238E27FC236}">
                <a16:creationId xmlns:a16="http://schemas.microsoft.com/office/drawing/2014/main" id="{A165D0DC-94DE-7345-A964-2DE41437AE60}"/>
              </a:ext>
            </a:extLst>
          </p:cNvPr>
          <p:cNvPicPr>
            <a:picLocks noChangeAspect="1"/>
          </p:cNvPicPr>
          <p:nvPr/>
        </p:nvPicPr>
        <p:blipFill>
          <a:blip r:embed="rId3"/>
          <a:stretch>
            <a:fillRect/>
          </a:stretch>
        </p:blipFill>
        <p:spPr>
          <a:xfrm>
            <a:off x="883077" y="1966087"/>
            <a:ext cx="2203398" cy="1462913"/>
          </a:xfrm>
          <a:prstGeom prst="rect">
            <a:avLst/>
          </a:prstGeom>
          <a:effectLst>
            <a:outerShdw blurRad="50800" dist="38100" dir="2700000" algn="tl" rotWithShape="0">
              <a:prstClr val="black">
                <a:alpha val="40000"/>
              </a:prstClr>
            </a:outerShdw>
          </a:effectLst>
        </p:spPr>
      </p:pic>
      <p:sp>
        <p:nvSpPr>
          <p:cNvPr id="16" name="textruta 15">
            <a:extLst>
              <a:ext uri="{FF2B5EF4-FFF2-40B4-BE49-F238E27FC236}">
                <a16:creationId xmlns:a16="http://schemas.microsoft.com/office/drawing/2014/main" id="{9D424739-D854-FA48-B525-4FE12085CA2C}"/>
              </a:ext>
            </a:extLst>
          </p:cNvPr>
          <p:cNvSpPr txBox="1"/>
          <p:nvPr/>
        </p:nvSpPr>
        <p:spPr>
          <a:xfrm>
            <a:off x="883077" y="3613836"/>
            <a:ext cx="2262392" cy="2893100"/>
          </a:xfrm>
          <a:prstGeom prst="rect">
            <a:avLst/>
          </a:prstGeom>
          <a:noFill/>
        </p:spPr>
        <p:txBody>
          <a:bodyPr wrap="square" rtlCol="0">
            <a:spAutoFit/>
          </a:bodyPr>
          <a:lstStyle/>
          <a:p>
            <a:r>
              <a:rPr lang="sv-SE" sz="1400" b="1"/>
              <a:t>Lokala Innovationsplattformar</a:t>
            </a:r>
            <a:r>
              <a:rPr lang="sv-SE" sz="1400"/>
              <a:t>​</a:t>
            </a:r>
            <a:br>
              <a:rPr lang="sv-SE" sz="1400"/>
            </a:br>
            <a:r>
              <a:rPr lang="sv-SE" sz="1400"/>
              <a:t>Stöttar entreprenörer, företag och offentliga aktörer i att utveckla och kommersialisera </a:t>
            </a:r>
            <a:r>
              <a:rPr lang="sv-SE" sz="1400" b="1"/>
              <a:t>nya hållbara idéer</a:t>
            </a:r>
            <a:r>
              <a:rPr lang="sv-SE" sz="1400"/>
              <a:t>. De lokala innovationsplattformarna innehåller resurser, </a:t>
            </a:r>
            <a:br>
              <a:rPr lang="sv-SE" sz="1400"/>
            </a:br>
            <a:r>
              <a:rPr lang="sv-SE" sz="1400"/>
              <a:t>kompetens och nätverk och stöd för att lotsa Fyrbodals invånare från idé till färdiga produkter/tjänster.​</a:t>
            </a:r>
          </a:p>
        </p:txBody>
      </p:sp>
      <p:sp>
        <p:nvSpPr>
          <p:cNvPr id="17" name="textruta 16">
            <a:extLst>
              <a:ext uri="{FF2B5EF4-FFF2-40B4-BE49-F238E27FC236}">
                <a16:creationId xmlns:a16="http://schemas.microsoft.com/office/drawing/2014/main" id="{6079953B-75DC-0440-A3A6-9FFDBCA589A6}"/>
              </a:ext>
            </a:extLst>
          </p:cNvPr>
          <p:cNvSpPr txBox="1"/>
          <p:nvPr/>
        </p:nvSpPr>
        <p:spPr>
          <a:xfrm>
            <a:off x="3521429" y="3598759"/>
            <a:ext cx="2198611" cy="2893100"/>
          </a:xfrm>
          <a:prstGeom prst="rect">
            <a:avLst/>
          </a:prstGeom>
          <a:noFill/>
        </p:spPr>
        <p:txBody>
          <a:bodyPr wrap="square" rtlCol="0">
            <a:spAutoFit/>
          </a:bodyPr>
          <a:lstStyle/>
          <a:p>
            <a:r>
              <a:rPr lang="sv-SE" sz="1400" b="1"/>
              <a:t>Samverkan över gränser</a:t>
            </a:r>
            <a:r>
              <a:rPr lang="sv-SE" sz="1400"/>
              <a:t>​</a:t>
            </a:r>
            <a:br>
              <a:rPr lang="sv-SE" sz="1400"/>
            </a:br>
            <a:r>
              <a:rPr lang="sv-SE" sz="1400"/>
              <a:t>Det finns ett behov av att fördjupa förståelsen av att utgöra en gränsregion. Idag finns ofta brister i tillgänglig statistik som riskerar att ”osynliggöra” viktiga förhållanden och potentialer. Kopplingar som de till Norge, Värmland, Skaraborg m </a:t>
            </a:r>
            <a:r>
              <a:rPr lang="sv-SE" sz="1400" err="1"/>
              <a:t>fl</a:t>
            </a:r>
            <a:r>
              <a:rPr lang="sv-SE" sz="1400"/>
              <a:t> är helt avgörande för utvecklingen i Fyrbodal.</a:t>
            </a:r>
          </a:p>
        </p:txBody>
      </p:sp>
      <p:sp>
        <p:nvSpPr>
          <p:cNvPr id="18" name="textruta 17">
            <a:extLst>
              <a:ext uri="{FF2B5EF4-FFF2-40B4-BE49-F238E27FC236}">
                <a16:creationId xmlns:a16="http://schemas.microsoft.com/office/drawing/2014/main" id="{33F51497-9303-1F4C-A99A-3A9030037B12}"/>
              </a:ext>
            </a:extLst>
          </p:cNvPr>
          <p:cNvSpPr txBox="1"/>
          <p:nvPr/>
        </p:nvSpPr>
        <p:spPr>
          <a:xfrm>
            <a:off x="6195892" y="3641941"/>
            <a:ext cx="2198611" cy="3108543"/>
          </a:xfrm>
          <a:prstGeom prst="rect">
            <a:avLst/>
          </a:prstGeom>
          <a:noFill/>
        </p:spPr>
        <p:txBody>
          <a:bodyPr wrap="square" rtlCol="0">
            <a:spAutoFit/>
          </a:bodyPr>
          <a:lstStyle/>
          <a:p>
            <a:r>
              <a:rPr lang="sv-SE" sz="1400" b="1"/>
              <a:t>Strategisk kompetens-försörjning genom samspel mellan städer och landsbygder </a:t>
            </a:r>
            <a:r>
              <a:rPr lang="sv-SE" sz="1400"/>
              <a:t>​</a:t>
            </a:r>
            <a:br>
              <a:rPr lang="sv-SE" sz="1400"/>
            </a:br>
            <a:r>
              <a:rPr lang="sv-SE" sz="1400"/>
              <a:t>Digitalisering och samverkan skapar förutsättningar för tillgänglighet för människor i en ojämn geografi. Etablering av flera lärcentra och ett starkt samarbete med akademin måste till för att höja utbildningsnivån. </a:t>
            </a:r>
          </a:p>
        </p:txBody>
      </p:sp>
      <p:sp>
        <p:nvSpPr>
          <p:cNvPr id="19" name="textruta 18">
            <a:extLst>
              <a:ext uri="{FF2B5EF4-FFF2-40B4-BE49-F238E27FC236}">
                <a16:creationId xmlns:a16="http://schemas.microsoft.com/office/drawing/2014/main" id="{47A84FF9-E038-E748-81AD-B366294C2017}"/>
              </a:ext>
            </a:extLst>
          </p:cNvPr>
          <p:cNvSpPr txBox="1"/>
          <p:nvPr/>
        </p:nvSpPr>
        <p:spPr>
          <a:xfrm>
            <a:off x="8849614" y="3641941"/>
            <a:ext cx="2269183" cy="2893100"/>
          </a:xfrm>
          <a:prstGeom prst="rect">
            <a:avLst/>
          </a:prstGeom>
          <a:noFill/>
        </p:spPr>
        <p:txBody>
          <a:bodyPr wrap="square" rtlCol="0">
            <a:spAutoFit/>
          </a:bodyPr>
          <a:lstStyle/>
          <a:p>
            <a:r>
              <a:rPr lang="sv-SE" sz="1400" b="1"/>
              <a:t>Hållbar mobilitet på landsbygd </a:t>
            </a:r>
            <a:r>
              <a:rPr lang="sv-SE" sz="1400"/>
              <a:t>​</a:t>
            </a:r>
            <a:br>
              <a:rPr lang="sv-SE" sz="1400"/>
            </a:br>
            <a:r>
              <a:rPr lang="sv-SE" sz="1400"/>
              <a:t>Projektet handlar om hur individer ska kunna tillgodogöra sina behov av resor på ett nytt sätt. Kartläggningar av rese-mönster bland invånare på landsbygd ska genomföra och demonstreras för att påvisa vikten av satsningar på hållbar infrastruktur på landsbygderna.</a:t>
            </a:r>
          </a:p>
        </p:txBody>
      </p:sp>
      <p:pic>
        <p:nvPicPr>
          <p:cNvPr id="7" name="Bildobjekt 6" descr="En bild som visar person, man, utomhus&#10;&#10;&#10;&#10;Automatiskt genererad beskrivning">
            <a:extLst>
              <a:ext uri="{FF2B5EF4-FFF2-40B4-BE49-F238E27FC236}">
                <a16:creationId xmlns:a16="http://schemas.microsoft.com/office/drawing/2014/main" id="{59B58FE7-4324-1047-91E1-93B7FED2728D}"/>
              </a:ext>
            </a:extLst>
          </p:cNvPr>
          <p:cNvPicPr>
            <a:picLocks noChangeAspect="1"/>
          </p:cNvPicPr>
          <p:nvPr/>
        </p:nvPicPr>
        <p:blipFill rotWithShape="1">
          <a:blip r:embed="rId4"/>
          <a:srcRect l="24014" t="9978" r="1448" b="16015"/>
          <a:stretch/>
        </p:blipFill>
        <p:spPr>
          <a:xfrm>
            <a:off x="6195892" y="1959935"/>
            <a:ext cx="2200853" cy="1458343"/>
          </a:xfrm>
          <a:prstGeom prst="rect">
            <a:avLst/>
          </a:prstGeom>
          <a:effectLst>
            <a:outerShdw blurRad="50800" dist="38100" dir="2700000" algn="tl" rotWithShape="0">
              <a:prstClr val="black">
                <a:alpha val="40000"/>
              </a:prstClr>
            </a:outerShdw>
          </a:effectLst>
        </p:spPr>
      </p:pic>
      <p:pic>
        <p:nvPicPr>
          <p:cNvPr id="15" name="Bildobjekt 14" descr="En bild som visar gräs, himmel, utomhus, av trä&#10;&#10;&#10;&#10;Automatiskt genererad beskrivning">
            <a:extLst>
              <a:ext uri="{FF2B5EF4-FFF2-40B4-BE49-F238E27FC236}">
                <a16:creationId xmlns:a16="http://schemas.microsoft.com/office/drawing/2014/main" id="{D67554A8-0850-3442-9A3A-FBCD77DED556}"/>
              </a:ext>
            </a:extLst>
          </p:cNvPr>
          <p:cNvPicPr>
            <a:picLocks noChangeAspect="1"/>
          </p:cNvPicPr>
          <p:nvPr/>
        </p:nvPicPr>
        <p:blipFill>
          <a:blip r:embed="rId5"/>
          <a:stretch>
            <a:fillRect/>
          </a:stretch>
        </p:blipFill>
        <p:spPr>
          <a:xfrm flipH="1">
            <a:off x="8849614" y="1952538"/>
            <a:ext cx="2198611" cy="1465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2537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ktangel med rundade hörn 68">
            <a:extLst>
              <a:ext uri="{FF2B5EF4-FFF2-40B4-BE49-F238E27FC236}">
                <a16:creationId xmlns:a16="http://schemas.microsoft.com/office/drawing/2014/main" id="{41E11EA7-B697-B846-9DFA-2A70FA8D7A9F}"/>
              </a:ext>
            </a:extLst>
          </p:cNvPr>
          <p:cNvSpPr/>
          <p:nvPr/>
        </p:nvSpPr>
        <p:spPr>
          <a:xfrm>
            <a:off x="3874682" y="6387352"/>
            <a:ext cx="6665313" cy="358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Konkret Framtidsbild i kort och långt perspektiv är antagen </a:t>
            </a:r>
          </a:p>
        </p:txBody>
      </p:sp>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a:xfrm>
            <a:off x="669331" y="571472"/>
            <a:ext cx="6593603" cy="737177"/>
          </a:xfrm>
        </p:spPr>
        <p:txBody>
          <a:bodyPr/>
          <a:lstStyle/>
          <a:p>
            <a:r>
              <a:rPr lang="sv-SE"/>
              <a:t>Projektplan 2019-2021</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7" name="Höger 6">
            <a:extLst>
              <a:ext uri="{FF2B5EF4-FFF2-40B4-BE49-F238E27FC236}">
                <a16:creationId xmlns:a16="http://schemas.microsoft.com/office/drawing/2014/main" id="{E1A56448-0508-FC41-B5D6-EEE334A1DE5B}"/>
              </a:ext>
            </a:extLst>
          </p:cNvPr>
          <p:cNvSpPr/>
          <p:nvPr/>
        </p:nvSpPr>
        <p:spPr>
          <a:xfrm>
            <a:off x="0" y="1103416"/>
            <a:ext cx="12892216" cy="3528845"/>
          </a:xfrm>
          <a:prstGeom prst="rightArrow">
            <a:avLst>
              <a:gd name="adj1" fmla="val 60244"/>
              <a:gd name="adj2" fmla="val 50000"/>
            </a:avLst>
          </a:prstGeom>
          <a:solidFill>
            <a:srgbClr val="88888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888888"/>
              </a:solidFill>
            </a:endParaRPr>
          </a:p>
        </p:txBody>
      </p:sp>
      <p:sp>
        <p:nvSpPr>
          <p:cNvPr id="49" name="Rektangel med rundade hörn 48">
            <a:extLst>
              <a:ext uri="{FF2B5EF4-FFF2-40B4-BE49-F238E27FC236}">
                <a16:creationId xmlns:a16="http://schemas.microsoft.com/office/drawing/2014/main" id="{FE565410-907B-1E41-8CC5-087DC7395355}"/>
              </a:ext>
            </a:extLst>
          </p:cNvPr>
          <p:cNvSpPr/>
          <p:nvPr/>
        </p:nvSpPr>
        <p:spPr>
          <a:xfrm>
            <a:off x="82799"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Förbereda</a:t>
            </a:r>
          </a:p>
        </p:txBody>
      </p:sp>
      <p:sp>
        <p:nvSpPr>
          <p:cNvPr id="51" name="Rektangel med rundade hörn 50">
            <a:extLst>
              <a:ext uri="{FF2B5EF4-FFF2-40B4-BE49-F238E27FC236}">
                <a16:creationId xmlns:a16="http://schemas.microsoft.com/office/drawing/2014/main" id="{D3FE56CE-59F6-C344-ABAA-5081ADCC45C2}"/>
              </a:ext>
            </a:extLst>
          </p:cNvPr>
          <p:cNvSpPr/>
          <p:nvPr/>
        </p:nvSpPr>
        <p:spPr>
          <a:xfrm>
            <a:off x="99421" y="4295554"/>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Kartläggning av nuläge </a:t>
            </a:r>
          </a:p>
          <a:p>
            <a:pPr algn="ctr"/>
            <a:r>
              <a:rPr lang="sv-SE" sz="1050">
                <a:solidFill>
                  <a:srgbClr val="698351"/>
                </a:solidFill>
              </a:rPr>
              <a:t>Omvärldsanalys – Hur har andra gjort?</a:t>
            </a:r>
          </a:p>
        </p:txBody>
      </p:sp>
      <p:sp>
        <p:nvSpPr>
          <p:cNvPr id="52" name="Rektangel med rundade hörn 51">
            <a:extLst>
              <a:ext uri="{FF2B5EF4-FFF2-40B4-BE49-F238E27FC236}">
                <a16:creationId xmlns:a16="http://schemas.microsoft.com/office/drawing/2014/main" id="{1EB57C65-9D45-A241-94FE-21107AE26F33}"/>
              </a:ext>
            </a:extLst>
          </p:cNvPr>
          <p:cNvSpPr/>
          <p:nvPr/>
        </p:nvSpPr>
        <p:spPr>
          <a:xfrm>
            <a:off x="448880" y="1651880"/>
            <a:ext cx="341150" cy="2562446"/>
          </a:xfrm>
          <a:prstGeom prst="roundRect">
            <a:avLst/>
          </a:prstGeom>
          <a:solidFill>
            <a:srgbClr val="69835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a:t>Projektplan</a:t>
            </a:r>
          </a:p>
        </p:txBody>
      </p:sp>
      <p:sp>
        <p:nvSpPr>
          <p:cNvPr id="53" name="Rektangel med rundade hörn 52">
            <a:extLst>
              <a:ext uri="{FF2B5EF4-FFF2-40B4-BE49-F238E27FC236}">
                <a16:creationId xmlns:a16="http://schemas.microsoft.com/office/drawing/2014/main" id="{7F20E4FF-0B4B-594A-9999-0485621FA1C5}"/>
              </a:ext>
            </a:extLst>
          </p:cNvPr>
          <p:cNvSpPr/>
          <p:nvPr/>
        </p:nvSpPr>
        <p:spPr>
          <a:xfrm>
            <a:off x="498756" y="4295101"/>
            <a:ext cx="341150" cy="2562446"/>
          </a:xfrm>
          <a:prstGeom prst="roundRect">
            <a:avLst/>
          </a:prstGeom>
          <a:solidFill>
            <a:schemeClr val="bg1"/>
          </a:solidFill>
          <a:ln w="19050">
            <a:solidFill>
              <a:srgbClr val="69835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050">
                <a:solidFill>
                  <a:srgbClr val="698351"/>
                </a:solidFill>
              </a:rPr>
              <a:t>Chefsnätverk och arbetsgrupp tar fram projektplan för godkännande</a:t>
            </a:r>
          </a:p>
        </p:txBody>
      </p:sp>
      <p:sp>
        <p:nvSpPr>
          <p:cNvPr id="54" name="Rektangel med rundade hörn 53">
            <a:extLst>
              <a:ext uri="{FF2B5EF4-FFF2-40B4-BE49-F238E27FC236}">
                <a16:creationId xmlns:a16="http://schemas.microsoft.com/office/drawing/2014/main" id="{1B3B972E-07EB-2B46-BB02-0C029FB2DD64}"/>
              </a:ext>
            </a:extLst>
          </p:cNvPr>
          <p:cNvSpPr/>
          <p:nvPr/>
        </p:nvSpPr>
        <p:spPr>
          <a:xfrm>
            <a:off x="864513"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28 mars 2019</a:t>
            </a:r>
          </a:p>
        </p:txBody>
      </p:sp>
      <p:sp>
        <p:nvSpPr>
          <p:cNvPr id="56" name="Rektangel med rundade hörn 55">
            <a:extLst>
              <a:ext uri="{FF2B5EF4-FFF2-40B4-BE49-F238E27FC236}">
                <a16:creationId xmlns:a16="http://schemas.microsoft.com/office/drawing/2014/main" id="{06DEC58E-71D9-1347-8303-732FF0ED93F6}"/>
              </a:ext>
            </a:extLst>
          </p:cNvPr>
          <p:cNvSpPr/>
          <p:nvPr/>
        </p:nvSpPr>
        <p:spPr>
          <a:xfrm>
            <a:off x="1213968" y="1644806"/>
            <a:ext cx="63977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t>Organisering/Finansiering</a:t>
            </a:r>
            <a:endParaRPr lang="sv-SE" sz="1200"/>
          </a:p>
        </p:txBody>
      </p:sp>
      <p:sp>
        <p:nvSpPr>
          <p:cNvPr id="57" name="Rektangel med rundade hörn 56">
            <a:extLst>
              <a:ext uri="{FF2B5EF4-FFF2-40B4-BE49-F238E27FC236}">
                <a16:creationId xmlns:a16="http://schemas.microsoft.com/office/drawing/2014/main" id="{575F54C5-36DD-A94C-89F2-F11D7D7963B3}"/>
              </a:ext>
            </a:extLst>
          </p:cNvPr>
          <p:cNvSpPr/>
          <p:nvPr/>
        </p:nvSpPr>
        <p:spPr>
          <a:xfrm>
            <a:off x="1213968" y="4259271"/>
            <a:ext cx="63977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rgbClr val="2B5E83"/>
                </a:solidFill>
              </a:rPr>
              <a:t>Rekrytera roller och bemanna grupper enligt projektplan</a:t>
            </a:r>
          </a:p>
        </p:txBody>
      </p:sp>
      <p:sp>
        <p:nvSpPr>
          <p:cNvPr id="58" name="Svängd 57">
            <a:extLst>
              <a:ext uri="{FF2B5EF4-FFF2-40B4-BE49-F238E27FC236}">
                <a16:creationId xmlns:a16="http://schemas.microsoft.com/office/drawing/2014/main" id="{DC170533-4A5D-1246-8E2C-D3C78666C4D6}"/>
              </a:ext>
            </a:extLst>
          </p:cNvPr>
          <p:cNvSpPr/>
          <p:nvPr/>
        </p:nvSpPr>
        <p:spPr>
          <a:xfrm rot="10800000" flipH="1">
            <a:off x="898091" y="4266345"/>
            <a:ext cx="395078" cy="2304738"/>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9" name="Rektangel med rundade hörn 58">
            <a:extLst>
              <a:ext uri="{FF2B5EF4-FFF2-40B4-BE49-F238E27FC236}">
                <a16:creationId xmlns:a16="http://schemas.microsoft.com/office/drawing/2014/main" id="{4AC327FF-81AC-7843-81E0-E5D83FA5E4E5}"/>
              </a:ext>
            </a:extLst>
          </p:cNvPr>
          <p:cNvSpPr/>
          <p:nvPr/>
        </p:nvSpPr>
        <p:spPr>
          <a:xfrm>
            <a:off x="1920866" y="1644806"/>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1</a:t>
            </a:r>
          </a:p>
          <a:p>
            <a:pPr algn="ctr"/>
            <a:r>
              <a:rPr lang="sv-SE" sz="1600"/>
              <a:t>Framtidsbild/</a:t>
            </a:r>
            <a:br>
              <a:rPr lang="sv-SE" sz="1600"/>
            </a:br>
            <a:r>
              <a:rPr lang="sv-SE" sz="1600"/>
              <a:t>Självbild</a:t>
            </a:r>
          </a:p>
          <a:p>
            <a:pPr algn="ctr"/>
            <a:endParaRPr lang="sv-SE"/>
          </a:p>
        </p:txBody>
      </p:sp>
      <p:sp>
        <p:nvSpPr>
          <p:cNvPr id="60" name="Rektangel med rundade hörn 59">
            <a:extLst>
              <a:ext uri="{FF2B5EF4-FFF2-40B4-BE49-F238E27FC236}">
                <a16:creationId xmlns:a16="http://schemas.microsoft.com/office/drawing/2014/main" id="{62CCC533-F7C4-AC43-B23A-AF9BEBBD6F62}"/>
              </a:ext>
            </a:extLst>
          </p:cNvPr>
          <p:cNvSpPr/>
          <p:nvPr/>
        </p:nvSpPr>
        <p:spPr>
          <a:xfrm>
            <a:off x="1920866" y="4266345"/>
            <a:ext cx="1603730" cy="2562446"/>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Vart är vi på väg? Hur ser det ut  när vi är framme?</a:t>
            </a:r>
          </a:p>
          <a:p>
            <a:pPr algn="ctr"/>
            <a:r>
              <a:rPr lang="sv-SE" sz="1400">
                <a:solidFill>
                  <a:srgbClr val="2B5E83"/>
                </a:solidFill>
              </a:rPr>
              <a:t>Workshops med relevanta intressent-grupper, nätverk och arbetsgrupper</a:t>
            </a:r>
          </a:p>
        </p:txBody>
      </p:sp>
      <p:sp>
        <p:nvSpPr>
          <p:cNvPr id="61" name="Rektangel med rundade hörn 60">
            <a:extLst>
              <a:ext uri="{FF2B5EF4-FFF2-40B4-BE49-F238E27FC236}">
                <a16:creationId xmlns:a16="http://schemas.microsoft.com/office/drawing/2014/main" id="{7DBDC43A-2940-E74E-99A5-F777EC7318D7}"/>
              </a:ext>
            </a:extLst>
          </p:cNvPr>
          <p:cNvSpPr/>
          <p:nvPr/>
        </p:nvSpPr>
        <p:spPr>
          <a:xfrm>
            <a:off x="3591724" y="1651879"/>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2020</a:t>
            </a:r>
          </a:p>
        </p:txBody>
      </p:sp>
      <p:sp>
        <p:nvSpPr>
          <p:cNvPr id="62" name="Svängd 61">
            <a:extLst>
              <a:ext uri="{FF2B5EF4-FFF2-40B4-BE49-F238E27FC236}">
                <a16:creationId xmlns:a16="http://schemas.microsoft.com/office/drawing/2014/main" id="{DC805831-64C8-804B-AFDD-C3AD88F9D617}"/>
              </a:ext>
            </a:extLst>
          </p:cNvPr>
          <p:cNvSpPr/>
          <p:nvPr/>
        </p:nvSpPr>
        <p:spPr>
          <a:xfrm rot="10800000" flipH="1">
            <a:off x="3613671" y="4267583"/>
            <a:ext cx="402888" cy="2415849"/>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nvGrpSpPr>
          <p:cNvPr id="4" name="Grupp 3">
            <a:extLst>
              <a:ext uri="{FF2B5EF4-FFF2-40B4-BE49-F238E27FC236}">
                <a16:creationId xmlns:a16="http://schemas.microsoft.com/office/drawing/2014/main" id="{C3E18616-4CF6-CF4B-9CAA-52085D28AAA0}"/>
              </a:ext>
            </a:extLst>
          </p:cNvPr>
          <p:cNvGrpSpPr/>
          <p:nvPr/>
        </p:nvGrpSpPr>
        <p:grpSpPr>
          <a:xfrm>
            <a:off x="7606207" y="1169773"/>
            <a:ext cx="1870974" cy="3389724"/>
            <a:chOff x="7606207" y="1169773"/>
            <a:chExt cx="1870974" cy="3389724"/>
          </a:xfrm>
        </p:grpSpPr>
        <p:sp>
          <p:nvSpPr>
            <p:cNvPr id="64" name="Rektangel med rundade hörn 63">
              <a:extLst>
                <a:ext uri="{FF2B5EF4-FFF2-40B4-BE49-F238E27FC236}">
                  <a16:creationId xmlns:a16="http://schemas.microsoft.com/office/drawing/2014/main" id="{ECEDE1B1-B973-AC48-887F-8A3A203906B9}"/>
                </a:ext>
              </a:extLst>
            </p:cNvPr>
            <p:cNvSpPr/>
            <p:nvPr/>
          </p:nvSpPr>
          <p:spPr>
            <a:xfrm>
              <a:off x="7606207" y="1169773"/>
              <a:ext cx="1870974" cy="3389724"/>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v-SE" sz="2000"/>
                <a:t>Utveckling</a:t>
              </a:r>
              <a:endParaRPr lang="sv-SE"/>
            </a:p>
          </p:txBody>
        </p:sp>
        <p:sp>
          <p:nvSpPr>
            <p:cNvPr id="65" name="Rektangel med rundade hörn 64">
              <a:extLst>
                <a:ext uri="{FF2B5EF4-FFF2-40B4-BE49-F238E27FC236}">
                  <a16:creationId xmlns:a16="http://schemas.microsoft.com/office/drawing/2014/main" id="{8340E855-F9D9-874F-BE7F-110C1011AEFE}"/>
                </a:ext>
              </a:extLst>
            </p:cNvPr>
            <p:cNvSpPr/>
            <p:nvPr/>
          </p:nvSpPr>
          <p:spPr>
            <a:xfrm>
              <a:off x="7642778" y="1720344"/>
              <a:ext cx="1804099" cy="693138"/>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Lokala innovations-plattformar</a:t>
              </a:r>
            </a:p>
          </p:txBody>
        </p:sp>
        <p:sp>
          <p:nvSpPr>
            <p:cNvPr id="66" name="Rektangel med rundade hörn 65">
              <a:extLst>
                <a:ext uri="{FF2B5EF4-FFF2-40B4-BE49-F238E27FC236}">
                  <a16:creationId xmlns:a16="http://schemas.microsoft.com/office/drawing/2014/main" id="{BF12FB1B-6B48-B142-AE24-6F4A15487B9F}"/>
                </a:ext>
              </a:extLst>
            </p:cNvPr>
            <p:cNvSpPr/>
            <p:nvPr/>
          </p:nvSpPr>
          <p:spPr>
            <a:xfrm>
              <a:off x="7635473" y="2481575"/>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Samverkan över gränser</a:t>
              </a:r>
            </a:p>
          </p:txBody>
        </p:sp>
        <p:sp>
          <p:nvSpPr>
            <p:cNvPr id="67" name="Rektangel med rundade hörn 66">
              <a:extLst>
                <a:ext uri="{FF2B5EF4-FFF2-40B4-BE49-F238E27FC236}">
                  <a16:creationId xmlns:a16="http://schemas.microsoft.com/office/drawing/2014/main" id="{49175BDA-F7BB-C94C-BE93-07F42E021044}"/>
                </a:ext>
              </a:extLst>
            </p:cNvPr>
            <p:cNvSpPr/>
            <p:nvPr/>
          </p:nvSpPr>
          <p:spPr>
            <a:xfrm>
              <a:off x="7642778" y="3036997"/>
              <a:ext cx="1804099" cy="477626"/>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Strategisk kompetensförsörjning</a:t>
              </a:r>
            </a:p>
          </p:txBody>
        </p:sp>
        <p:sp>
          <p:nvSpPr>
            <p:cNvPr id="68" name="Rektangel med rundade hörn 67">
              <a:extLst>
                <a:ext uri="{FF2B5EF4-FFF2-40B4-BE49-F238E27FC236}">
                  <a16:creationId xmlns:a16="http://schemas.microsoft.com/office/drawing/2014/main" id="{52183E9F-915C-BA41-8997-265D886F86E7}"/>
                </a:ext>
              </a:extLst>
            </p:cNvPr>
            <p:cNvSpPr/>
            <p:nvPr/>
          </p:nvSpPr>
          <p:spPr>
            <a:xfrm>
              <a:off x="7642778" y="3584162"/>
              <a:ext cx="1804099" cy="589583"/>
            </a:xfrm>
            <a:prstGeom prst="roundRect">
              <a:avLst/>
            </a:prstGeom>
            <a:solidFill>
              <a:srgbClr val="78AA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a:t>Hållbar mobilitet </a:t>
              </a:r>
              <a:br>
                <a:rPr lang="sv-SE" sz="1400" i="1"/>
              </a:br>
              <a:r>
                <a:rPr lang="sv-SE" sz="1400" i="1"/>
                <a:t>på landsbygderna</a:t>
              </a:r>
            </a:p>
          </p:txBody>
        </p:sp>
      </p:grpSp>
      <p:sp>
        <p:nvSpPr>
          <p:cNvPr id="70" name="Rektangel med rundade hörn 69">
            <a:extLst>
              <a:ext uri="{FF2B5EF4-FFF2-40B4-BE49-F238E27FC236}">
                <a16:creationId xmlns:a16="http://schemas.microsoft.com/office/drawing/2014/main" id="{9F5E8BB9-652B-E844-995D-ADE23DB0038D}"/>
              </a:ext>
            </a:extLst>
          </p:cNvPr>
          <p:cNvSpPr/>
          <p:nvPr/>
        </p:nvSpPr>
        <p:spPr>
          <a:xfrm>
            <a:off x="7629951" y="4642747"/>
            <a:ext cx="1860639" cy="918575"/>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tar gemensamt ansvar för projekt</a:t>
            </a:r>
            <a:br>
              <a:rPr lang="sv-SE" sz="1400">
                <a:solidFill>
                  <a:srgbClr val="2B5E83"/>
                </a:solidFill>
              </a:rPr>
            </a:br>
            <a:r>
              <a:rPr lang="sv-SE" sz="1400">
                <a:solidFill>
                  <a:srgbClr val="2B5E83"/>
                </a:solidFill>
              </a:rPr>
              <a:t>&amp; genomförande</a:t>
            </a:r>
          </a:p>
        </p:txBody>
      </p:sp>
      <p:sp>
        <p:nvSpPr>
          <p:cNvPr id="71" name="Rektangel med rundade hörn 70">
            <a:extLst>
              <a:ext uri="{FF2B5EF4-FFF2-40B4-BE49-F238E27FC236}">
                <a16:creationId xmlns:a16="http://schemas.microsoft.com/office/drawing/2014/main" id="{473EF360-9631-DE4F-B659-E2868C014B4E}"/>
              </a:ext>
            </a:extLst>
          </p:cNvPr>
          <p:cNvSpPr/>
          <p:nvPr/>
        </p:nvSpPr>
        <p:spPr>
          <a:xfrm>
            <a:off x="3942121"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2</a:t>
            </a:r>
          </a:p>
          <a:p>
            <a:pPr algn="ctr"/>
            <a:r>
              <a:rPr lang="sv-SE" sz="1600"/>
              <a:t>Färdriktning</a:t>
            </a:r>
          </a:p>
          <a:p>
            <a:pPr algn="ctr"/>
            <a:endParaRPr lang="sv-SE"/>
          </a:p>
        </p:txBody>
      </p:sp>
      <p:sp>
        <p:nvSpPr>
          <p:cNvPr id="72" name="Rektangel med rundade hörn 71">
            <a:extLst>
              <a:ext uri="{FF2B5EF4-FFF2-40B4-BE49-F238E27FC236}">
                <a16:creationId xmlns:a16="http://schemas.microsoft.com/office/drawing/2014/main" id="{E296462A-7241-AB44-BE38-B64DD1AC9EB3}"/>
              </a:ext>
            </a:extLst>
          </p:cNvPr>
          <p:cNvSpPr/>
          <p:nvPr/>
        </p:nvSpPr>
        <p:spPr>
          <a:xfrm>
            <a:off x="3966683" y="4203156"/>
            <a:ext cx="1603730" cy="1478663"/>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Framtidsbilden</a:t>
            </a:r>
          </a:p>
          <a:p>
            <a:pPr algn="ctr"/>
            <a:r>
              <a:rPr lang="sv-SE" sz="1400">
                <a:solidFill>
                  <a:srgbClr val="2B5E83"/>
                </a:solidFill>
              </a:rPr>
              <a:t>Hur ser strategierna ut för att nå dem?</a:t>
            </a:r>
          </a:p>
        </p:txBody>
      </p:sp>
      <p:sp>
        <p:nvSpPr>
          <p:cNvPr id="73" name="Rektangel med rundade hörn 72">
            <a:extLst>
              <a:ext uri="{FF2B5EF4-FFF2-40B4-BE49-F238E27FC236}">
                <a16:creationId xmlns:a16="http://schemas.microsoft.com/office/drawing/2014/main" id="{BD2748D6-DAA8-7742-BEBB-7F068373A13F}"/>
              </a:ext>
            </a:extLst>
          </p:cNvPr>
          <p:cNvSpPr/>
          <p:nvPr/>
        </p:nvSpPr>
        <p:spPr>
          <a:xfrm>
            <a:off x="5619443" y="1592011"/>
            <a:ext cx="1603730"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Rådslag 3</a:t>
            </a:r>
          </a:p>
          <a:p>
            <a:pPr algn="ctr"/>
            <a:r>
              <a:rPr lang="sv-SE" sz="1600"/>
              <a:t>Samverkan</a:t>
            </a:r>
          </a:p>
          <a:p>
            <a:pPr algn="ctr"/>
            <a:endParaRPr lang="sv-SE"/>
          </a:p>
        </p:txBody>
      </p:sp>
      <p:sp>
        <p:nvSpPr>
          <p:cNvPr id="74" name="Rektangel med rundade hörn 73">
            <a:extLst>
              <a:ext uri="{FF2B5EF4-FFF2-40B4-BE49-F238E27FC236}">
                <a16:creationId xmlns:a16="http://schemas.microsoft.com/office/drawing/2014/main" id="{476493ED-72DC-AF42-AB4E-CCDF47C37051}"/>
              </a:ext>
            </a:extLst>
          </p:cNvPr>
          <p:cNvSpPr/>
          <p:nvPr/>
        </p:nvSpPr>
        <p:spPr>
          <a:xfrm>
            <a:off x="5669480" y="4227221"/>
            <a:ext cx="1603730" cy="1454598"/>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Vi är överens om </a:t>
            </a:r>
          </a:p>
          <a:p>
            <a:pPr algn="ctr"/>
            <a:r>
              <a:rPr lang="sv-SE" sz="1400">
                <a:solidFill>
                  <a:srgbClr val="2B5E83"/>
                </a:solidFill>
              </a:rPr>
              <a:t>Framtidsbilden och riktningen.</a:t>
            </a:r>
          </a:p>
          <a:p>
            <a:pPr algn="ctr"/>
            <a:r>
              <a:rPr lang="sv-SE" sz="1400">
                <a:solidFill>
                  <a:srgbClr val="2B5E83"/>
                </a:solidFill>
              </a:rPr>
              <a:t>Hur kan vi samverka för att nå fram?</a:t>
            </a:r>
          </a:p>
        </p:txBody>
      </p:sp>
      <p:sp>
        <p:nvSpPr>
          <p:cNvPr id="75" name="Rektangel med rundade hörn 74">
            <a:extLst>
              <a:ext uri="{FF2B5EF4-FFF2-40B4-BE49-F238E27FC236}">
                <a16:creationId xmlns:a16="http://schemas.microsoft.com/office/drawing/2014/main" id="{FE0114D7-D7EA-3140-A7FF-E2328FC48459}"/>
              </a:ext>
            </a:extLst>
          </p:cNvPr>
          <p:cNvSpPr/>
          <p:nvPr/>
        </p:nvSpPr>
        <p:spPr>
          <a:xfrm>
            <a:off x="7273210" y="1592011"/>
            <a:ext cx="282960" cy="2562447"/>
          </a:xfrm>
          <a:prstGeom prst="roundRect">
            <a:avLst/>
          </a:prstGeom>
          <a:solidFill>
            <a:srgbClr val="78AAD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sv-SE" sz="1400">
                <a:solidFill>
                  <a:schemeClr val="bg1"/>
                </a:solidFill>
              </a:rPr>
              <a:t>Politiskt beslut 2021</a:t>
            </a:r>
          </a:p>
        </p:txBody>
      </p:sp>
      <p:sp>
        <p:nvSpPr>
          <p:cNvPr id="76" name="Rektangel med rundade hörn 75">
            <a:extLst>
              <a:ext uri="{FF2B5EF4-FFF2-40B4-BE49-F238E27FC236}">
                <a16:creationId xmlns:a16="http://schemas.microsoft.com/office/drawing/2014/main" id="{804DABD7-60E7-1144-864F-60BD3E0D66AF}"/>
              </a:ext>
            </a:extLst>
          </p:cNvPr>
          <p:cNvSpPr/>
          <p:nvPr/>
        </p:nvSpPr>
        <p:spPr>
          <a:xfrm>
            <a:off x="3887356" y="5762161"/>
            <a:ext cx="6665314" cy="56000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a:solidFill>
                  <a:srgbClr val="2B5E83"/>
                </a:solidFill>
              </a:rPr>
              <a:t>Agenda 2030  –  RUS 2021-2030  –  Genomförandeprogram 2021-2030</a:t>
            </a:r>
          </a:p>
          <a:p>
            <a:pPr algn="ctr"/>
            <a:r>
              <a:rPr lang="sv-SE" sz="1400">
                <a:solidFill>
                  <a:srgbClr val="2B5E83"/>
                </a:solidFill>
              </a:rPr>
              <a:t>Regional strukturbild 2030</a:t>
            </a:r>
          </a:p>
        </p:txBody>
      </p:sp>
      <p:sp>
        <p:nvSpPr>
          <p:cNvPr id="77" name="Svängd 76">
            <a:extLst>
              <a:ext uri="{FF2B5EF4-FFF2-40B4-BE49-F238E27FC236}">
                <a16:creationId xmlns:a16="http://schemas.microsoft.com/office/drawing/2014/main" id="{25A909CB-BB39-664B-903D-5E2198F53867}"/>
              </a:ext>
            </a:extLst>
          </p:cNvPr>
          <p:cNvSpPr/>
          <p:nvPr/>
        </p:nvSpPr>
        <p:spPr>
          <a:xfrm rot="10800000" flipH="1">
            <a:off x="7372277" y="4202025"/>
            <a:ext cx="363390" cy="1256266"/>
          </a:xfrm>
          <a:prstGeom prst="bentArrow">
            <a:avLst>
              <a:gd name="adj1" fmla="val 25049"/>
              <a:gd name="adj2" fmla="val 27925"/>
              <a:gd name="adj3" fmla="val 23318"/>
              <a:gd name="adj4" fmla="val 43750"/>
            </a:avLst>
          </a:prstGeom>
          <a:solidFill>
            <a:schemeClr val="bg1"/>
          </a:solidFill>
          <a:ln w="19050">
            <a:solidFill>
              <a:srgbClr val="78A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5" name="textruta 4">
            <a:extLst>
              <a:ext uri="{FF2B5EF4-FFF2-40B4-BE49-F238E27FC236}">
                <a16:creationId xmlns:a16="http://schemas.microsoft.com/office/drawing/2014/main" id="{5AB75B36-5BFE-8745-A058-7454AD981EED}"/>
              </a:ext>
            </a:extLst>
          </p:cNvPr>
          <p:cNvSpPr txBox="1"/>
          <p:nvPr/>
        </p:nvSpPr>
        <p:spPr>
          <a:xfrm>
            <a:off x="8640171" y="4190165"/>
            <a:ext cx="1022466" cy="369332"/>
          </a:xfrm>
          <a:prstGeom prst="rect">
            <a:avLst/>
          </a:prstGeom>
          <a:noFill/>
        </p:spPr>
        <p:txBody>
          <a:bodyPr wrap="square" rtlCol="0">
            <a:spAutoFit/>
          </a:bodyPr>
          <a:lstStyle/>
          <a:p>
            <a:r>
              <a:rPr lang="sv-SE">
                <a:solidFill>
                  <a:schemeClr val="bg1"/>
                </a:solidFill>
              </a:rPr>
              <a:t>*</a:t>
            </a:r>
            <a:r>
              <a:rPr lang="sv-SE" sz="1100">
                <a:solidFill>
                  <a:schemeClr val="bg1"/>
                </a:solidFill>
              </a:rPr>
              <a:t>Exempel</a:t>
            </a:r>
            <a:endParaRPr lang="sv-SE">
              <a:solidFill>
                <a:schemeClr val="bg1"/>
              </a:solidFill>
            </a:endParaRPr>
          </a:p>
        </p:txBody>
      </p:sp>
      <p:sp>
        <p:nvSpPr>
          <p:cNvPr id="78" name="Rektangel med rundade hörn 77">
            <a:extLst>
              <a:ext uri="{FF2B5EF4-FFF2-40B4-BE49-F238E27FC236}">
                <a16:creationId xmlns:a16="http://schemas.microsoft.com/office/drawing/2014/main" id="{C42451C5-18E6-9E4C-B57E-F20728F86C96}"/>
              </a:ext>
            </a:extLst>
          </p:cNvPr>
          <p:cNvSpPr/>
          <p:nvPr/>
        </p:nvSpPr>
        <p:spPr>
          <a:xfrm>
            <a:off x="9542997" y="1583412"/>
            <a:ext cx="1870974" cy="2562446"/>
          </a:xfrm>
          <a:prstGeom prst="roundRect">
            <a:avLst/>
          </a:prstGeom>
          <a:solidFill>
            <a:srgbClr val="32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t>Resultat</a:t>
            </a:r>
          </a:p>
        </p:txBody>
      </p:sp>
      <p:sp>
        <p:nvSpPr>
          <p:cNvPr id="79" name="Rektangel med rundade hörn 78">
            <a:extLst>
              <a:ext uri="{FF2B5EF4-FFF2-40B4-BE49-F238E27FC236}">
                <a16:creationId xmlns:a16="http://schemas.microsoft.com/office/drawing/2014/main" id="{650EB8E4-3A86-D049-904F-63D981992A08}"/>
              </a:ext>
            </a:extLst>
          </p:cNvPr>
          <p:cNvSpPr/>
          <p:nvPr/>
        </p:nvSpPr>
        <p:spPr>
          <a:xfrm>
            <a:off x="9542997" y="4145859"/>
            <a:ext cx="1870974" cy="1415464"/>
          </a:xfrm>
          <a:prstGeom prst="roundRect">
            <a:avLst/>
          </a:prstGeom>
          <a:solidFill>
            <a:schemeClr val="bg1"/>
          </a:solidFill>
          <a:ln w="19050">
            <a:solidFill>
              <a:srgbClr val="32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solidFill>
                <a:srgbClr val="2B5E83"/>
              </a:solidFill>
            </a:endParaRPr>
          </a:p>
          <a:p>
            <a:pPr algn="ctr"/>
            <a:r>
              <a:rPr lang="sv-SE" sz="1400">
                <a:solidFill>
                  <a:srgbClr val="2B5E83"/>
                </a:solidFill>
              </a:rPr>
              <a:t>Gemensam </a:t>
            </a:r>
          </a:p>
          <a:p>
            <a:pPr algn="ctr"/>
            <a:r>
              <a:rPr lang="sv-SE" sz="1400">
                <a:solidFill>
                  <a:srgbClr val="2B5E83"/>
                </a:solidFill>
              </a:rPr>
              <a:t>- riktning</a:t>
            </a:r>
          </a:p>
          <a:p>
            <a:pPr algn="ctr"/>
            <a:r>
              <a:rPr lang="sv-SE" sz="1400">
                <a:solidFill>
                  <a:srgbClr val="2B5E83"/>
                </a:solidFill>
              </a:rPr>
              <a:t>- kunskapsbas</a:t>
            </a:r>
          </a:p>
          <a:p>
            <a:pPr algn="ctr"/>
            <a:r>
              <a:rPr lang="sv-SE" sz="1400">
                <a:solidFill>
                  <a:srgbClr val="2B5E83"/>
                </a:solidFill>
              </a:rPr>
              <a:t>- beslutsunderlag</a:t>
            </a:r>
          </a:p>
          <a:p>
            <a:pPr algn="ctr"/>
            <a:r>
              <a:rPr lang="sv-SE" sz="1400">
                <a:solidFill>
                  <a:srgbClr val="2B5E83"/>
                </a:solidFill>
              </a:rPr>
              <a:t>Effektiv resursanvändning</a:t>
            </a:r>
          </a:p>
          <a:p>
            <a:pPr algn="ctr"/>
            <a:endParaRPr lang="sv-SE" sz="1400">
              <a:solidFill>
                <a:srgbClr val="2B5E83"/>
              </a:solidFill>
            </a:endParaRPr>
          </a:p>
        </p:txBody>
      </p:sp>
    </p:spTree>
    <p:extLst>
      <p:ext uri="{BB962C8B-B14F-4D97-AF65-F5344CB8AC3E}">
        <p14:creationId xmlns:p14="http://schemas.microsoft.com/office/powerpoint/2010/main" val="2261134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a:xfrm>
            <a:off x="721598" y="833929"/>
            <a:ext cx="7050802" cy="670676"/>
          </a:xfrm>
        </p:spPr>
        <p:txBody>
          <a:bodyPr>
            <a:normAutofit/>
          </a:bodyPr>
          <a:lstStyle/>
          <a:p>
            <a:r>
              <a:rPr lang="sv-SE"/>
              <a:t>Budget per år 2019-2021</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a:xfrm>
            <a:off x="813037" y="347382"/>
            <a:ext cx="6593603" cy="264219"/>
          </a:xfrm>
        </p:spPr>
        <p:txBody>
          <a:bodyPr/>
          <a:lstStyle/>
          <a:p>
            <a:r>
              <a:rPr lang="sv-SE"/>
              <a:t>Strukturbild Fyrbodal - Projektplan</a:t>
            </a:r>
          </a:p>
        </p:txBody>
      </p:sp>
      <p:sp>
        <p:nvSpPr>
          <p:cNvPr id="5" name="Rectangle 1">
            <a:extLst>
              <a:ext uri="{FF2B5EF4-FFF2-40B4-BE49-F238E27FC236}">
                <a16:creationId xmlns:a16="http://schemas.microsoft.com/office/drawing/2014/main" id="{4EE9F286-A562-C046-873D-A7CCE3E2398D}"/>
              </a:ext>
            </a:extLst>
          </p:cNvPr>
          <p:cNvSpPr>
            <a:spLocks noChangeArrowheads="1"/>
          </p:cNvSpPr>
          <p:nvPr/>
        </p:nvSpPr>
        <p:spPr bwMode="auto">
          <a:xfrm>
            <a:off x="-701567" y="17903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8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endParaRPr kumimoji="0" lang="sv-SE" altLang="sv-SE"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ell 5">
            <a:extLst>
              <a:ext uri="{FF2B5EF4-FFF2-40B4-BE49-F238E27FC236}">
                <a16:creationId xmlns:a16="http://schemas.microsoft.com/office/drawing/2014/main" id="{48E04B1A-DAA9-6D4B-B5EF-F76B69FBFC76}"/>
              </a:ext>
            </a:extLst>
          </p:cNvPr>
          <p:cNvGraphicFramePr>
            <a:graphicFrameLocks noGrp="1"/>
          </p:cNvGraphicFramePr>
          <p:nvPr>
            <p:extLst>
              <p:ext uri="{D42A27DB-BD31-4B8C-83A1-F6EECF244321}">
                <p14:modId xmlns:p14="http://schemas.microsoft.com/office/powerpoint/2010/main" val="1237443392"/>
              </p:ext>
            </p:extLst>
          </p:nvPr>
        </p:nvGraphicFramePr>
        <p:xfrm>
          <a:off x="898584" y="1919377"/>
          <a:ext cx="6711972" cy="3757224"/>
        </p:xfrm>
        <a:graphic>
          <a:graphicData uri="http://schemas.openxmlformats.org/drawingml/2006/table">
            <a:tbl>
              <a:tblPr firstRow="1" bandRow="1">
                <a:solidFill>
                  <a:srgbClr val="698351"/>
                </a:solidFill>
                <a:tableStyleId>{5C22544A-7EE6-4342-B048-85BDC9FD1C3A}</a:tableStyleId>
              </a:tblPr>
              <a:tblGrid>
                <a:gridCol w="1677993">
                  <a:extLst>
                    <a:ext uri="{9D8B030D-6E8A-4147-A177-3AD203B41FA5}">
                      <a16:colId xmlns:a16="http://schemas.microsoft.com/office/drawing/2014/main" val="2918625742"/>
                    </a:ext>
                  </a:extLst>
                </a:gridCol>
                <a:gridCol w="1677993">
                  <a:extLst>
                    <a:ext uri="{9D8B030D-6E8A-4147-A177-3AD203B41FA5}">
                      <a16:colId xmlns:a16="http://schemas.microsoft.com/office/drawing/2014/main" val="2058117072"/>
                    </a:ext>
                  </a:extLst>
                </a:gridCol>
                <a:gridCol w="1677993">
                  <a:extLst>
                    <a:ext uri="{9D8B030D-6E8A-4147-A177-3AD203B41FA5}">
                      <a16:colId xmlns:a16="http://schemas.microsoft.com/office/drawing/2014/main" val="3360396789"/>
                    </a:ext>
                  </a:extLst>
                </a:gridCol>
                <a:gridCol w="1677993">
                  <a:extLst>
                    <a:ext uri="{9D8B030D-6E8A-4147-A177-3AD203B41FA5}">
                      <a16:colId xmlns:a16="http://schemas.microsoft.com/office/drawing/2014/main" val="950202466"/>
                    </a:ext>
                  </a:extLst>
                </a:gridCol>
              </a:tblGrid>
              <a:tr h="373944">
                <a:tc>
                  <a:txBody>
                    <a:bodyPr/>
                    <a:lstStyle/>
                    <a:p>
                      <a:endParaRPr lang="sv-SE"/>
                    </a:p>
                  </a:txBody>
                  <a:tcPr>
                    <a:solidFill>
                      <a:srgbClr val="698351"/>
                    </a:solidFill>
                  </a:tcPr>
                </a:tc>
                <a:tc>
                  <a:txBody>
                    <a:bodyPr/>
                    <a:lstStyle/>
                    <a:p>
                      <a:r>
                        <a:rPr lang="sv-SE"/>
                        <a:t>2019</a:t>
                      </a:r>
                    </a:p>
                  </a:txBody>
                  <a:tcPr>
                    <a:solidFill>
                      <a:srgbClr val="698351"/>
                    </a:solidFill>
                  </a:tcPr>
                </a:tc>
                <a:tc>
                  <a:txBody>
                    <a:bodyPr/>
                    <a:lstStyle/>
                    <a:p>
                      <a:r>
                        <a:rPr lang="sv-SE"/>
                        <a:t>2020</a:t>
                      </a:r>
                    </a:p>
                  </a:txBody>
                  <a:tcPr>
                    <a:solidFill>
                      <a:srgbClr val="698351"/>
                    </a:solidFill>
                  </a:tcPr>
                </a:tc>
                <a:tc>
                  <a:txBody>
                    <a:bodyPr/>
                    <a:lstStyle/>
                    <a:p>
                      <a:r>
                        <a:rPr lang="sv-SE"/>
                        <a:t>2021</a:t>
                      </a:r>
                    </a:p>
                  </a:txBody>
                  <a:tcPr>
                    <a:solidFill>
                      <a:srgbClr val="698351"/>
                    </a:solidFill>
                  </a:tcPr>
                </a:tc>
                <a:extLst>
                  <a:ext uri="{0D108BD9-81ED-4DB2-BD59-A6C34878D82A}">
                    <a16:rowId xmlns:a16="http://schemas.microsoft.com/office/drawing/2014/main" val="2171420432"/>
                  </a:ext>
                </a:extLst>
              </a:tr>
              <a:tr h="583267">
                <a:tc>
                  <a:txBody>
                    <a:bodyPr/>
                    <a:lstStyle/>
                    <a:p>
                      <a:r>
                        <a:rPr lang="sv-SE"/>
                        <a:t>Personal projektkontor</a:t>
                      </a:r>
                    </a:p>
                  </a:txBody>
                  <a:tcPr>
                    <a:solidFill>
                      <a:srgbClr val="698351"/>
                    </a:solidFill>
                  </a:tcPr>
                </a:tc>
                <a:tc>
                  <a:txBody>
                    <a:bodyPr/>
                    <a:lstStyle/>
                    <a:p>
                      <a:pPr algn="r"/>
                      <a:r>
                        <a:rPr lang="sv-SE"/>
                        <a:t>1 401 432</a:t>
                      </a:r>
                    </a:p>
                  </a:txBody>
                  <a:tcPr anchor="b">
                    <a:solidFill>
                      <a:srgbClr val="698351"/>
                    </a:solidFill>
                  </a:tcPr>
                </a:tc>
                <a:tc>
                  <a:txBody>
                    <a:bodyPr/>
                    <a:lstStyle/>
                    <a:p>
                      <a:pPr algn="r"/>
                      <a:r>
                        <a:rPr lang="sv-SE"/>
                        <a:t>5 340 000</a:t>
                      </a:r>
                    </a:p>
                  </a:txBody>
                  <a:tcPr anchor="b">
                    <a:solidFill>
                      <a:srgbClr val="69835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a:t>5 340 000</a:t>
                      </a:r>
                    </a:p>
                  </a:txBody>
                  <a:tcPr anchor="b">
                    <a:solidFill>
                      <a:srgbClr val="698351"/>
                    </a:solidFill>
                  </a:tcPr>
                </a:tc>
                <a:extLst>
                  <a:ext uri="{0D108BD9-81ED-4DB2-BD59-A6C34878D82A}">
                    <a16:rowId xmlns:a16="http://schemas.microsoft.com/office/drawing/2014/main" val="116922632"/>
                  </a:ext>
                </a:extLst>
              </a:tr>
              <a:tr h="333296">
                <a:tc>
                  <a:txBody>
                    <a:bodyPr/>
                    <a:lstStyle/>
                    <a:p>
                      <a:r>
                        <a:rPr lang="sv-SE"/>
                        <a:t>Kommunikation</a:t>
                      </a:r>
                    </a:p>
                  </a:txBody>
                  <a:tcPr/>
                </a:tc>
                <a:tc>
                  <a:txBody>
                    <a:bodyPr/>
                    <a:lstStyle/>
                    <a:p>
                      <a:pPr algn="r"/>
                      <a:r>
                        <a:rPr lang="sv-SE"/>
                        <a:t>50 000</a:t>
                      </a:r>
                    </a:p>
                  </a:txBody>
                  <a:tcPr anchor="b"/>
                </a:tc>
                <a:tc>
                  <a:txBody>
                    <a:bodyPr/>
                    <a:lstStyle/>
                    <a:p>
                      <a:pPr algn="r"/>
                      <a:r>
                        <a:rPr lang="sv-SE"/>
                        <a:t>150 000</a:t>
                      </a:r>
                    </a:p>
                  </a:txBody>
                  <a:tcPr anchor="b"/>
                </a:tc>
                <a:tc>
                  <a:txBody>
                    <a:bodyPr/>
                    <a:lstStyle/>
                    <a:p>
                      <a:pPr algn="r"/>
                      <a:r>
                        <a:rPr lang="sv-SE"/>
                        <a:t>150 000</a:t>
                      </a:r>
                    </a:p>
                  </a:txBody>
                  <a:tcPr anchor="b"/>
                </a:tc>
                <a:extLst>
                  <a:ext uri="{0D108BD9-81ED-4DB2-BD59-A6C34878D82A}">
                    <a16:rowId xmlns:a16="http://schemas.microsoft.com/office/drawing/2014/main" val="2958822413"/>
                  </a:ext>
                </a:extLst>
              </a:tr>
              <a:tr h="833239">
                <a:tc>
                  <a:txBody>
                    <a:bodyPr/>
                    <a:lstStyle/>
                    <a:p>
                      <a:r>
                        <a:rPr lang="sv-SE"/>
                        <a:t>Externa tjänster (analys, modulering </a:t>
                      </a:r>
                      <a:r>
                        <a:rPr lang="sv-SE" err="1"/>
                        <a:t>etc</a:t>
                      </a:r>
                      <a:r>
                        <a:rPr lang="sv-SE"/>
                        <a:t>)</a:t>
                      </a:r>
                    </a:p>
                  </a:txBody>
                  <a:tcPr>
                    <a:solidFill>
                      <a:srgbClr val="698351"/>
                    </a:solidFill>
                  </a:tcPr>
                </a:tc>
                <a:tc>
                  <a:txBody>
                    <a:bodyPr/>
                    <a:lstStyle/>
                    <a:p>
                      <a:pPr algn="r"/>
                      <a:r>
                        <a:rPr lang="sv-SE"/>
                        <a:t>100 000</a:t>
                      </a:r>
                    </a:p>
                  </a:txBody>
                  <a:tcPr anchor="b">
                    <a:solidFill>
                      <a:srgbClr val="698351"/>
                    </a:solidFill>
                  </a:tcPr>
                </a:tc>
                <a:tc>
                  <a:txBody>
                    <a:bodyPr/>
                    <a:lstStyle/>
                    <a:p>
                      <a:pPr algn="r"/>
                      <a:r>
                        <a:rPr lang="sv-SE"/>
                        <a:t>200 000</a:t>
                      </a:r>
                    </a:p>
                  </a:txBody>
                  <a:tcPr anchor="b">
                    <a:solidFill>
                      <a:srgbClr val="698351"/>
                    </a:solidFill>
                  </a:tcPr>
                </a:tc>
                <a:tc>
                  <a:txBody>
                    <a:bodyPr/>
                    <a:lstStyle/>
                    <a:p>
                      <a:pPr algn="r"/>
                      <a:r>
                        <a:rPr lang="sv-SE"/>
                        <a:t>200 000</a:t>
                      </a:r>
                    </a:p>
                  </a:txBody>
                  <a:tcPr anchor="b">
                    <a:solidFill>
                      <a:srgbClr val="698351"/>
                    </a:solidFill>
                  </a:tcPr>
                </a:tc>
                <a:extLst>
                  <a:ext uri="{0D108BD9-81ED-4DB2-BD59-A6C34878D82A}">
                    <a16:rowId xmlns:a16="http://schemas.microsoft.com/office/drawing/2014/main" val="397919267"/>
                  </a:ext>
                </a:extLst>
              </a:tr>
              <a:tr h="333296">
                <a:tc>
                  <a:txBody>
                    <a:bodyPr/>
                    <a:lstStyle/>
                    <a:p>
                      <a:r>
                        <a:rPr lang="sv-SE"/>
                        <a:t>Rådslag</a:t>
                      </a:r>
                    </a:p>
                  </a:txBody>
                  <a:tcPr/>
                </a:tc>
                <a:tc>
                  <a:txBody>
                    <a:bodyPr/>
                    <a:lstStyle/>
                    <a:p>
                      <a:pPr algn="r"/>
                      <a:r>
                        <a:rPr lang="sv-SE"/>
                        <a:t>20 000</a:t>
                      </a:r>
                    </a:p>
                  </a:txBody>
                  <a:tcPr anchor="b"/>
                </a:tc>
                <a:tc>
                  <a:txBody>
                    <a:bodyPr/>
                    <a:lstStyle/>
                    <a:p>
                      <a:pPr algn="r"/>
                      <a:r>
                        <a:rPr lang="sv-SE"/>
                        <a:t>30 000</a:t>
                      </a:r>
                    </a:p>
                  </a:txBody>
                  <a:tcPr anchor="b"/>
                </a:tc>
                <a:tc>
                  <a:txBody>
                    <a:bodyPr/>
                    <a:lstStyle/>
                    <a:p>
                      <a:pPr algn="r"/>
                      <a:r>
                        <a:rPr lang="sv-SE"/>
                        <a:t>30 000</a:t>
                      </a:r>
                    </a:p>
                  </a:txBody>
                  <a:tcPr anchor="b"/>
                </a:tc>
                <a:extLst>
                  <a:ext uri="{0D108BD9-81ED-4DB2-BD59-A6C34878D82A}">
                    <a16:rowId xmlns:a16="http://schemas.microsoft.com/office/drawing/2014/main" val="3201404191"/>
                  </a:ext>
                </a:extLst>
              </a:tr>
              <a:tr h="333296">
                <a:tc>
                  <a:txBody>
                    <a:bodyPr/>
                    <a:lstStyle/>
                    <a:p>
                      <a:endParaRPr lang="sv-SE"/>
                    </a:p>
                  </a:txBody>
                  <a:tcPr>
                    <a:solidFill>
                      <a:srgbClr val="698351"/>
                    </a:solidFill>
                  </a:tcPr>
                </a:tc>
                <a:tc>
                  <a:txBody>
                    <a:bodyPr/>
                    <a:lstStyle/>
                    <a:p>
                      <a:pPr algn="r"/>
                      <a:endParaRPr lang="sv-SE" b="1"/>
                    </a:p>
                  </a:txBody>
                  <a:tcPr anchor="b">
                    <a:solidFill>
                      <a:srgbClr val="698351"/>
                    </a:solidFill>
                  </a:tcPr>
                </a:tc>
                <a:tc>
                  <a:txBody>
                    <a:bodyPr/>
                    <a:lstStyle/>
                    <a:p>
                      <a:pPr algn="r"/>
                      <a:endParaRPr lang="sv-SE" b="1"/>
                    </a:p>
                  </a:txBody>
                  <a:tcPr anchor="b">
                    <a:solidFill>
                      <a:srgbClr val="698351"/>
                    </a:solidFill>
                  </a:tcPr>
                </a:tc>
                <a:tc>
                  <a:txBody>
                    <a:bodyPr/>
                    <a:lstStyle/>
                    <a:p>
                      <a:pPr algn="r"/>
                      <a:endParaRPr lang="sv-SE" b="1"/>
                    </a:p>
                  </a:txBody>
                  <a:tcPr anchor="b">
                    <a:solidFill>
                      <a:srgbClr val="698351"/>
                    </a:solidFill>
                  </a:tcPr>
                </a:tc>
                <a:extLst>
                  <a:ext uri="{0D108BD9-81ED-4DB2-BD59-A6C34878D82A}">
                    <a16:rowId xmlns:a16="http://schemas.microsoft.com/office/drawing/2014/main" val="3642474217"/>
                  </a:ext>
                </a:extLst>
              </a:tr>
              <a:tr h="333296">
                <a:tc>
                  <a:txBody>
                    <a:bodyPr/>
                    <a:lstStyle/>
                    <a:p>
                      <a:r>
                        <a:rPr lang="sv-SE" b="1"/>
                        <a:t>Totalt</a:t>
                      </a:r>
                    </a:p>
                  </a:txBody>
                  <a:tcPr/>
                </a:tc>
                <a:tc>
                  <a:txBody>
                    <a:bodyPr/>
                    <a:lstStyle/>
                    <a:p>
                      <a:pPr algn="r"/>
                      <a:r>
                        <a:rPr lang="sv-SE" b="1"/>
                        <a:t>1 571 432</a:t>
                      </a:r>
                    </a:p>
                  </a:txBody>
                  <a:tcPr anchor="b"/>
                </a:tc>
                <a:tc>
                  <a:txBody>
                    <a:bodyPr/>
                    <a:lstStyle/>
                    <a:p>
                      <a:pPr algn="r"/>
                      <a:r>
                        <a:rPr lang="sv-SE" b="1"/>
                        <a:t>4 654 026</a:t>
                      </a:r>
                    </a:p>
                  </a:txBody>
                  <a:tcPr anchor="b"/>
                </a:tc>
                <a:tc>
                  <a:txBody>
                    <a:bodyPr/>
                    <a:lstStyle/>
                    <a:p>
                      <a:pPr algn="r"/>
                      <a:r>
                        <a:rPr lang="sv-SE" b="1"/>
                        <a:t>4 654 026</a:t>
                      </a:r>
                    </a:p>
                  </a:txBody>
                  <a:tcPr anchor="b"/>
                </a:tc>
                <a:extLst>
                  <a:ext uri="{0D108BD9-81ED-4DB2-BD59-A6C34878D82A}">
                    <a16:rowId xmlns:a16="http://schemas.microsoft.com/office/drawing/2014/main" val="2244095004"/>
                  </a:ext>
                </a:extLst>
              </a:tr>
              <a:tr h="333296">
                <a:tc>
                  <a:txBody>
                    <a:bodyPr/>
                    <a:lstStyle/>
                    <a:p>
                      <a:endParaRPr lang="sv-SE"/>
                    </a:p>
                  </a:txBody>
                  <a:tcPr>
                    <a:solidFill>
                      <a:srgbClr val="698351">
                        <a:alpha val="74000"/>
                      </a:srgbClr>
                    </a:solidFill>
                  </a:tcPr>
                </a:tc>
                <a:tc>
                  <a:txBody>
                    <a:bodyPr/>
                    <a:lstStyle/>
                    <a:p>
                      <a:pPr algn="r"/>
                      <a:endParaRPr lang="sv-SE"/>
                    </a:p>
                  </a:txBody>
                  <a:tcPr anchor="b">
                    <a:solidFill>
                      <a:srgbClr val="698351">
                        <a:alpha val="74000"/>
                      </a:srgbClr>
                    </a:solidFill>
                  </a:tcPr>
                </a:tc>
                <a:tc>
                  <a:txBody>
                    <a:bodyPr/>
                    <a:lstStyle/>
                    <a:p>
                      <a:pPr algn="r"/>
                      <a:endParaRPr lang="sv-SE"/>
                    </a:p>
                  </a:txBody>
                  <a:tcPr anchor="b">
                    <a:solidFill>
                      <a:srgbClr val="698351">
                        <a:alpha val="74000"/>
                      </a:srgbClr>
                    </a:solidFill>
                  </a:tcPr>
                </a:tc>
                <a:tc>
                  <a:txBody>
                    <a:bodyPr/>
                    <a:lstStyle/>
                    <a:p>
                      <a:pPr algn="r"/>
                      <a:endParaRPr lang="sv-SE"/>
                    </a:p>
                  </a:txBody>
                  <a:tcPr anchor="b">
                    <a:solidFill>
                      <a:srgbClr val="698351">
                        <a:alpha val="74000"/>
                      </a:srgbClr>
                    </a:solidFill>
                  </a:tcPr>
                </a:tc>
                <a:extLst>
                  <a:ext uri="{0D108BD9-81ED-4DB2-BD59-A6C34878D82A}">
                    <a16:rowId xmlns:a16="http://schemas.microsoft.com/office/drawing/2014/main" val="265423037"/>
                  </a:ext>
                </a:extLst>
              </a:tr>
            </a:tbl>
          </a:graphicData>
        </a:graphic>
      </p:graphicFrame>
      <p:sp>
        <p:nvSpPr>
          <p:cNvPr id="7" name="textruta 6">
            <a:extLst>
              <a:ext uri="{FF2B5EF4-FFF2-40B4-BE49-F238E27FC236}">
                <a16:creationId xmlns:a16="http://schemas.microsoft.com/office/drawing/2014/main" id="{53EB3144-58B1-0B43-9B9D-10AAB07549F0}"/>
              </a:ext>
            </a:extLst>
          </p:cNvPr>
          <p:cNvSpPr txBox="1"/>
          <p:nvPr/>
        </p:nvSpPr>
        <p:spPr>
          <a:xfrm>
            <a:off x="8179702" y="3985445"/>
            <a:ext cx="3149363" cy="1754326"/>
          </a:xfrm>
          <a:prstGeom prst="rect">
            <a:avLst/>
          </a:prstGeom>
          <a:noFill/>
        </p:spPr>
        <p:txBody>
          <a:bodyPr wrap="square" rtlCol="0" anchor="t">
            <a:spAutoFit/>
          </a:bodyPr>
          <a:lstStyle/>
          <a:p>
            <a:r>
              <a:rPr lang="sv-SE"/>
              <a:t>Möjlig finansiering:</a:t>
            </a:r>
          </a:p>
          <a:p>
            <a:pPr marL="285750" indent="-285750">
              <a:buFont typeface="Arial" panose="020B0604020202020204" pitchFamily="34" charset="0"/>
              <a:buChar char="•"/>
            </a:pPr>
            <a:r>
              <a:rPr lang="sv-SE"/>
              <a:t>Tillväxtmedel</a:t>
            </a:r>
          </a:p>
          <a:p>
            <a:pPr marL="285750" indent="-285750">
              <a:buFont typeface="Arial" panose="020B0604020202020204" pitchFamily="34" charset="0"/>
              <a:buChar char="•"/>
            </a:pPr>
            <a:r>
              <a:rPr lang="sv-SE"/>
              <a:t>VG Region</a:t>
            </a:r>
          </a:p>
          <a:p>
            <a:pPr marL="285750" indent="-285750">
              <a:buFont typeface="Arial" panose="020B0604020202020204" pitchFamily="34" charset="0"/>
              <a:buChar char="•"/>
            </a:pPr>
            <a:r>
              <a:rPr lang="sv-SE"/>
              <a:t>Regionala strukturfonder</a:t>
            </a:r>
          </a:p>
          <a:p>
            <a:pPr marL="285750" indent="-285750">
              <a:buFont typeface="Arial" panose="020B0604020202020204" pitchFamily="34" charset="0"/>
              <a:buChar char="•"/>
            </a:pPr>
            <a:r>
              <a:rPr lang="sv-SE" err="1">
                <a:cs typeface="Calibri"/>
              </a:rPr>
              <a:t>Interreg</a:t>
            </a:r>
            <a:r>
              <a:rPr lang="sv-SE">
                <a:cs typeface="Calibri"/>
              </a:rPr>
              <a:t>- och/eller </a:t>
            </a:r>
            <a:r>
              <a:rPr lang="sv-SE" err="1">
                <a:cs typeface="Calibri"/>
              </a:rPr>
              <a:t>Leaderprogram</a:t>
            </a:r>
            <a:endParaRPr lang="sv-SE">
              <a:cs typeface="Calibri"/>
            </a:endParaRPr>
          </a:p>
        </p:txBody>
      </p:sp>
    </p:spTree>
    <p:extLst>
      <p:ext uri="{BB962C8B-B14F-4D97-AF65-F5344CB8AC3E}">
        <p14:creationId xmlns:p14="http://schemas.microsoft.com/office/powerpoint/2010/main" val="3620063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000" y="833928"/>
            <a:ext cx="7685476" cy="1215801"/>
          </a:xfrm>
        </p:spPr>
        <p:txBody>
          <a:bodyPr>
            <a:normAutofit/>
          </a:bodyPr>
          <a:lstStyle/>
          <a:p>
            <a:r>
              <a:rPr lang="sv-SE"/>
              <a:t>Fyrbodals kommunalförbund</a:t>
            </a:r>
            <a:br>
              <a:rPr lang="sv-SE"/>
            </a:br>
            <a:r>
              <a:rPr lang="sv-SE"/>
              <a:t>Direktionen</a:t>
            </a:r>
          </a:p>
        </p:txBody>
      </p:sp>
      <p:sp>
        <p:nvSpPr>
          <p:cNvPr id="4" name="Content Placeholder 3"/>
          <p:cNvSpPr>
            <a:spLocks noGrp="1"/>
          </p:cNvSpPr>
          <p:nvPr>
            <p:ph sz="quarter" idx="17"/>
          </p:nvPr>
        </p:nvSpPr>
        <p:spPr>
          <a:xfrm>
            <a:off x="594000" y="2049764"/>
            <a:ext cx="5356226" cy="4426340"/>
          </a:xfrm>
        </p:spPr>
        <p:txBody>
          <a:bodyPr>
            <a:normAutofit/>
          </a:bodyPr>
          <a:lstStyle/>
          <a:p>
            <a:pPr marL="0" indent="0">
              <a:spcBef>
                <a:spcPts val="1500"/>
              </a:spcBef>
              <a:spcAft>
                <a:spcPts val="600"/>
              </a:spcAft>
              <a:buNone/>
            </a:pPr>
            <a:r>
              <a:rPr lang="sv-SE"/>
              <a:t>Uddevalla 28 mars 2019</a:t>
            </a:r>
          </a:p>
          <a:p>
            <a:pPr marL="0" indent="0">
              <a:spcBef>
                <a:spcPts val="1500"/>
              </a:spcBef>
              <a:spcAft>
                <a:spcPts val="600"/>
              </a:spcAft>
              <a:buNone/>
            </a:pPr>
            <a:endParaRPr lang="sv-SE"/>
          </a:p>
          <a:p>
            <a:pPr marL="0" indent="0">
              <a:spcBef>
                <a:spcPts val="1500"/>
              </a:spcBef>
              <a:spcAft>
                <a:spcPts val="600"/>
              </a:spcAft>
              <a:buNone/>
            </a:pPr>
            <a:endParaRPr lang="sv-SE"/>
          </a:p>
          <a:p>
            <a:pPr marL="0" indent="0">
              <a:spcBef>
                <a:spcPts val="1500"/>
              </a:spcBef>
              <a:spcAft>
                <a:spcPts val="600"/>
              </a:spcAft>
              <a:buNone/>
            </a:pPr>
            <a:endParaRPr lang="sv-SE"/>
          </a:p>
          <a:p>
            <a:pPr marL="0" indent="0">
              <a:spcBef>
                <a:spcPts val="1500"/>
              </a:spcBef>
              <a:spcAft>
                <a:spcPts val="600"/>
              </a:spcAft>
              <a:buNone/>
            </a:pPr>
            <a:endParaRPr lang="sv-SE"/>
          </a:p>
          <a:p>
            <a:pPr marL="0" indent="0">
              <a:spcBef>
                <a:spcPts val="1500"/>
              </a:spcBef>
              <a:spcAft>
                <a:spcPts val="600"/>
              </a:spcAft>
              <a:buNone/>
            </a:pPr>
            <a:endParaRPr lang="sv-SE"/>
          </a:p>
          <a:p>
            <a:pPr marL="0" indent="0">
              <a:spcBef>
                <a:spcPts val="1500"/>
              </a:spcBef>
              <a:spcAft>
                <a:spcPts val="600"/>
              </a:spcAft>
              <a:buNone/>
            </a:pPr>
            <a:r>
              <a:rPr lang="sv-SE"/>
              <a:t>Anna Lärk Ståhlberg</a:t>
            </a:r>
            <a:br>
              <a:rPr lang="sv-SE"/>
            </a:br>
            <a:r>
              <a:rPr lang="sv-SE"/>
              <a:t>Teamchef Samhällsutveckling</a:t>
            </a:r>
          </a:p>
        </p:txBody>
      </p:sp>
    </p:spTree>
    <p:extLst>
      <p:ext uri="{BB962C8B-B14F-4D97-AF65-F5344CB8AC3E}">
        <p14:creationId xmlns:p14="http://schemas.microsoft.com/office/powerpoint/2010/main" val="21304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 t="15349" r="1" b="2129"/>
          <a:stretch/>
        </p:blipFill>
        <p:spPr>
          <a:xfrm>
            <a:off x="86" y="0"/>
            <a:ext cx="12191999" cy="6858001"/>
          </a:xfrm>
        </p:spPr>
      </p:pic>
      <p:sp>
        <p:nvSpPr>
          <p:cNvPr id="4" name="Slide Number Placeholder 3"/>
          <p:cNvSpPr>
            <a:spLocks noGrp="1"/>
          </p:cNvSpPr>
          <p:nvPr>
            <p:ph type="sldNum" sz="quarter" idx="13"/>
          </p:nvPr>
        </p:nvSpPr>
        <p:spPr/>
        <p:txBody>
          <a:bodyPr/>
          <a:lstStyle/>
          <a:p>
            <a:endParaRPr lang="en-US"/>
          </a:p>
        </p:txBody>
      </p:sp>
    </p:spTree>
    <p:extLst>
      <p:ext uri="{BB962C8B-B14F-4D97-AF65-F5344CB8AC3E}">
        <p14:creationId xmlns:p14="http://schemas.microsoft.com/office/powerpoint/2010/main" val="2120914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F068FBE7-52F8-48CE-948B-9C8EDB59DBA8}"/>
              </a:ext>
            </a:extLst>
          </p:cNvPr>
          <p:cNvSpPr txBox="1">
            <a:spLocks/>
          </p:cNvSpPr>
          <p:nvPr/>
        </p:nvSpPr>
        <p:spPr>
          <a:xfrm>
            <a:off x="1079945" y="5745996"/>
            <a:ext cx="3346347" cy="8578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bg2"/>
              </a:buClr>
              <a:buFont typeface="Arial" panose="020B0604020202020204" pitchFamily="34" charset="0"/>
              <a:buChar char="•"/>
              <a:defRPr sz="2000" kern="1200">
                <a:solidFill>
                  <a:schemeClr val="tx1">
                    <a:lumMod val="75000"/>
                    <a:lumOff val="25000"/>
                  </a:schemeClr>
                </a:solidFill>
                <a:latin typeface="Open Sans" charset="0"/>
                <a:ea typeface="Open Sans" charset="0"/>
                <a:cs typeface="Open Sans" charset="0"/>
              </a:defRPr>
            </a:lvl1pPr>
            <a:lvl2pPr marL="742950" indent="-285750" algn="l" defTabSz="914400" rtl="0" eaLnBrk="1" latinLnBrk="0" hangingPunct="1">
              <a:spcBef>
                <a:spcPct val="20000"/>
              </a:spcBef>
              <a:buClr>
                <a:schemeClr val="bg2"/>
              </a:buClr>
              <a:buFont typeface="Arial" panose="020B0604020202020204" pitchFamily="34" charset="0"/>
              <a:buChar char="–"/>
              <a:defRPr sz="1600" kern="1200">
                <a:solidFill>
                  <a:schemeClr val="tx1">
                    <a:lumMod val="75000"/>
                    <a:lumOff val="25000"/>
                  </a:schemeClr>
                </a:solidFill>
                <a:latin typeface="Open Sans" charset="0"/>
                <a:ea typeface="Open Sans" charset="0"/>
                <a:cs typeface="Open Sans" charset="0"/>
              </a:defRPr>
            </a:lvl2pPr>
            <a:lvl3pPr marL="11430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lumMod val="75000"/>
                    <a:lumOff val="25000"/>
                  </a:schemeClr>
                </a:solidFill>
                <a:latin typeface="Open Sans" charset="0"/>
                <a:ea typeface="Open Sans" charset="0"/>
                <a:cs typeface="Open Sans" charset="0"/>
              </a:defRPr>
            </a:lvl3pPr>
            <a:lvl4pPr marL="16002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lumMod val="75000"/>
                    <a:lumOff val="25000"/>
                  </a:schemeClr>
                </a:solidFill>
                <a:latin typeface="Open Sans" charset="0"/>
                <a:ea typeface="Open Sans" charset="0"/>
                <a:cs typeface="Open Sans" charset="0"/>
              </a:defRPr>
            </a:lvl4pPr>
            <a:lvl5pPr marL="20574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lumMod val="75000"/>
                    <a:lumOff val="25000"/>
                  </a:schemeClr>
                </a:solidFill>
                <a:latin typeface="Open Sans" charset="0"/>
                <a:ea typeface="Open Sans" charset="0"/>
                <a:cs typeface="Open Sans"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160"/>
              </a:lnSpc>
              <a:spcBef>
                <a:spcPts val="0"/>
              </a:spcBef>
              <a:buNone/>
            </a:pPr>
            <a:r>
              <a:rPr lang="sv-SE" sz="1600" b="1">
                <a:solidFill>
                  <a:schemeClr val="tx1"/>
                </a:solidFill>
                <a:latin typeface="Helvetica" panose="020B0604020202020204" pitchFamily="34" charset="0"/>
                <a:ea typeface="Open Sans Semibold" charset="0"/>
                <a:cs typeface="Helvetica" panose="020B0604020202020204" pitchFamily="34" charset="0"/>
              </a:rPr>
              <a:t>Du kan även följa oss på Facebook, Twitter och </a:t>
            </a:r>
            <a:r>
              <a:rPr lang="sv-SE" sz="1600" b="1" err="1">
                <a:solidFill>
                  <a:schemeClr val="tx1"/>
                </a:solidFill>
                <a:latin typeface="Helvetica" panose="020B0604020202020204" pitchFamily="34" charset="0"/>
                <a:ea typeface="Open Sans Semibold" charset="0"/>
                <a:cs typeface="Helvetica" panose="020B0604020202020204" pitchFamily="34" charset="0"/>
              </a:rPr>
              <a:t>Instagram</a:t>
            </a:r>
            <a:endParaRPr lang="sv-SE" sz="1600" b="1">
              <a:solidFill>
                <a:schemeClr val="tx2"/>
              </a:solidFill>
              <a:latin typeface="Helvetica" panose="020B0604020202020204" pitchFamily="34" charset="0"/>
              <a:ea typeface="Open Sans Semibold" charset="0"/>
              <a:cs typeface="Helvetica" panose="020B0604020202020204" pitchFamily="34" charset="0"/>
            </a:endParaRPr>
          </a:p>
        </p:txBody>
      </p:sp>
      <p:pic>
        <p:nvPicPr>
          <p:cNvPr id="10" name="Bildobjekt 9">
            <a:extLst>
              <a:ext uri="{FF2B5EF4-FFF2-40B4-BE49-F238E27FC236}">
                <a16:creationId xmlns:a16="http://schemas.microsoft.com/office/drawing/2014/main" id="{04CD77B4-CF9B-4D91-B0F6-F925AC174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6292" y="5745997"/>
            <a:ext cx="2297937" cy="707619"/>
          </a:xfrm>
          <a:prstGeom prst="rect">
            <a:avLst/>
          </a:prstGeom>
        </p:spPr>
      </p:pic>
      <p:sp>
        <p:nvSpPr>
          <p:cNvPr id="11" name="Content Placeholder 3">
            <a:extLst>
              <a:ext uri="{FF2B5EF4-FFF2-40B4-BE49-F238E27FC236}">
                <a16:creationId xmlns:a16="http://schemas.microsoft.com/office/drawing/2014/main" id="{1934C559-C1F6-461B-AEF1-B1AA2598B779}"/>
              </a:ext>
            </a:extLst>
          </p:cNvPr>
          <p:cNvSpPr txBox="1">
            <a:spLocks/>
          </p:cNvSpPr>
          <p:nvPr/>
        </p:nvSpPr>
        <p:spPr>
          <a:xfrm>
            <a:off x="721597" y="2199503"/>
            <a:ext cx="8329806" cy="408555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a:buNone/>
              <a:defRPr sz="2500" b="1" kern="1200">
                <a:solidFill>
                  <a:schemeClr val="bg1"/>
                </a:solidFill>
                <a:latin typeface="Helvetica" charset="0"/>
                <a:ea typeface="Helvetica" charset="0"/>
                <a:cs typeface="Helvetica" charset="0"/>
              </a:defRPr>
            </a:lvl1pPr>
            <a:lvl2pPr marL="4572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2pPr>
            <a:lvl3pPr marL="9144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3pPr>
            <a:lvl4pPr marL="13716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4pPr>
            <a:lvl5pPr marL="1828800" indent="0" algn="ctr" defTabSz="914400" rtl="0" eaLnBrk="1" latinLnBrk="0" hangingPunct="1">
              <a:lnSpc>
                <a:spcPct val="90000"/>
              </a:lnSpc>
              <a:spcBef>
                <a:spcPts val="500"/>
              </a:spcBef>
              <a:buFont typeface="Arial"/>
              <a:buNone/>
              <a:defRPr sz="2500" b="1" kern="1200">
                <a:solidFill>
                  <a:schemeClr val="bg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spcBef>
                <a:spcPts val="0"/>
              </a:spcBef>
              <a:spcAft>
                <a:spcPts val="600"/>
              </a:spcAft>
            </a:pPr>
            <a:endParaRPr lang="sv-SE" sz="1800" b="0">
              <a:solidFill>
                <a:schemeClr val="tx1"/>
              </a:solidFill>
            </a:endParaRPr>
          </a:p>
        </p:txBody>
      </p:sp>
      <p:sp>
        <p:nvSpPr>
          <p:cNvPr id="12" name="Title 1">
            <a:extLst>
              <a:ext uri="{FF2B5EF4-FFF2-40B4-BE49-F238E27FC236}">
                <a16:creationId xmlns:a16="http://schemas.microsoft.com/office/drawing/2014/main" id="{CA00484E-9754-48D2-A04B-06288244A651}"/>
              </a:ext>
            </a:extLst>
          </p:cNvPr>
          <p:cNvSpPr txBox="1">
            <a:spLocks/>
          </p:cNvSpPr>
          <p:nvPr/>
        </p:nvSpPr>
        <p:spPr>
          <a:xfrm>
            <a:off x="721596" y="833928"/>
            <a:ext cx="10190244" cy="12158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bg1"/>
                </a:solidFill>
                <a:latin typeface="Helvetica" charset="0"/>
                <a:ea typeface="Helvetica" charset="0"/>
                <a:cs typeface="Helvetica" charset="0"/>
              </a:defRPr>
            </a:lvl1pPr>
          </a:lstStyle>
          <a:p>
            <a:pPr algn="l"/>
            <a:r>
              <a:rPr lang="sv-SE">
                <a:solidFill>
                  <a:srgbClr val="2B5E83"/>
                </a:solidFill>
              </a:rPr>
              <a:t>Läs mer på </a:t>
            </a:r>
          </a:p>
          <a:p>
            <a:pPr algn="l"/>
            <a:r>
              <a:rPr lang="sv-SE" sz="2200" err="1">
                <a:solidFill>
                  <a:schemeClr val="accent6"/>
                </a:solidFill>
              </a:rPr>
              <a:t>https</a:t>
            </a:r>
            <a:r>
              <a:rPr lang="sv-SE" sz="2200">
                <a:solidFill>
                  <a:schemeClr val="accent6"/>
                </a:solidFill>
              </a:rPr>
              <a:t>://</a:t>
            </a:r>
            <a:r>
              <a:rPr lang="sv-SE" sz="2200" err="1">
                <a:solidFill>
                  <a:schemeClr val="accent6"/>
                </a:solidFill>
              </a:rPr>
              <a:t>www.fyrbodal.se</a:t>
            </a:r>
            <a:r>
              <a:rPr lang="sv-SE" sz="2200">
                <a:solidFill>
                  <a:schemeClr val="accent6"/>
                </a:solidFill>
              </a:rPr>
              <a:t>/strukturbild</a:t>
            </a:r>
          </a:p>
        </p:txBody>
      </p:sp>
    </p:spTree>
    <p:extLst>
      <p:ext uri="{BB962C8B-B14F-4D97-AF65-F5344CB8AC3E}">
        <p14:creationId xmlns:p14="http://schemas.microsoft.com/office/powerpoint/2010/main" val="181531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p:txBody>
          <a:bodyPr/>
          <a:lstStyle/>
          <a:p>
            <a:r>
              <a:rPr lang="sv-SE"/>
              <a:t>Agenda</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4" name="Platshållare för innehåll 3">
            <a:extLst>
              <a:ext uri="{FF2B5EF4-FFF2-40B4-BE49-F238E27FC236}">
                <a16:creationId xmlns:a16="http://schemas.microsoft.com/office/drawing/2014/main" id="{3FD65790-7342-9B47-9F05-2C93D87EC210}"/>
              </a:ext>
            </a:extLst>
          </p:cNvPr>
          <p:cNvSpPr>
            <a:spLocks noGrp="1"/>
          </p:cNvSpPr>
          <p:nvPr>
            <p:ph sz="quarter" idx="17"/>
          </p:nvPr>
        </p:nvSpPr>
        <p:spPr/>
        <p:txBody>
          <a:bodyPr/>
          <a:lstStyle/>
          <a:p>
            <a:r>
              <a:rPr lang="sv-SE"/>
              <a:t>Sammanfattning</a:t>
            </a:r>
          </a:p>
          <a:p>
            <a:r>
              <a:rPr lang="sv-SE"/>
              <a:t>Bakgrund till Strukturbild Fyrbodal</a:t>
            </a:r>
          </a:p>
          <a:p>
            <a:r>
              <a:rPr lang="sv-SE"/>
              <a:t>Presentation av projekt- och processplanen</a:t>
            </a:r>
          </a:p>
          <a:p>
            <a:r>
              <a:rPr lang="sv-SE"/>
              <a:t>Diskussion</a:t>
            </a:r>
          </a:p>
          <a:p>
            <a:r>
              <a:rPr lang="sv-SE"/>
              <a:t>Beslut</a:t>
            </a:r>
          </a:p>
        </p:txBody>
      </p:sp>
    </p:spTree>
    <p:extLst>
      <p:ext uri="{BB962C8B-B14F-4D97-AF65-F5344CB8AC3E}">
        <p14:creationId xmlns:p14="http://schemas.microsoft.com/office/powerpoint/2010/main" val="3457597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BE8429-4F98-AC4B-818C-40F09D19A9AF}"/>
              </a:ext>
            </a:extLst>
          </p:cNvPr>
          <p:cNvSpPr>
            <a:spLocks noGrp="1"/>
          </p:cNvSpPr>
          <p:nvPr>
            <p:ph type="ctrTitle"/>
          </p:nvPr>
        </p:nvSpPr>
        <p:spPr/>
        <p:txBody>
          <a:bodyPr/>
          <a:lstStyle/>
          <a:p>
            <a:r>
              <a:rPr lang="sv-SE"/>
              <a:t>Sammanfattning</a:t>
            </a:r>
          </a:p>
        </p:txBody>
      </p:sp>
      <p:sp>
        <p:nvSpPr>
          <p:cNvPr id="3" name="Underrubrik 2">
            <a:extLst>
              <a:ext uri="{FF2B5EF4-FFF2-40B4-BE49-F238E27FC236}">
                <a16:creationId xmlns:a16="http://schemas.microsoft.com/office/drawing/2014/main" id="{32B5F186-7D5E-D44C-A237-BC40281FF91E}"/>
              </a:ext>
            </a:extLst>
          </p:cNvPr>
          <p:cNvSpPr>
            <a:spLocks noGrp="1"/>
          </p:cNvSpPr>
          <p:nvPr>
            <p:ph type="subTitle" idx="1"/>
          </p:nvPr>
        </p:nvSpPr>
        <p:spPr/>
        <p:txBody>
          <a:bodyPr/>
          <a:lstStyle/>
          <a:p>
            <a:r>
              <a:rPr lang="sv-SE"/>
              <a:t>Strukturbild Fyrbodal - Projektplan</a:t>
            </a:r>
          </a:p>
        </p:txBody>
      </p:sp>
      <p:sp>
        <p:nvSpPr>
          <p:cNvPr id="4" name="Platshållare för innehåll 3">
            <a:extLst>
              <a:ext uri="{FF2B5EF4-FFF2-40B4-BE49-F238E27FC236}">
                <a16:creationId xmlns:a16="http://schemas.microsoft.com/office/drawing/2014/main" id="{F80E6CF8-074B-C443-B75B-1EA622879C66}"/>
              </a:ext>
            </a:extLst>
          </p:cNvPr>
          <p:cNvSpPr>
            <a:spLocks noGrp="1"/>
          </p:cNvSpPr>
          <p:nvPr>
            <p:ph sz="quarter" idx="17"/>
          </p:nvPr>
        </p:nvSpPr>
        <p:spPr>
          <a:xfrm>
            <a:off x="721597" y="1680519"/>
            <a:ext cx="9789884" cy="4094205"/>
          </a:xfrm>
        </p:spPr>
        <p:txBody>
          <a:bodyPr vert="horz" lIns="91440" tIns="45720" rIns="91440" bIns="45720" rtlCol="0" anchor="t">
            <a:normAutofit lnSpcReduction="10000"/>
          </a:bodyPr>
          <a:lstStyle/>
          <a:p>
            <a:pPr marL="0" indent="0" fontAlgn="base">
              <a:lnSpc>
                <a:spcPct val="120000"/>
              </a:lnSpc>
              <a:buNone/>
            </a:pPr>
            <a:r>
              <a:rPr lang="sv-SE" b="1"/>
              <a:t>Tidplan</a:t>
            </a:r>
            <a:r>
              <a:rPr lang="sv-SE"/>
              <a:t> – April 2019 – December 2021</a:t>
            </a:r>
          </a:p>
          <a:p>
            <a:pPr marL="0" indent="0" fontAlgn="base">
              <a:lnSpc>
                <a:spcPct val="120000"/>
              </a:lnSpc>
              <a:buNone/>
            </a:pPr>
            <a:r>
              <a:rPr lang="sv-SE" b="1"/>
              <a:t>Finansiering</a:t>
            </a:r>
            <a:r>
              <a:rPr lang="sv-SE"/>
              <a:t> – Fyrbodals kommuner och VG Region genom regionala utvecklingsmedel, samt Strukturfondsmedel</a:t>
            </a:r>
          </a:p>
          <a:p>
            <a:pPr marL="0" indent="0" fontAlgn="base">
              <a:lnSpc>
                <a:spcPct val="120000"/>
              </a:lnSpc>
              <a:buNone/>
            </a:pPr>
            <a:r>
              <a:rPr lang="sv-SE" b="1"/>
              <a:t>Projektägare</a:t>
            </a:r>
            <a:r>
              <a:rPr lang="sv-SE"/>
              <a:t> – Fyrbodals kommunalförbund Direktionen</a:t>
            </a:r>
          </a:p>
          <a:p>
            <a:pPr marL="0" indent="0" fontAlgn="base">
              <a:lnSpc>
                <a:spcPct val="120000"/>
              </a:lnSpc>
              <a:buNone/>
            </a:pPr>
            <a:r>
              <a:rPr lang="sv-SE" b="1">
                <a:latin typeface="Helvetica"/>
                <a:cs typeface="Helvetica"/>
              </a:rPr>
              <a:t>Övergripande mål </a:t>
            </a:r>
            <a:r>
              <a:rPr lang="sv-SE">
                <a:latin typeface="Helvetica"/>
                <a:cs typeface="Helvetica"/>
              </a:rPr>
              <a:t>– Effektivare resursanvändning och hållbar utveckling och tillväxt. Strukturbild Fyrbodal utgör en plattform och forum för viljestyrd strategisk samplanering. </a:t>
            </a:r>
            <a:endParaRPr lang="sv-SE"/>
          </a:p>
          <a:p>
            <a:pPr marL="0" indent="0" fontAlgn="base">
              <a:lnSpc>
                <a:spcPct val="120000"/>
              </a:lnSpc>
              <a:buNone/>
            </a:pPr>
            <a:r>
              <a:rPr lang="sv-SE" b="1"/>
              <a:t>Projektplanen</a:t>
            </a:r>
            <a:r>
              <a:rPr lang="sv-SE"/>
              <a:t> – Framtagen på Kommunalförbundet i samverkan med en arbetsgrupp med representanter ur Samhällsbyggnads chefsnätverket och medarbetare på förbundet</a:t>
            </a:r>
          </a:p>
        </p:txBody>
      </p:sp>
    </p:spTree>
    <p:extLst>
      <p:ext uri="{BB962C8B-B14F-4D97-AF65-F5344CB8AC3E}">
        <p14:creationId xmlns:p14="http://schemas.microsoft.com/office/powerpoint/2010/main" val="2928295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597" y="833928"/>
            <a:ext cx="5543279" cy="1340861"/>
          </a:xfrm>
        </p:spPr>
        <p:txBody>
          <a:bodyPr/>
          <a:lstStyle/>
          <a:p>
            <a:r>
              <a:rPr lang="sv-SE"/>
              <a:t>Bakgrund</a:t>
            </a:r>
          </a:p>
        </p:txBody>
      </p:sp>
      <p:sp>
        <p:nvSpPr>
          <p:cNvPr id="4" name="Content Placeholder 3"/>
          <p:cNvSpPr>
            <a:spLocks noGrp="1"/>
          </p:cNvSpPr>
          <p:nvPr>
            <p:ph sz="quarter" idx="17"/>
          </p:nvPr>
        </p:nvSpPr>
        <p:spPr>
          <a:xfrm>
            <a:off x="721597" y="2174789"/>
            <a:ext cx="5543279" cy="4110264"/>
          </a:xfrm>
        </p:spPr>
        <p:txBody>
          <a:bodyPr>
            <a:normAutofit/>
          </a:bodyPr>
          <a:lstStyle/>
          <a:p>
            <a:pPr marL="0" indent="0" fontAlgn="base">
              <a:buNone/>
            </a:pPr>
            <a:r>
              <a:rPr lang="sv-SE" u="sng"/>
              <a:t>Enligt Regionala mål beslutade i september 2016 ska Strukturbild Fyrbodal:</a:t>
            </a:r>
            <a:endParaRPr lang="en-US"/>
          </a:p>
          <a:p>
            <a:pPr fontAlgn="base"/>
            <a:r>
              <a:rPr lang="sv-SE"/>
              <a:t>Utgöra samordnat planeringsunderlag för politiska beslut</a:t>
            </a:r>
            <a:r>
              <a:rPr lang="en-US"/>
              <a:t>​,</a:t>
            </a:r>
          </a:p>
          <a:p>
            <a:pPr fontAlgn="base"/>
            <a:r>
              <a:rPr lang="sv-SE"/>
              <a:t>stärka Fyrbodals förutsättningar i Västra Götaland och Sverige</a:t>
            </a:r>
            <a:r>
              <a:rPr lang="en-US"/>
              <a:t>​,</a:t>
            </a:r>
          </a:p>
          <a:p>
            <a:pPr fontAlgn="base"/>
            <a:r>
              <a:rPr lang="sv-SE"/>
              <a:t>tydliggöra utvecklingsförutsättningar och skapa en samlad målbild</a:t>
            </a:r>
            <a:r>
              <a:rPr lang="en-US"/>
              <a:t>​,</a:t>
            </a:r>
          </a:p>
          <a:p>
            <a:pPr fontAlgn="base"/>
            <a:r>
              <a:rPr lang="sv-SE"/>
              <a:t>utgöra en arena för samarbeten över kommungränserna</a:t>
            </a:r>
            <a:r>
              <a:rPr lang="en-US"/>
              <a:t>​,</a:t>
            </a:r>
          </a:p>
          <a:p>
            <a:pPr fontAlgn="base"/>
            <a:r>
              <a:rPr lang="sv-SE"/>
              <a:t>identifiera strategier och nycklar som driver positiv utveckling</a:t>
            </a:r>
            <a:r>
              <a:rPr lang="en-US"/>
              <a:t>.</a:t>
            </a:r>
          </a:p>
        </p:txBody>
      </p:sp>
      <p:pic>
        <p:nvPicPr>
          <p:cNvPr id="5" name="Picture Placeholder 6">
            <a:extLst>
              <a:ext uri="{FF2B5EF4-FFF2-40B4-BE49-F238E27FC236}">
                <a16:creationId xmlns:a16="http://schemas.microsoft.com/office/drawing/2014/main" id="{4C3ADBAC-A563-47D0-B148-FE9590955488}"/>
              </a:ext>
            </a:extLst>
          </p:cNvPr>
          <p:cNvPicPr>
            <a:picLocks noChangeAspect="1"/>
          </p:cNvPicPr>
          <p:nvPr/>
        </p:nvPicPr>
        <p:blipFill rotWithShape="1">
          <a:blip r:embed="rId2">
            <a:extLst>
              <a:ext uri="{28A0092B-C50C-407E-A947-70E740481C1C}">
                <a14:useLocalDpi xmlns:a14="http://schemas.microsoft.com/office/drawing/2010/main" val="0"/>
              </a:ext>
            </a:extLst>
          </a:blip>
          <a:srcRect l="-6703" r="-6703"/>
          <a:stretch/>
        </p:blipFill>
        <p:spPr>
          <a:xfrm>
            <a:off x="5580063" y="0"/>
            <a:ext cx="6611937" cy="6858000"/>
          </a:xfrm>
          <a:prstGeom prst="rect">
            <a:avLst/>
          </a:prstGeom>
        </p:spPr>
      </p:pic>
      <p:sp>
        <p:nvSpPr>
          <p:cNvPr id="6" name="Underrubrik 2">
            <a:extLst>
              <a:ext uri="{FF2B5EF4-FFF2-40B4-BE49-F238E27FC236}">
                <a16:creationId xmlns:a16="http://schemas.microsoft.com/office/drawing/2014/main" id="{6F020128-F0C7-084E-8394-F58758C5C89E}"/>
              </a:ext>
            </a:extLst>
          </p:cNvPr>
          <p:cNvSpPr>
            <a:spLocks noGrp="1"/>
          </p:cNvSpPr>
          <p:nvPr>
            <p:ph type="subTitle" idx="1"/>
          </p:nvPr>
        </p:nvSpPr>
        <p:spPr>
          <a:xfrm>
            <a:off x="721597" y="300376"/>
            <a:ext cx="6593603" cy="264219"/>
          </a:xfrm>
        </p:spPr>
        <p:txBody>
          <a:bodyPr/>
          <a:lstStyle/>
          <a:p>
            <a:r>
              <a:rPr lang="sv-SE"/>
              <a:t>Strukturbild Fyrbodal - Projektplan</a:t>
            </a:r>
          </a:p>
        </p:txBody>
      </p:sp>
    </p:spTree>
    <p:extLst>
      <p:ext uri="{BB962C8B-B14F-4D97-AF65-F5344CB8AC3E}">
        <p14:creationId xmlns:p14="http://schemas.microsoft.com/office/powerpoint/2010/main" val="1608867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p:txBody>
          <a:bodyPr/>
          <a:lstStyle/>
          <a:p>
            <a:r>
              <a:rPr lang="sv-SE"/>
              <a:t>Uppdraget</a:t>
            </a:r>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4" name="Platshållare för innehåll 3">
            <a:extLst>
              <a:ext uri="{FF2B5EF4-FFF2-40B4-BE49-F238E27FC236}">
                <a16:creationId xmlns:a16="http://schemas.microsoft.com/office/drawing/2014/main" id="{3FD65790-7342-9B47-9F05-2C93D87EC210}"/>
              </a:ext>
            </a:extLst>
          </p:cNvPr>
          <p:cNvSpPr>
            <a:spLocks noGrp="1"/>
          </p:cNvSpPr>
          <p:nvPr>
            <p:ph sz="quarter" idx="17"/>
          </p:nvPr>
        </p:nvSpPr>
        <p:spPr>
          <a:xfrm>
            <a:off x="604151" y="2049729"/>
            <a:ext cx="6593603" cy="4275570"/>
          </a:xfrm>
        </p:spPr>
        <p:txBody>
          <a:bodyPr>
            <a:normAutofit/>
          </a:bodyPr>
          <a:lstStyle/>
          <a:p>
            <a:pPr fontAlgn="base">
              <a:lnSpc>
                <a:spcPct val="100000"/>
              </a:lnSpc>
            </a:pPr>
            <a:r>
              <a:rPr lang="sv-SE"/>
              <a:t>Politiskt beslut i direktionen 22 mars 2018 § 17 att ge förbundsdirektören i uppdrag att fortsätta arbetet med Strukturbild Fyrbodal </a:t>
            </a:r>
            <a:r>
              <a:rPr lang="en-US"/>
              <a:t>​</a:t>
            </a:r>
          </a:p>
          <a:p>
            <a:pPr fontAlgn="base">
              <a:lnSpc>
                <a:spcPct val="100000"/>
              </a:lnSpc>
            </a:pPr>
            <a:r>
              <a:rPr lang="sv-SE"/>
              <a:t>Beslutet innebär att fortsätta arbetet med Strukturbild Fyrbodal utifrån föreslagna strategier och beslutad finansiering </a:t>
            </a:r>
            <a:r>
              <a:rPr lang="en-US"/>
              <a:t>​</a:t>
            </a:r>
          </a:p>
          <a:p>
            <a:pPr fontAlgn="base">
              <a:lnSpc>
                <a:spcPct val="100000"/>
              </a:lnSpc>
            </a:pPr>
            <a:r>
              <a:rPr lang="sv-SE"/>
              <a:t>Vidare att inrätta ett nätverk för samhällsbyggnads- chefer eller motsvarande</a:t>
            </a:r>
            <a:endParaRPr lang="en-US"/>
          </a:p>
          <a:p>
            <a:pPr fontAlgn="base">
              <a:lnSpc>
                <a:spcPct val="100000"/>
              </a:lnSpc>
            </a:pPr>
            <a:r>
              <a:rPr lang="sv-SE"/>
              <a:t>Nätverket med samhällsbyggnadschefer ska identifiera prioriterade insatser för att stärka Fyrbodals utveckling med utgångspunkt i samhällsplanering </a:t>
            </a:r>
            <a:r>
              <a:rPr lang="en-US"/>
              <a:t>​</a:t>
            </a:r>
          </a:p>
          <a:p>
            <a:pPr fontAlgn="base">
              <a:lnSpc>
                <a:spcPct val="100000"/>
              </a:lnSpc>
            </a:pPr>
            <a:r>
              <a:rPr lang="sv-SE"/>
              <a:t>Arbetet ska ske i samverkan med befintliga nätverk</a:t>
            </a:r>
          </a:p>
        </p:txBody>
      </p:sp>
      <p:pic>
        <p:nvPicPr>
          <p:cNvPr id="6" name="Bildobjekt 5" descr="En bild som visar skärmbild&#10;&#10;&#10;&#10;Automatiskt genererad beskrivning">
            <a:extLst>
              <a:ext uri="{FF2B5EF4-FFF2-40B4-BE49-F238E27FC236}">
                <a16:creationId xmlns:a16="http://schemas.microsoft.com/office/drawing/2014/main" id="{A9FA2529-26B5-F647-8150-5F981FF2478B}"/>
              </a:ext>
            </a:extLst>
          </p:cNvPr>
          <p:cNvPicPr>
            <a:picLocks noChangeAspect="1"/>
          </p:cNvPicPr>
          <p:nvPr/>
        </p:nvPicPr>
        <p:blipFill>
          <a:blip r:embed="rId2"/>
          <a:stretch>
            <a:fillRect/>
          </a:stretch>
        </p:blipFill>
        <p:spPr>
          <a:xfrm>
            <a:off x="7379119" y="1010080"/>
            <a:ext cx="1711295" cy="2418920"/>
          </a:xfrm>
          <a:prstGeom prst="rect">
            <a:avLst/>
          </a:prstGeom>
          <a:effectLst>
            <a:outerShdw blurRad="50800" dist="38100" dir="2700000" algn="tl" rotWithShape="0">
              <a:prstClr val="black">
                <a:alpha val="40000"/>
              </a:prstClr>
            </a:outerShdw>
          </a:effectLst>
        </p:spPr>
      </p:pic>
      <p:pic>
        <p:nvPicPr>
          <p:cNvPr id="8" name="Bildobjekt 7" descr="En bild som visar skärm&#10;&#10;&#10;&#10;Automatiskt genererad beskrivning">
            <a:extLst>
              <a:ext uri="{FF2B5EF4-FFF2-40B4-BE49-F238E27FC236}">
                <a16:creationId xmlns:a16="http://schemas.microsoft.com/office/drawing/2014/main" id="{62F0D6CD-C5DB-6B4C-B2D8-4D240F2EB1D1}"/>
              </a:ext>
            </a:extLst>
          </p:cNvPr>
          <p:cNvPicPr>
            <a:picLocks noChangeAspect="1"/>
          </p:cNvPicPr>
          <p:nvPr/>
        </p:nvPicPr>
        <p:blipFill>
          <a:blip r:embed="rId3"/>
          <a:stretch>
            <a:fillRect/>
          </a:stretch>
        </p:blipFill>
        <p:spPr>
          <a:xfrm>
            <a:off x="7379119" y="3622482"/>
            <a:ext cx="3538451" cy="1980928"/>
          </a:xfrm>
          <a:prstGeom prst="rect">
            <a:avLst/>
          </a:prstGeom>
          <a:effectLst>
            <a:outerShdw blurRad="50800" dist="38100" dir="2700000" algn="tl" rotWithShape="0">
              <a:prstClr val="black">
                <a:alpha val="40000"/>
              </a:prstClr>
            </a:outerShdw>
          </a:effectLst>
        </p:spPr>
      </p:pic>
      <p:pic>
        <p:nvPicPr>
          <p:cNvPr id="10" name="Bildobjekt 9" descr="En bild som visar text, karta&#10;&#10;&#10;&#10;Automatiskt genererad beskrivning">
            <a:extLst>
              <a:ext uri="{FF2B5EF4-FFF2-40B4-BE49-F238E27FC236}">
                <a16:creationId xmlns:a16="http://schemas.microsoft.com/office/drawing/2014/main" id="{8420B051-ECF2-314F-A6AB-EE677233F686}"/>
              </a:ext>
            </a:extLst>
          </p:cNvPr>
          <p:cNvPicPr>
            <a:picLocks noChangeAspect="1"/>
          </p:cNvPicPr>
          <p:nvPr/>
        </p:nvPicPr>
        <p:blipFill>
          <a:blip r:embed="rId4"/>
          <a:stretch>
            <a:fillRect/>
          </a:stretch>
        </p:blipFill>
        <p:spPr>
          <a:xfrm>
            <a:off x="9389225" y="1579069"/>
            <a:ext cx="2467434" cy="18499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046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6CFEF7-27C3-D441-8CDA-7362114743C4}"/>
              </a:ext>
            </a:extLst>
          </p:cNvPr>
          <p:cNvSpPr>
            <a:spLocks noGrp="1"/>
          </p:cNvSpPr>
          <p:nvPr>
            <p:ph type="ctrTitle"/>
          </p:nvPr>
        </p:nvSpPr>
        <p:spPr/>
        <p:txBody>
          <a:bodyPr/>
          <a:lstStyle/>
          <a:p>
            <a:r>
              <a:rPr lang="sv-SE">
                <a:latin typeface="Helvetica"/>
                <a:cs typeface="Helvetica"/>
              </a:rPr>
              <a:t>Syfte Strukturbild</a:t>
            </a:r>
            <a:endParaRPr lang="sv-SE"/>
          </a:p>
        </p:txBody>
      </p:sp>
      <p:sp>
        <p:nvSpPr>
          <p:cNvPr id="3" name="Underrubrik 2">
            <a:extLst>
              <a:ext uri="{FF2B5EF4-FFF2-40B4-BE49-F238E27FC236}">
                <a16:creationId xmlns:a16="http://schemas.microsoft.com/office/drawing/2014/main" id="{29C9C660-7191-1548-9092-BAB6EAB0D590}"/>
              </a:ext>
            </a:extLst>
          </p:cNvPr>
          <p:cNvSpPr>
            <a:spLocks noGrp="1"/>
          </p:cNvSpPr>
          <p:nvPr>
            <p:ph type="subTitle" idx="1"/>
          </p:nvPr>
        </p:nvSpPr>
        <p:spPr/>
        <p:txBody>
          <a:bodyPr/>
          <a:lstStyle/>
          <a:p>
            <a:r>
              <a:rPr lang="sv-SE"/>
              <a:t>Strukturbild Fyrbodal - Projektplan</a:t>
            </a:r>
          </a:p>
        </p:txBody>
      </p:sp>
      <p:sp>
        <p:nvSpPr>
          <p:cNvPr id="4" name="Platshållare för innehåll 3">
            <a:extLst>
              <a:ext uri="{FF2B5EF4-FFF2-40B4-BE49-F238E27FC236}">
                <a16:creationId xmlns:a16="http://schemas.microsoft.com/office/drawing/2014/main" id="{3FD65790-7342-9B47-9F05-2C93D87EC210}"/>
              </a:ext>
            </a:extLst>
          </p:cNvPr>
          <p:cNvSpPr>
            <a:spLocks noGrp="1"/>
          </p:cNvSpPr>
          <p:nvPr>
            <p:ph sz="quarter" idx="17"/>
          </p:nvPr>
        </p:nvSpPr>
        <p:spPr>
          <a:xfrm>
            <a:off x="422918" y="1709301"/>
            <a:ext cx="8071293" cy="4314771"/>
          </a:xfrm>
        </p:spPr>
        <p:txBody>
          <a:bodyPr vert="horz" lIns="91440" tIns="45720" rIns="91440" bIns="45720" rtlCol="0" anchor="t">
            <a:normAutofit fontScale="92500"/>
          </a:bodyPr>
          <a:lstStyle/>
          <a:p>
            <a:pPr>
              <a:lnSpc>
                <a:spcPct val="120000"/>
              </a:lnSpc>
            </a:pPr>
            <a:r>
              <a:rPr lang="sv-SE" sz="1600">
                <a:latin typeface="Helvetica"/>
                <a:cs typeface="Helvetica"/>
              </a:rPr>
              <a:t>Strukturbild Fyrbodal är ett arbetssätt och utgör plattform och forum för viljestyrd samplanering. </a:t>
            </a:r>
            <a:endParaRPr lang="sv-SE" sz="1600"/>
          </a:p>
          <a:p>
            <a:pPr>
              <a:lnSpc>
                <a:spcPct val="120000"/>
              </a:lnSpc>
            </a:pPr>
            <a:r>
              <a:rPr lang="sv-SE" sz="1600">
                <a:latin typeface="Helvetica"/>
                <a:cs typeface="Helvetica"/>
              </a:rPr>
              <a:t>Leder till relevanta och konkreta besluts- och planeringsunderlag för både lokal och delregional utveckling när det gäller till exempel service, utbildning, boende, fritid, kultur, näringsliv inklusive besöksnäring och handel samt infrastruktur. Strukturbild Fyrbodal utgör underlag för delregionens inspel till kommande regionala, nationella och globala planer för hållbar utveckling och tillväxt, till exempel Agenda 2030 och RUS 2030, Genomförandeprogram 2030 och Västra Götalandsregionens Strukturbild etc.</a:t>
            </a:r>
          </a:p>
          <a:p>
            <a:pPr>
              <a:lnSpc>
                <a:spcPct val="120000"/>
              </a:lnSpc>
            </a:pPr>
            <a:r>
              <a:rPr lang="sv-SE" sz="1600">
                <a:latin typeface="Helvetica"/>
                <a:cs typeface="Helvetica"/>
              </a:rPr>
              <a:t>Bygger på ett mellankommunalt engagemang, ökad territoriell kunskap och förståelse för hur kommunernas olika styrkor och resursbaser bidrar till att möta de nya utmaningar som globalisering, klimatförändringar, urbanisering, digitalisering och en förändrad demografi ställer på strategisk planering. </a:t>
            </a:r>
            <a:endParaRPr lang="sv-SE" sz="1600"/>
          </a:p>
          <a:p>
            <a:pPr>
              <a:lnSpc>
                <a:spcPct val="120000"/>
              </a:lnSpc>
            </a:pPr>
            <a:r>
              <a:rPr lang="sv-SE" sz="1600"/>
              <a:t>Kommunalförbundets roll är att bidra med ett delregionalt perspektiv till samhällsplanering. På så sätt stärks hela delregionens och regionens utvecklings- och konkurrenskraft.</a:t>
            </a:r>
          </a:p>
        </p:txBody>
      </p:sp>
      <p:sp>
        <p:nvSpPr>
          <p:cNvPr id="6" name="Rektangel 5">
            <a:extLst>
              <a:ext uri="{FF2B5EF4-FFF2-40B4-BE49-F238E27FC236}">
                <a16:creationId xmlns:a16="http://schemas.microsoft.com/office/drawing/2014/main" id="{D70DDC9D-FD16-A744-9BE6-B2436912B2B1}"/>
              </a:ext>
            </a:extLst>
          </p:cNvPr>
          <p:cNvSpPr/>
          <p:nvPr/>
        </p:nvSpPr>
        <p:spPr>
          <a:xfrm>
            <a:off x="5440961" y="6024072"/>
            <a:ext cx="4748223" cy="369332"/>
          </a:xfrm>
          <a:prstGeom prst="rect">
            <a:avLst/>
          </a:prstGeom>
        </p:spPr>
        <p:txBody>
          <a:bodyPr wrap="none">
            <a:spAutoFit/>
          </a:bodyPr>
          <a:lstStyle/>
          <a:p>
            <a:r>
              <a:rPr lang="sv-SE">
                <a:hlinkClick r:id="rId2"/>
              </a:rPr>
              <a:t>https://www.youtube.com/watch?v=FvkXfpCsit4</a:t>
            </a:r>
            <a:endParaRPr lang="sv-SE"/>
          </a:p>
        </p:txBody>
      </p:sp>
      <p:pic>
        <p:nvPicPr>
          <p:cNvPr id="7" name="Bildobjekt 6" descr="En bild som visar skärmbild&#10;&#10;&#10;&#10;Automatiskt genererad beskrivning">
            <a:extLst>
              <a:ext uri="{FF2B5EF4-FFF2-40B4-BE49-F238E27FC236}">
                <a16:creationId xmlns:a16="http://schemas.microsoft.com/office/drawing/2014/main" id="{0203CCFA-89CC-664B-8700-12BBFFE3FF71}"/>
              </a:ext>
            </a:extLst>
          </p:cNvPr>
          <p:cNvPicPr>
            <a:picLocks noChangeAspect="1"/>
          </p:cNvPicPr>
          <p:nvPr/>
        </p:nvPicPr>
        <p:blipFill rotWithShape="1">
          <a:blip r:embed="rId3"/>
          <a:srcRect l="8506" t="3012" r="7685" b="2999"/>
          <a:stretch/>
        </p:blipFill>
        <p:spPr>
          <a:xfrm>
            <a:off x="8550854" y="1573295"/>
            <a:ext cx="3370977" cy="2463606"/>
          </a:xfrm>
          <a:prstGeom prst="rect">
            <a:avLst/>
          </a:prstGeom>
        </p:spPr>
      </p:pic>
    </p:spTree>
    <p:extLst>
      <p:ext uri="{BB962C8B-B14F-4D97-AF65-F5344CB8AC3E}">
        <p14:creationId xmlns:p14="http://schemas.microsoft.com/office/powerpoint/2010/main" val="3087499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5E70F83-2F58-514B-AD17-EBFD2AB7E248}"/>
              </a:ext>
            </a:extLst>
          </p:cNvPr>
          <p:cNvSpPr txBox="1">
            <a:spLocks/>
          </p:cNvSpPr>
          <p:nvPr/>
        </p:nvSpPr>
        <p:spPr>
          <a:xfrm>
            <a:off x="721597" y="300376"/>
            <a:ext cx="6593603" cy="2642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500">
                <a:solidFill>
                  <a:srgbClr val="888888"/>
                </a:solidFill>
                <a:latin typeface="Helvetica" pitchFamily="2" charset="0"/>
              </a:rPr>
              <a:t>Strukturbild Fyrbodal - Projektplan</a:t>
            </a:r>
          </a:p>
        </p:txBody>
      </p:sp>
      <p:sp>
        <p:nvSpPr>
          <p:cNvPr id="4" name="Rubrik 1">
            <a:extLst>
              <a:ext uri="{FF2B5EF4-FFF2-40B4-BE49-F238E27FC236}">
                <a16:creationId xmlns:a16="http://schemas.microsoft.com/office/drawing/2014/main" id="{AC056710-A8BC-1C4A-9F6E-23FB24CF6634}"/>
              </a:ext>
            </a:extLst>
          </p:cNvPr>
          <p:cNvSpPr txBox="1">
            <a:spLocks/>
          </p:cNvSpPr>
          <p:nvPr/>
        </p:nvSpPr>
        <p:spPr>
          <a:xfrm>
            <a:off x="721597" y="564241"/>
            <a:ext cx="6593603" cy="12158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bg1"/>
                </a:solidFill>
                <a:latin typeface="Helvetica" charset="0"/>
                <a:ea typeface="Helvetica" charset="0"/>
                <a:cs typeface="Helvetica" charset="0"/>
              </a:defRPr>
            </a:lvl1pPr>
          </a:lstStyle>
          <a:p>
            <a:pPr algn="l"/>
            <a:r>
              <a:rPr lang="sv-SE"/>
              <a:t>Övergripande mål</a:t>
            </a:r>
          </a:p>
        </p:txBody>
      </p:sp>
      <p:sp>
        <p:nvSpPr>
          <p:cNvPr id="5" name="textruta 4">
            <a:extLst>
              <a:ext uri="{FF2B5EF4-FFF2-40B4-BE49-F238E27FC236}">
                <a16:creationId xmlns:a16="http://schemas.microsoft.com/office/drawing/2014/main" id="{D47F8150-7169-A04C-A315-EDCB07D22813}"/>
              </a:ext>
            </a:extLst>
          </p:cNvPr>
          <p:cNvSpPr txBox="1"/>
          <p:nvPr/>
        </p:nvSpPr>
        <p:spPr>
          <a:xfrm>
            <a:off x="841393" y="1779687"/>
            <a:ext cx="9296521" cy="2554545"/>
          </a:xfrm>
          <a:prstGeom prst="rect">
            <a:avLst/>
          </a:prstGeom>
          <a:noFill/>
        </p:spPr>
        <p:txBody>
          <a:bodyPr wrap="square" rtlCol="0" anchor="t">
            <a:spAutoFit/>
          </a:bodyPr>
          <a:lstStyle/>
          <a:p>
            <a:r>
              <a:rPr lang="sv-SE" sz="2000"/>
              <a:t>Effektivare resursanvändning och hållbar utveckling och tillväxt. Strukturbild Fyrbodal utgör en plattform och forum för viljestyrd strategisk samplanering och är underlag för delregionala inspel till övriga planer på regional, nationell och global nivå.</a:t>
            </a:r>
          </a:p>
          <a:p>
            <a:pPr marL="285750" indent="-285750">
              <a:buFont typeface="Arial" panose="020B0604020202020204" pitchFamily="34" charset="0"/>
              <a:buChar char="•"/>
            </a:pPr>
            <a:endParaRPr lang="sv-SE" sz="2000"/>
          </a:p>
          <a:p>
            <a:r>
              <a:rPr lang="sv-SE" sz="2000"/>
              <a:t>Strukturbild Fyrbodal ska:</a:t>
            </a:r>
          </a:p>
          <a:p>
            <a:pPr marL="285750" lvl="0" indent="-285750">
              <a:buFont typeface="Arial" panose="020B0604020202020204" pitchFamily="34" charset="0"/>
              <a:buChar char="•"/>
            </a:pPr>
            <a:r>
              <a:rPr lang="sv-SE" sz="2000"/>
              <a:t>förankras på regional och nationell nivå</a:t>
            </a:r>
            <a:endParaRPr lang="sv-SE" sz="2000">
              <a:cs typeface="Calibri"/>
            </a:endParaRPr>
          </a:p>
          <a:p>
            <a:pPr marL="285750" lvl="0" indent="-285750">
              <a:buFont typeface="Arial" panose="020B0604020202020204" pitchFamily="34" charset="0"/>
              <a:buChar char="•"/>
            </a:pPr>
            <a:r>
              <a:rPr lang="sv-SE" sz="2000"/>
              <a:t>vara styrande för kommunalförbundet</a:t>
            </a:r>
          </a:p>
          <a:p>
            <a:pPr marL="285750" lvl="0" indent="-285750">
              <a:buFont typeface="Arial" panose="020B0604020202020204" pitchFamily="34" charset="0"/>
              <a:buChar char="•"/>
            </a:pPr>
            <a:r>
              <a:rPr lang="sv-SE" sz="2000"/>
              <a:t>inspirerande och vägledande för kommunernas strategiska översiktsplanering </a:t>
            </a:r>
          </a:p>
        </p:txBody>
      </p:sp>
    </p:spTree>
    <p:extLst>
      <p:ext uri="{BB962C8B-B14F-4D97-AF65-F5344CB8AC3E}">
        <p14:creationId xmlns:p14="http://schemas.microsoft.com/office/powerpoint/2010/main" val="239287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5E70F83-2F58-514B-AD17-EBFD2AB7E248}"/>
              </a:ext>
            </a:extLst>
          </p:cNvPr>
          <p:cNvSpPr txBox="1">
            <a:spLocks/>
          </p:cNvSpPr>
          <p:nvPr/>
        </p:nvSpPr>
        <p:spPr>
          <a:xfrm>
            <a:off x="721597" y="300376"/>
            <a:ext cx="6593603" cy="26421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sv-SE" sz="1500">
                <a:solidFill>
                  <a:srgbClr val="888888"/>
                </a:solidFill>
                <a:latin typeface="Helvetica" pitchFamily="2" charset="0"/>
              </a:rPr>
              <a:t>Strukturbild Fyrbodal - Projektplan</a:t>
            </a:r>
          </a:p>
        </p:txBody>
      </p:sp>
      <p:sp>
        <p:nvSpPr>
          <p:cNvPr id="4" name="Rubrik 1">
            <a:extLst>
              <a:ext uri="{FF2B5EF4-FFF2-40B4-BE49-F238E27FC236}">
                <a16:creationId xmlns:a16="http://schemas.microsoft.com/office/drawing/2014/main" id="{AC056710-A8BC-1C4A-9F6E-23FB24CF6634}"/>
              </a:ext>
            </a:extLst>
          </p:cNvPr>
          <p:cNvSpPr txBox="1">
            <a:spLocks/>
          </p:cNvSpPr>
          <p:nvPr/>
        </p:nvSpPr>
        <p:spPr>
          <a:xfrm>
            <a:off x="721597" y="833928"/>
            <a:ext cx="6593603" cy="12158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bg1"/>
                </a:solidFill>
                <a:latin typeface="Helvetica" charset="0"/>
                <a:ea typeface="Helvetica" charset="0"/>
                <a:cs typeface="Helvetica" charset="0"/>
              </a:defRPr>
            </a:lvl1pPr>
          </a:lstStyle>
          <a:p>
            <a:pPr algn="l"/>
            <a:r>
              <a:rPr lang="sv-SE"/>
              <a:t>Projektmål</a:t>
            </a:r>
          </a:p>
        </p:txBody>
      </p:sp>
      <p:sp>
        <p:nvSpPr>
          <p:cNvPr id="5" name="textruta 4">
            <a:extLst>
              <a:ext uri="{FF2B5EF4-FFF2-40B4-BE49-F238E27FC236}">
                <a16:creationId xmlns:a16="http://schemas.microsoft.com/office/drawing/2014/main" id="{D47F8150-7169-A04C-A315-EDCB07D22813}"/>
              </a:ext>
            </a:extLst>
          </p:cNvPr>
          <p:cNvSpPr txBox="1"/>
          <p:nvPr/>
        </p:nvSpPr>
        <p:spPr>
          <a:xfrm>
            <a:off x="864673" y="2049729"/>
            <a:ext cx="8361705" cy="4247317"/>
          </a:xfrm>
          <a:prstGeom prst="rect">
            <a:avLst/>
          </a:prstGeom>
          <a:noFill/>
        </p:spPr>
        <p:txBody>
          <a:bodyPr wrap="square" rtlCol="0" anchor="t">
            <a:spAutoFit/>
          </a:bodyPr>
          <a:lstStyle/>
          <a:p>
            <a:pPr marL="342900" indent="-342900">
              <a:buFont typeface="Arial" panose="020B0604020202020204" pitchFamily="34" charset="0"/>
              <a:buChar char="•"/>
            </a:pPr>
            <a:r>
              <a:rPr lang="sv-SE"/>
              <a:t>Utifrån en politiskt beslutad och förankrad </a:t>
            </a:r>
            <a:r>
              <a:rPr lang="sv-SE" u="sng"/>
              <a:t>framtidsbild</a:t>
            </a:r>
            <a:r>
              <a:rPr lang="sv-SE"/>
              <a:t> för Fyrbodal, enas om </a:t>
            </a:r>
            <a:r>
              <a:rPr lang="sv-SE" u="sng"/>
              <a:t>färdriktning</a:t>
            </a:r>
            <a:r>
              <a:rPr lang="sv-SE"/>
              <a:t> och en självbild som stärker oss som delregion såväl som enskilda kommuner.</a:t>
            </a:r>
          </a:p>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Skapa en plattform och forum för </a:t>
            </a:r>
            <a:r>
              <a:rPr lang="sv-SE" u="sng"/>
              <a:t>effektivare resursanvändning</a:t>
            </a:r>
            <a:r>
              <a:rPr lang="sv-SE"/>
              <a:t> genom ökad dialog och samverkan. </a:t>
            </a:r>
            <a:endParaRPr lang="sv-SE">
              <a:cs typeface="Calibri"/>
            </a:endParaRPr>
          </a:p>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Bidra till </a:t>
            </a:r>
            <a:r>
              <a:rPr lang="sv-SE" u="sng"/>
              <a:t>ökad kunskap </a:t>
            </a:r>
            <a:r>
              <a:rPr lang="sv-SE"/>
              <a:t>om samspelet mellan kommunernas, delregionen, regionen och nationens </a:t>
            </a:r>
            <a:r>
              <a:rPr lang="sv-SE" u="sng"/>
              <a:t>framgångsfaktorer</a:t>
            </a:r>
            <a:r>
              <a:rPr lang="sv-SE"/>
              <a:t> för hållbar utveckling och tillväxt.</a:t>
            </a:r>
          </a:p>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Strukturbild Fyrbodals detaljeringsgrad och viljeinriktning ska fastställas under projektets gång.  </a:t>
            </a:r>
          </a:p>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Projektet ska identifiera strategier och löpande initiera fördjupande utvecklingsprojekt med utgångspunkt i Strukturbild Fyrbodal.</a:t>
            </a:r>
            <a:endParaRPr lang="sv-SE">
              <a:cs typeface="Calibri"/>
            </a:endParaRPr>
          </a:p>
        </p:txBody>
      </p:sp>
    </p:spTree>
    <p:extLst>
      <p:ext uri="{BB962C8B-B14F-4D97-AF65-F5344CB8AC3E}">
        <p14:creationId xmlns:p14="http://schemas.microsoft.com/office/powerpoint/2010/main" val="194457425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mall (4)" id="{3B033A49-FBCE-1A4D-9D7D-AC42F0127293}" vid="{F9D3E91A-93EF-C64C-A42F-9CA6FEC8C2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D9591DA32DA6443AE0B53CDDC7D693D" ma:contentTypeVersion="9" ma:contentTypeDescription="Skapa ett nytt dokument." ma:contentTypeScope="" ma:versionID="6b07ecac5a010bebdc9ef280a75ba03c">
  <xsd:schema xmlns:xsd="http://www.w3.org/2001/XMLSchema" xmlns:xs="http://www.w3.org/2001/XMLSchema" xmlns:p="http://schemas.microsoft.com/office/2006/metadata/properties" xmlns:ns2="2888919c-a327-408e-b645-ef9c18c64f32" xmlns:ns3="ae8c15e2-a0d7-459e-adf0-a01dabdcbb7c" targetNamespace="http://schemas.microsoft.com/office/2006/metadata/properties" ma:root="true" ma:fieldsID="df7546cb3c51250d0c1312153b232140" ns2:_="" ns3:_="">
    <xsd:import namespace="2888919c-a327-408e-b645-ef9c18c64f32"/>
    <xsd:import namespace="ae8c15e2-a0d7-459e-adf0-a01dabdcbb7c"/>
    <xsd:element name="properties">
      <xsd:complexType>
        <xsd:sequence>
          <xsd:element name="documentManagement">
            <xsd:complexType>
              <xsd:all>
                <xsd:element ref="ns2:_dlc_DocId" minOccurs="0"/>
                <xsd:element ref="ns2:_dlc_DocIdUrl" minOccurs="0"/>
                <xsd:element ref="ns2:_dlc_DocIdPersistId" minOccurs="0"/>
                <xsd:element ref="ns3:h8fc83188f23483db4e891ad3671aa39" minOccurs="0"/>
                <xsd:element ref="ns2:TaxCatchAll" minOccurs="0"/>
                <xsd:element ref="ns2:SharedWithUsers" minOccurs="0"/>
                <xsd:element ref="ns2:SharingHintHash"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8919c-a327-408e-b645-ef9c18c64f32"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b0898364-2d96-4b58-a874-80eba6ea987f}" ma:internalName="TaxCatchAll" ma:showField="CatchAllData" ma:web="2888919c-a327-408e-b645-ef9c18c64f32">
      <xsd:complexType>
        <xsd:complexContent>
          <xsd:extension base="dms:MultiChoiceLookup">
            <xsd:sequence>
              <xsd:element name="Value" type="dms:Lookup" maxOccurs="unbounded" minOccurs="0" nillable="true"/>
            </xsd:sequence>
          </xsd:extension>
        </xsd:complexContent>
      </xsd:complexType>
    </xsd:element>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5" nillable="true" ma:displayName="Delar tips, Hash" ma:internalName="SharingHintHash" ma:readOnly="true">
      <xsd:simpleType>
        <xsd:restriction base="dms:Text"/>
      </xsd:simpleType>
    </xsd:element>
    <xsd:element name="SharedWithDetails" ma:index="16"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8c15e2-a0d7-459e-adf0-a01dabdcbb7c" elementFormDefault="qualified">
    <xsd:import namespace="http://schemas.microsoft.com/office/2006/documentManagement/types"/>
    <xsd:import namespace="http://schemas.microsoft.com/office/infopath/2007/PartnerControls"/>
    <xsd:element name="h8fc83188f23483db4e891ad3671aa39" ma:index="12" nillable="true" ma:taxonomy="true" ma:internalName="h8fc83188f23483db4e891ad3671aa39" ma:taxonomyFieldName="Dokumenttyp" ma:displayName="Dokumenttyp" ma:readOnly="false" ma:default="" ma:fieldId="{18fc8318-8f23-483d-b4e8-91ad3671aa39}" ma:taxonomyMulti="true" ma:sspId="934a252a-d2c1-4403-a0e1-cc66eb4ddf79" ma:termSetId="78b7568c-6eec-48d7-8848-975d461d6079" ma:anchorId="00000000-0000-0000-0000-000000000000" ma:open="false" ma:isKeyword="false">
      <xsd:complexType>
        <xsd:sequence>
          <xsd:element ref="pc:Terms" minOccurs="0" maxOccurs="1"/>
        </xsd:sequence>
      </xsd:complex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h8fc83188f23483db4e891ad3671aa39 xmlns="ae8c15e2-a0d7-459e-adf0-a01dabdcbb7c">
      <Terms xmlns="http://schemas.microsoft.com/office/infopath/2007/PartnerControls"/>
    </h8fc83188f23483db4e891ad3671aa39>
    <TaxCatchAll xmlns="2888919c-a327-408e-b645-ef9c18c64f32"/>
    <_dlc_DocId xmlns="2888919c-a327-408e-b645-ef9c18c64f32">FYRBODAL-114-275</_dlc_DocId>
    <_dlc_DocIdUrl xmlns="2888919c-a327-408e-b645-ef9c18c64f32">
      <Url>https://fyrbodal.sharepoint.com/_layouts/15/DocIdRedir.aspx?ID=FYRBODAL-114-275</Url>
      <Description>FYRBODAL-114-275</Description>
    </_dlc_DocIdUrl>
  </documentManagement>
</p:properties>
</file>

<file path=customXml/itemProps1.xml><?xml version="1.0" encoding="utf-8"?>
<ds:datastoreItem xmlns:ds="http://schemas.openxmlformats.org/officeDocument/2006/customXml" ds:itemID="{3E0D50DE-C020-43FB-97C6-21594FCDDB0A}">
  <ds:schemaRefs>
    <ds:schemaRef ds:uri="http://schemas.microsoft.com/sharepoint/v3/contenttype/forms"/>
  </ds:schemaRefs>
</ds:datastoreItem>
</file>

<file path=customXml/itemProps2.xml><?xml version="1.0" encoding="utf-8"?>
<ds:datastoreItem xmlns:ds="http://schemas.openxmlformats.org/officeDocument/2006/customXml" ds:itemID="{2B2C7674-A79B-40E6-AE1F-FEC9134CD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88919c-a327-408e-b645-ef9c18c64f32"/>
    <ds:schemaRef ds:uri="ae8c15e2-a0d7-459e-adf0-a01dabdcbb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7A25264-5243-497A-9FFA-1FF0E468B64C}">
  <ds:schemaRefs>
    <ds:schemaRef ds:uri="http://schemas.microsoft.com/sharepoint/events"/>
  </ds:schemaRefs>
</ds:datastoreItem>
</file>

<file path=customXml/itemProps4.xml><?xml version="1.0" encoding="utf-8"?>
<ds:datastoreItem xmlns:ds="http://schemas.openxmlformats.org/officeDocument/2006/customXml" ds:itemID="{7F972EAD-3CE4-4FE5-B288-307397236FC4}">
  <ds:schemaRefs>
    <ds:schemaRef ds:uri="http://purl.org/dc/terms/"/>
    <ds:schemaRef ds:uri="http://schemas.microsoft.com/office/2006/documentManagement/types"/>
    <ds:schemaRef ds:uri="ae8c15e2-a0d7-459e-adf0-a01dabdcbb7c"/>
    <ds:schemaRef ds:uri="http://schemas.microsoft.com/office/infopath/2007/PartnerControls"/>
    <ds:schemaRef ds:uri="http://purl.org/dc/elements/1.1/"/>
    <ds:schemaRef ds:uri="http://schemas.openxmlformats.org/package/2006/metadata/core-properties"/>
    <ds:schemaRef ds:uri="2888919c-a327-408e-b645-ef9c18c64f32"/>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Office-tema</Template>
  <TotalTime>0</TotalTime>
  <Words>1237</Words>
  <Application>Microsoft Office PowerPoint</Application>
  <PresentationFormat>Bredbild</PresentationFormat>
  <Paragraphs>333</Paragraphs>
  <Slides>21</Slides>
  <Notes>3</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21</vt:i4>
      </vt:variant>
    </vt:vector>
  </HeadingPairs>
  <TitlesOfParts>
    <vt:vector size="26" baseType="lpstr">
      <vt:lpstr>Arial</vt:lpstr>
      <vt:lpstr>Calibri</vt:lpstr>
      <vt:lpstr>Calibri Light</vt:lpstr>
      <vt:lpstr>Helvetica</vt:lpstr>
      <vt:lpstr>Office-tema</vt:lpstr>
      <vt:lpstr>PowerPoint-presentation</vt:lpstr>
      <vt:lpstr>Fyrbodals kommunalförbund Direktionen</vt:lpstr>
      <vt:lpstr>Agenda</vt:lpstr>
      <vt:lpstr>Sammanfattning</vt:lpstr>
      <vt:lpstr>Bakgrund</vt:lpstr>
      <vt:lpstr>Uppdraget</vt:lpstr>
      <vt:lpstr>Syfte Strukturbild</vt:lpstr>
      <vt:lpstr>PowerPoint-presentation</vt:lpstr>
      <vt:lpstr>PowerPoint-presentation</vt:lpstr>
      <vt:lpstr>PowerPoint-presentation</vt:lpstr>
      <vt:lpstr>Projektplan 2019-2021</vt:lpstr>
      <vt:lpstr>Projektplan 2019-2021</vt:lpstr>
      <vt:lpstr>PowerPoint-presentation</vt:lpstr>
      <vt:lpstr>Projektplan 2019-2021</vt:lpstr>
      <vt:lpstr>Organisation styrning &amp; ledning</vt:lpstr>
      <vt:lpstr>Projektplan 2019-2021</vt:lpstr>
      <vt:lpstr>PowerPoint-presentation</vt:lpstr>
      <vt:lpstr>Projektplan 2019-2021</vt:lpstr>
      <vt:lpstr>Budget per år 2019-2021</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Christel Thuresson</dc:creator>
  <cp:lastModifiedBy>Anna Lärk Ståhlberg</cp:lastModifiedBy>
  <cp:revision>3</cp:revision>
  <cp:lastPrinted>2018-06-12T09:59:36Z</cp:lastPrinted>
  <dcterms:created xsi:type="dcterms:W3CDTF">2019-02-15T07:49:11Z</dcterms:created>
  <dcterms:modified xsi:type="dcterms:W3CDTF">2019-09-05T07:01:42Z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0x0101002D9591DA32DA6443AE0B53CDDC7D693D</vt:lpwstr>
  </property>
  <property fmtid="{D5CDD505-2E9C-101B-9397-08002B2CF9AE}" pid="3" name="_dlc_DocIdItemGuid">
    <vt:lpwstr>ed888eda-1a4c-4732-a5b0-e625966e241b</vt:lpwstr>
  </property>
  <property fmtid="{D5CDD505-2E9C-101B-9397-08002B2CF9AE}" pid="4" name="Dokumenttyp">
    <vt:lpwstr/>
  </property>
</Properties>
</file>