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8"/>
  </p:notesMasterIdLst>
  <p:sldIdLst>
    <p:sldId id="506" r:id="rId6"/>
    <p:sldId id="503" r:id="rId7"/>
    <p:sldId id="507" r:id="rId8"/>
    <p:sldId id="505" r:id="rId9"/>
    <p:sldId id="486" r:id="rId10"/>
    <p:sldId id="474" r:id="rId11"/>
    <p:sldId id="489" r:id="rId12"/>
    <p:sldId id="487" r:id="rId13"/>
    <p:sldId id="500" r:id="rId14"/>
    <p:sldId id="481" r:id="rId15"/>
    <p:sldId id="485" r:id="rId16"/>
    <p:sldId id="434" r:id="rId17"/>
    <p:sldId id="418" r:id="rId18"/>
    <p:sldId id="419" r:id="rId19"/>
    <p:sldId id="424" r:id="rId20"/>
    <p:sldId id="437" r:id="rId21"/>
    <p:sldId id="446" r:id="rId22"/>
    <p:sldId id="420" r:id="rId23"/>
    <p:sldId id="460" r:id="rId24"/>
    <p:sldId id="423" r:id="rId25"/>
    <p:sldId id="444" r:id="rId26"/>
    <p:sldId id="410" r:id="rId27"/>
    <p:sldId id="411" r:id="rId28"/>
    <p:sldId id="442" r:id="rId29"/>
    <p:sldId id="443" r:id="rId30"/>
    <p:sldId id="465" r:id="rId31"/>
    <p:sldId id="466" r:id="rId32"/>
    <p:sldId id="508" r:id="rId33"/>
    <p:sldId id="415" r:id="rId34"/>
    <p:sldId id="447" r:id="rId35"/>
    <p:sldId id="436" r:id="rId36"/>
    <p:sldId id="451" r:id="rId37"/>
    <p:sldId id="509" r:id="rId38"/>
    <p:sldId id="510" r:id="rId39"/>
    <p:sldId id="511" r:id="rId40"/>
    <p:sldId id="512" r:id="rId41"/>
    <p:sldId id="513" r:id="rId42"/>
    <p:sldId id="514" r:id="rId43"/>
    <p:sldId id="515" r:id="rId44"/>
    <p:sldId id="516" r:id="rId45"/>
    <p:sldId id="517" r:id="rId46"/>
    <p:sldId id="518" r:id="rId47"/>
  </p:sldIdLst>
  <p:sldSz cx="9144000" cy="6858000" type="screen4x3"/>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BD66B7DD-2BE6-4295-A2E3-D8FEC80F89C5}">
          <p14:sldIdLst>
            <p14:sldId id="506"/>
            <p14:sldId id="503"/>
            <p14:sldId id="507"/>
            <p14:sldId id="505"/>
            <p14:sldId id="486"/>
            <p14:sldId id="474"/>
            <p14:sldId id="489"/>
            <p14:sldId id="487"/>
            <p14:sldId id="500"/>
            <p14:sldId id="481"/>
            <p14:sldId id="485"/>
            <p14:sldId id="434"/>
            <p14:sldId id="418"/>
            <p14:sldId id="419"/>
            <p14:sldId id="424"/>
            <p14:sldId id="437"/>
            <p14:sldId id="446"/>
            <p14:sldId id="420"/>
            <p14:sldId id="460"/>
            <p14:sldId id="423"/>
            <p14:sldId id="444"/>
            <p14:sldId id="410"/>
            <p14:sldId id="411"/>
            <p14:sldId id="442"/>
            <p14:sldId id="443"/>
            <p14:sldId id="465"/>
            <p14:sldId id="466"/>
            <p14:sldId id="508"/>
            <p14:sldId id="415"/>
            <p14:sldId id="447"/>
            <p14:sldId id="436"/>
            <p14:sldId id="451"/>
            <p14:sldId id="509"/>
            <p14:sldId id="510"/>
            <p14:sldId id="511"/>
            <p14:sldId id="512"/>
            <p14:sldId id="513"/>
            <p14:sldId id="514"/>
            <p14:sldId id="515"/>
            <p14:sldId id="516"/>
            <p14:sldId id="517"/>
            <p14:sldId id="5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stin Andersson" initials="KA" lastIdx="2" clrIdx="0">
    <p:extLst>
      <p:ext uri="{19B8F6BF-5375-455C-9EA6-DF929625EA0E}">
        <p15:presenceInfo xmlns:p15="http://schemas.microsoft.com/office/powerpoint/2012/main" userId="S-1-5-21-2694994454-2282696562-3520936927-12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AFD"/>
    <a:srgbClr val="9CB1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1975" autoAdjust="0"/>
  </p:normalViewPr>
  <p:slideViewPr>
    <p:cSldViewPr snapToGrid="0">
      <p:cViewPr>
        <p:scale>
          <a:sx n="40" d="100"/>
          <a:sy n="40" d="100"/>
        </p:scale>
        <p:origin x="1574" y="-10"/>
      </p:cViewPr>
      <p:guideLst/>
    </p:cSldViewPr>
  </p:slideViewPr>
  <p:notesTextViewPr>
    <p:cViewPr>
      <p:scale>
        <a:sx n="1" d="1"/>
        <a:sy n="1" d="1"/>
      </p:scale>
      <p:origin x="0" y="0"/>
    </p:cViewPr>
  </p:notesTextViewPr>
  <p:notesViewPr>
    <p:cSldViewPr snapToGrid="0">
      <p:cViewPr varScale="1">
        <p:scale>
          <a:sx n="83" d="100"/>
          <a:sy n="83" d="100"/>
        </p:scale>
        <p:origin x="313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FDCB0E-E829-4F54-A42C-4CCE6E0D818D}"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sv-SE"/>
        </a:p>
      </dgm:t>
    </dgm:pt>
    <dgm:pt modelId="{D559CD82-3958-444A-B12D-C8DCA0FF71E5}" type="pres">
      <dgm:prSet presAssocID="{AFFDCB0E-E829-4F54-A42C-4CCE6E0D818D}" presName="composite" presStyleCnt="0">
        <dgm:presLayoutVars>
          <dgm:chMax val="1"/>
          <dgm:dir/>
          <dgm:resizeHandles val="exact"/>
        </dgm:presLayoutVars>
      </dgm:prSet>
      <dgm:spPr/>
    </dgm:pt>
  </dgm:ptLst>
  <dgm:cxnLst>
    <dgm:cxn modelId="{3F45B84A-ED3A-4EC8-8C6B-FD468832C196}" type="presOf" srcId="{AFFDCB0E-E829-4F54-A42C-4CCE6E0D818D}" destId="{D559CD82-3958-444A-B12D-C8DCA0FF71E5}" srcOrd="0"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FDCB0E-E829-4F54-A42C-4CCE6E0D818D}"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sv-SE"/>
        </a:p>
      </dgm:t>
    </dgm:pt>
    <dgm:pt modelId="{D559CD82-3958-444A-B12D-C8DCA0FF71E5}" type="pres">
      <dgm:prSet presAssocID="{AFFDCB0E-E829-4F54-A42C-4CCE6E0D818D}" presName="composite" presStyleCnt="0">
        <dgm:presLayoutVars>
          <dgm:chMax val="1"/>
          <dgm:dir/>
          <dgm:resizeHandles val="exact"/>
        </dgm:presLayoutVars>
      </dgm:prSet>
      <dgm:spPr/>
    </dgm:pt>
  </dgm:ptLst>
  <dgm:cxnLst>
    <dgm:cxn modelId="{D38FFC64-90DB-4953-A58B-A214792319E9}" type="presOf" srcId="{AFFDCB0E-E829-4F54-A42C-4CCE6E0D818D}" destId="{D559CD82-3958-444A-B12D-C8DCA0FF71E5}" srcOrd="0"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FDCB0E-E829-4F54-A42C-4CCE6E0D818D}"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sv-SE"/>
        </a:p>
      </dgm:t>
    </dgm:pt>
    <dgm:pt modelId="{D559CD82-3958-444A-B12D-C8DCA0FF71E5}" type="pres">
      <dgm:prSet presAssocID="{AFFDCB0E-E829-4F54-A42C-4CCE6E0D818D}" presName="composite" presStyleCnt="0">
        <dgm:presLayoutVars>
          <dgm:chMax val="1"/>
          <dgm:dir/>
          <dgm:resizeHandles val="exact"/>
        </dgm:presLayoutVars>
      </dgm:prSet>
      <dgm:spPr/>
    </dgm:pt>
  </dgm:ptLst>
  <dgm:cxnLst>
    <dgm:cxn modelId="{0EE41012-D78C-4B24-8AEC-30592319AA10}" type="presOf" srcId="{AFFDCB0E-E829-4F54-A42C-4CCE6E0D818D}" destId="{D559CD82-3958-444A-B12D-C8DCA0FF71E5}" srcOrd="0" destOrd="0" presId="urn:microsoft.com/office/officeart/2005/8/layout/h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E262148-540B-481A-96B5-72A9A7624E4E}" type="datetimeFigureOut">
              <a:rPr lang="sv-SE" smtClean="0"/>
              <a:t>2018-02-16</a:t>
            </a:fld>
            <a:endParaRPr lang="sv-SE"/>
          </a:p>
        </p:txBody>
      </p:sp>
      <p:sp>
        <p:nvSpPr>
          <p:cNvPr id="4" name="Platshållare för bildobjekt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B1C2322-DFA8-4C6B-9F73-08CBE8B183AE}" type="slidenum">
              <a:rPr lang="sv-SE" smtClean="0"/>
              <a:t>‹#›</a:t>
            </a:fld>
            <a:endParaRPr lang="sv-SE"/>
          </a:p>
        </p:txBody>
      </p:sp>
    </p:spTree>
    <p:extLst>
      <p:ext uri="{BB962C8B-B14F-4D97-AF65-F5344CB8AC3E}">
        <p14:creationId xmlns:p14="http://schemas.microsoft.com/office/powerpoint/2010/main" val="3142176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1</a:t>
            </a:fld>
            <a:endParaRPr lang="sv-SE"/>
          </a:p>
        </p:txBody>
      </p:sp>
    </p:spTree>
    <p:extLst>
      <p:ext uri="{BB962C8B-B14F-4D97-AF65-F5344CB8AC3E}">
        <p14:creationId xmlns:p14="http://schemas.microsoft.com/office/powerpoint/2010/main" val="2021822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11</a:t>
            </a:fld>
            <a:endParaRPr lang="sv-SE"/>
          </a:p>
        </p:txBody>
      </p:sp>
    </p:spTree>
    <p:extLst>
      <p:ext uri="{BB962C8B-B14F-4D97-AF65-F5344CB8AC3E}">
        <p14:creationId xmlns:p14="http://schemas.microsoft.com/office/powerpoint/2010/main" val="328005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FI" sz="1200" dirty="0"/>
              <a:t>Fyrbodal är trots sina 270 000 invånare och 110 000 arbetstillfällen den mest glesbefolkade delregionen i Västra Götaland. Delregionen är ytmässigt stor, vilket återverkar på den funktionella sammanhållningen. Detta gäller framför allt Fyrbodals norra delar, medan det i söder finns en större närhet och koncentration av befolkningen.</a:t>
            </a:r>
          </a:p>
          <a:p>
            <a:pPr marL="0" indent="0">
              <a:buNone/>
            </a:pPr>
            <a:endParaRPr lang="sv-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t>De tre största orterna (Trollhättan, Uddevalla och Vänersborg) är de enda tätorterna med fler än 20 000 invånare och ryms inom en diameter av tre mil. Tillsammans utgör de ett delregionalt centrum, </a:t>
            </a:r>
            <a:r>
              <a:rPr lang="sv-FI" sz="1200" dirty="0" err="1"/>
              <a:t>Trestad</a:t>
            </a:r>
            <a:r>
              <a:rPr lang="sv-FI" sz="1200" dirty="0"/>
              <a:t>, med drygt 150 000 invånare. Detta är mer än halva befolkningen i Fyrbodal och ett underlag i nivå med städer som Västerås och Örebro, rikets femte och sjätte största städer.  </a:t>
            </a:r>
          </a:p>
          <a:p>
            <a:pPr marL="0" indent="0">
              <a:buNone/>
            </a:pPr>
            <a:endParaRPr lang="sv-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t>Övriga större tätorter ligger till stor del utspridda längs Bohuskusten samt i norra Dalsland och utgör viktiga noder för vardagsservice och kollektivtrafik. Däremellan finns stora landsbygdsområden och ett vidsträckt kustlandskap såväl i väst som i öst.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a:p>
            <a:endParaRPr lang="sv-FI"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12</a:t>
            </a:fld>
            <a:endParaRPr lang="sv-SE"/>
          </a:p>
        </p:txBody>
      </p:sp>
    </p:spTree>
    <p:extLst>
      <p:ext uri="{BB962C8B-B14F-4D97-AF65-F5344CB8AC3E}">
        <p14:creationId xmlns:p14="http://schemas.microsoft.com/office/powerpoint/2010/main" val="2571469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13</a:t>
            </a:fld>
            <a:endParaRPr lang="sv-SE"/>
          </a:p>
        </p:txBody>
      </p:sp>
    </p:spTree>
    <p:extLst>
      <p:ext uri="{BB962C8B-B14F-4D97-AF65-F5344CB8AC3E}">
        <p14:creationId xmlns:p14="http://schemas.microsoft.com/office/powerpoint/2010/main" val="645886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14</a:t>
            </a:fld>
            <a:endParaRPr lang="sv-SE"/>
          </a:p>
        </p:txBody>
      </p:sp>
    </p:spTree>
    <p:extLst>
      <p:ext uri="{BB962C8B-B14F-4D97-AF65-F5344CB8AC3E}">
        <p14:creationId xmlns:p14="http://schemas.microsoft.com/office/powerpoint/2010/main" val="626326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Öka samarbetet med Norge och Värmland. Visa samband med arbetsmarknaden i Norge och Värmland.</a:t>
            </a:r>
          </a:p>
        </p:txBody>
      </p:sp>
      <p:sp>
        <p:nvSpPr>
          <p:cNvPr id="4" name="Platshållare för bildnummer 3"/>
          <p:cNvSpPr>
            <a:spLocks noGrp="1"/>
          </p:cNvSpPr>
          <p:nvPr>
            <p:ph type="sldNum" sz="quarter" idx="10"/>
          </p:nvPr>
        </p:nvSpPr>
        <p:spPr/>
        <p:txBody>
          <a:bodyPr/>
          <a:lstStyle/>
          <a:p>
            <a:fld id="{1B1C2322-DFA8-4C6B-9F73-08CBE8B183AE}" type="slidenum">
              <a:rPr lang="sv-SE" smtClean="0"/>
              <a:t>15</a:t>
            </a:fld>
            <a:endParaRPr lang="sv-SE"/>
          </a:p>
        </p:txBody>
      </p:sp>
    </p:spTree>
    <p:extLst>
      <p:ext uri="{BB962C8B-B14F-4D97-AF65-F5344CB8AC3E}">
        <p14:creationId xmlns:p14="http://schemas.microsoft.com/office/powerpoint/2010/main" val="2881285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På dialogmöten i Dalsland är uppfattningen att en mängd fiberföreningar nu avslutat arbetet med fiberanslutningar under 2016. Därmed anses bredband vara tillgängligt i Dalsland.</a:t>
            </a:r>
          </a:p>
        </p:txBody>
      </p:sp>
      <p:sp>
        <p:nvSpPr>
          <p:cNvPr id="4" name="Platshållare för bildnummer 3"/>
          <p:cNvSpPr>
            <a:spLocks noGrp="1"/>
          </p:cNvSpPr>
          <p:nvPr>
            <p:ph type="sldNum" sz="quarter" idx="10"/>
          </p:nvPr>
        </p:nvSpPr>
        <p:spPr/>
        <p:txBody>
          <a:bodyPr/>
          <a:lstStyle/>
          <a:p>
            <a:fld id="{1B1C2322-DFA8-4C6B-9F73-08CBE8B183AE}" type="slidenum">
              <a:rPr lang="sv-SE" smtClean="0"/>
              <a:t>16</a:t>
            </a:fld>
            <a:endParaRPr lang="sv-SE"/>
          </a:p>
        </p:txBody>
      </p:sp>
    </p:spTree>
    <p:extLst>
      <p:ext uri="{BB962C8B-B14F-4D97-AF65-F5344CB8AC3E}">
        <p14:creationId xmlns:p14="http://schemas.microsoft.com/office/powerpoint/2010/main" val="2728193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t>Varierande förutsättningar: Kopplingarna till den expansiva Göteborgsregionen är starka i söder medan banden till Norge och Värmland är mer betydelsefulla i norr. Göteborg, Oslo och Karlstad binds samman genom kommunikationsleder som sträcker sig genom Fyrbodal och genomfartstrafiken är omfattande. Kopplingar finns även till Skaraborgsregionen och Boråsregionen, men är i allmänhet svaga.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err="1"/>
              <a:t>Trestad</a:t>
            </a:r>
            <a:r>
              <a:rPr lang="sv-FI" sz="1200" dirty="0"/>
              <a:t> binder ihop de dominerande kommunikationsstråken genom Fyrbodal och därmed kust och inland. Lysekil, den fjärde största tätorten, ligger fågelvägen inom nära räckhåll och inkorporeras ibland genom begreppet Fyrstad, men hindras av naturliga barriärer (Gullmarn) till en närmare integration.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t>Fyrbodal har fysiska barriärer i form av långa avstånd mellan norr och söder, mellan väst och öst, beroende på landskapets struktur med fjordar, berg, och sjöar. Till detta kommer spåren av den tidigare länsindelningen samt uppdelningen på landskapen Bohuslän, Dalsland och Västergötland.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t>Infrastrukturen är på många sätt väl utbyggd med både väg, järnväg och sjöfart, men har också brister som försvårar interaktion och hållbara transporter. Den digitala utbyggnaden går ojämnt och stora delar av Fyrbodal saknar fortfarande kapacitetsstarkt bredband. Förutsättningarna att interagera mellan stad och land skiljer sig markant, inte minst mellan den stadsnära landsbygden i söder och den mer utpräglade glesbygden i norr.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t>Sammantaget innebär detta att Fyrbodal kan beskrivas som en (tre)delad region med en totalt sett svag rumslig sammanhållning och tydlig nord-syd dimension. Karaktären är </a:t>
            </a:r>
            <a:r>
              <a:rPr lang="sv-FI" sz="1200" dirty="0" err="1"/>
              <a:t>enkärnig</a:t>
            </a:r>
            <a:r>
              <a:rPr lang="sv-FI" sz="1200" dirty="0"/>
              <a:t>, där </a:t>
            </a:r>
            <a:r>
              <a:rPr lang="sv-FI" sz="1200" dirty="0" err="1"/>
              <a:t>Trestad</a:t>
            </a:r>
            <a:r>
              <a:rPr lang="sv-FI" sz="1200" dirty="0"/>
              <a:t> utgör ett sammanhållet men inte till fullo integrerat delregionalt centrum med starka kopplingar till och beroende av Göteborg som storregional tillväxtmotor.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a:p>
            <a:endParaRPr lang="sv-FI"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17</a:t>
            </a:fld>
            <a:endParaRPr lang="sv-SE"/>
          </a:p>
        </p:txBody>
      </p:sp>
    </p:spTree>
    <p:extLst>
      <p:ext uri="{BB962C8B-B14F-4D97-AF65-F5344CB8AC3E}">
        <p14:creationId xmlns:p14="http://schemas.microsoft.com/office/powerpoint/2010/main" val="2988077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t>Många unga har valt att flytta till landets mer tätbefolkade delar, vilket ökat utmaningarna kopplat till en åldrande befolkning, försvårat generationsväxling och rekrytering samt minskat underlaget för lokala näringar. På senare år har dock invandringen inneburit ett stort befolkningstillskott, som vänt befolkningskurvorna uppåt över hela Fyrbodal. För många kommuner har invandringen inneburit nya utmaningar vad gäller behov av bostäder, utbildning och arbete för att integrera de nyanlända, men också möjligheter att vända den nedåtgående trenden.</a:t>
            </a:r>
          </a:p>
          <a:p>
            <a:endParaRPr lang="sv-FI"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Arial" panose="020B0604020202020204" pitchFamily="34" charset="0"/>
                <a:cs typeface="Arial" panose="020B0604020202020204" pitchFamily="34" charset="0"/>
              </a:rPr>
              <a:t>Efter en i många kommuner svag befolkningstillväxt 2001-2015 kan en befolkningsökning vara möjlig i hela Fyrbodal om än med tonvikt på </a:t>
            </a:r>
            <a:r>
              <a:rPr lang="sv-SE" sz="1200" dirty="0" err="1">
                <a:latin typeface="Arial" panose="020B0604020202020204" pitchFamily="34" charset="0"/>
                <a:cs typeface="Arial" panose="020B0604020202020204" pitchFamily="34" charset="0"/>
              </a:rPr>
              <a:t>Trestad</a:t>
            </a:r>
            <a:r>
              <a:rPr lang="sv-SE" sz="1200" dirty="0">
                <a:latin typeface="Arial" panose="020B0604020202020204" pitchFamily="34" charset="0"/>
                <a:cs typeface="Arial" panose="020B0604020202020204" pitchFamily="34" charset="0"/>
              </a:rPr>
              <a:t> i absoluta tal och Strömstad procentuellt. Dessa två områden har haft en befolkningsökning även de gångna15 åren.</a:t>
            </a:r>
          </a:p>
          <a:p>
            <a:endParaRPr lang="sv-FI"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18</a:t>
            </a:fld>
            <a:endParaRPr lang="sv-SE"/>
          </a:p>
        </p:txBody>
      </p:sp>
    </p:spTree>
    <p:extLst>
      <p:ext uri="{BB962C8B-B14F-4D97-AF65-F5344CB8AC3E}">
        <p14:creationId xmlns:p14="http://schemas.microsoft.com/office/powerpoint/2010/main" val="4010577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t>Fyrbodal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 </a:t>
            </a:r>
            <a:r>
              <a:rPr lang="en-US" dirty="0" err="1"/>
              <a:t>flesta</a:t>
            </a:r>
            <a:r>
              <a:rPr lang="en-US" dirty="0"/>
              <a:t> </a:t>
            </a:r>
            <a:r>
              <a:rPr lang="en-US" dirty="0" err="1"/>
              <a:t>kommunerna</a:t>
            </a:r>
            <a:r>
              <a:rPr lang="en-US" dirty="0"/>
              <a:t> I </a:t>
            </a:r>
            <a:r>
              <a:rPr lang="en-US" dirty="0" err="1"/>
              <a:t>Fyrbodal</a:t>
            </a:r>
            <a:r>
              <a:rPr lang="en-US" dirty="0"/>
              <a:t> </a:t>
            </a:r>
            <a:r>
              <a:rPr lang="en-US" dirty="0" err="1"/>
              <a:t>har</a:t>
            </a:r>
            <a:r>
              <a:rPr lang="en-US" dirty="0"/>
              <a:t> </a:t>
            </a:r>
            <a:r>
              <a:rPr lang="en-US" dirty="0" err="1"/>
              <a:t>en</a:t>
            </a:r>
            <a:r>
              <a:rPr lang="en-US" dirty="0"/>
              <a:t> </a:t>
            </a:r>
            <a:r>
              <a:rPr lang="en-US" dirty="0" err="1"/>
              <a:t>större</a:t>
            </a:r>
            <a:r>
              <a:rPr lang="en-US" dirty="0"/>
              <a:t> </a:t>
            </a:r>
            <a:r>
              <a:rPr lang="en-US" dirty="0" err="1"/>
              <a:t>utflyttning</a:t>
            </a:r>
            <a:r>
              <a:rPr lang="en-US" dirty="0"/>
              <a:t> </a:t>
            </a:r>
            <a:r>
              <a:rPr lang="en-US" dirty="0" err="1"/>
              <a:t>av</a:t>
            </a:r>
            <a:r>
              <a:rPr lang="en-US" dirty="0"/>
              <a:t> </a:t>
            </a:r>
            <a:r>
              <a:rPr lang="en-US" dirty="0" err="1"/>
              <a:t>nyanlända</a:t>
            </a:r>
            <a:r>
              <a:rPr lang="en-US" dirty="0"/>
              <a:t> </a:t>
            </a:r>
            <a:r>
              <a:rPr lang="en-US" dirty="0" err="1"/>
              <a:t>än</a:t>
            </a:r>
            <a:r>
              <a:rPr lang="en-US" dirty="0"/>
              <a:t> </a:t>
            </a:r>
            <a:r>
              <a:rPr lang="en-US" dirty="0" err="1"/>
              <a:t>inflyttning</a:t>
            </a:r>
            <a:r>
              <a:rPr lang="en-US" dirty="0"/>
              <a:t>, </a:t>
            </a:r>
            <a:r>
              <a:rPr lang="en-US" dirty="0" err="1"/>
              <a:t>och</a:t>
            </a:r>
            <a:r>
              <a:rPr lang="en-US" dirty="0"/>
              <a:t> </a:t>
            </a:r>
            <a:r>
              <a:rPr lang="en-US" dirty="0" err="1"/>
              <a:t>räknat</a:t>
            </a:r>
            <a:r>
              <a:rPr lang="en-US" dirty="0"/>
              <a:t> </a:t>
            </a:r>
            <a:r>
              <a:rPr lang="en-US" dirty="0" err="1"/>
              <a:t>i</a:t>
            </a:r>
            <a:r>
              <a:rPr lang="en-US" dirty="0"/>
              <a:t> </a:t>
            </a:r>
            <a:r>
              <a:rPr lang="en-US" dirty="0" err="1"/>
              <a:t>antal</a:t>
            </a:r>
            <a:r>
              <a:rPr lang="en-US" dirty="0"/>
              <a:t> </a:t>
            </a:r>
            <a:r>
              <a:rPr lang="en-US" dirty="0" err="1"/>
              <a:t>är</a:t>
            </a:r>
            <a:r>
              <a:rPr lang="en-US" dirty="0"/>
              <a:t> </a:t>
            </a:r>
            <a:r>
              <a:rPr lang="en-US" dirty="0" err="1"/>
              <a:t>utflyttningen</a:t>
            </a:r>
            <a:r>
              <a:rPr lang="en-US" dirty="0"/>
              <a:t> </a:t>
            </a:r>
            <a:r>
              <a:rPr lang="en-US" dirty="0" err="1"/>
              <a:t>störst</a:t>
            </a:r>
            <a:r>
              <a:rPr lang="en-US" dirty="0"/>
              <a:t> till </a:t>
            </a:r>
            <a:r>
              <a:rPr lang="en-US" dirty="0" err="1"/>
              <a:t>kommuner</a:t>
            </a:r>
            <a:r>
              <a:rPr lang="en-US" dirty="0"/>
              <a:t> </a:t>
            </a:r>
            <a:r>
              <a:rPr lang="en-US" dirty="0" err="1"/>
              <a:t>utanför</a:t>
            </a:r>
            <a:r>
              <a:rPr lang="en-US" dirty="0"/>
              <a:t> </a:t>
            </a:r>
            <a:r>
              <a:rPr lang="en-US" dirty="0" err="1"/>
              <a:t>Fyrbodal</a:t>
            </a:r>
            <a:r>
              <a:rPr lang="en-US" dirty="0"/>
              <a:t>. </a:t>
            </a:r>
            <a:r>
              <a:rPr lang="en-US" dirty="0" err="1"/>
              <a:t>Undantagen</a:t>
            </a:r>
            <a:r>
              <a:rPr lang="en-US" dirty="0"/>
              <a:t> </a:t>
            </a:r>
            <a:r>
              <a:rPr lang="en-US" dirty="0" err="1"/>
              <a:t>är</a:t>
            </a:r>
            <a:r>
              <a:rPr lang="en-US" dirty="0"/>
              <a:t> Uddevalla, </a:t>
            </a:r>
            <a:r>
              <a:rPr lang="en-US" dirty="0" err="1"/>
              <a:t>Trollhättan</a:t>
            </a:r>
            <a:r>
              <a:rPr lang="en-US" dirty="0"/>
              <a:t>, </a:t>
            </a:r>
            <a:r>
              <a:rPr lang="en-US" dirty="0" err="1"/>
              <a:t>Vänersborg</a:t>
            </a:r>
            <a:r>
              <a:rPr lang="en-US" dirty="0"/>
              <a:t> </a:t>
            </a:r>
            <a:r>
              <a:rPr lang="en-US" dirty="0" err="1"/>
              <a:t>och</a:t>
            </a:r>
            <a:r>
              <a:rPr lang="en-US" dirty="0"/>
              <a:t> </a:t>
            </a:r>
            <a:r>
              <a:rPr lang="en-US" dirty="0" err="1"/>
              <a:t>Lysekil</a:t>
            </a:r>
            <a:r>
              <a:rPr lang="en-US" dirty="0"/>
              <a:t>. </a:t>
            </a:r>
            <a:r>
              <a:rPr lang="en-US" dirty="0" err="1"/>
              <a:t>Störst</a:t>
            </a:r>
            <a:r>
              <a:rPr lang="en-US" dirty="0"/>
              <a:t> </a:t>
            </a:r>
            <a:r>
              <a:rPr lang="en-US" dirty="0" err="1"/>
              <a:t>positivt</a:t>
            </a:r>
            <a:r>
              <a:rPr lang="en-US" dirty="0"/>
              <a:t> </a:t>
            </a:r>
            <a:r>
              <a:rPr lang="en-US" dirty="0" err="1"/>
              <a:t>flyttnetto</a:t>
            </a:r>
            <a:r>
              <a:rPr lang="en-US" dirty="0"/>
              <a:t> </a:t>
            </a:r>
            <a:r>
              <a:rPr lang="en-US" dirty="0" err="1"/>
              <a:t>har</a:t>
            </a:r>
            <a:r>
              <a:rPr lang="en-US" dirty="0"/>
              <a:t> Uddevalla </a:t>
            </a:r>
            <a:r>
              <a:rPr lang="en-US" dirty="0" err="1"/>
              <a:t>som</a:t>
            </a:r>
            <a:r>
              <a:rPr lang="en-US" dirty="0"/>
              <a:t> </a:t>
            </a:r>
            <a:r>
              <a:rPr lang="en-US" dirty="0" err="1"/>
              <a:t>har</a:t>
            </a:r>
            <a:r>
              <a:rPr lang="en-US" dirty="0"/>
              <a:t> </a:t>
            </a:r>
            <a:r>
              <a:rPr lang="en-US" dirty="0" err="1"/>
              <a:t>ett</a:t>
            </a:r>
            <a:r>
              <a:rPr lang="en-US" dirty="0"/>
              <a:t> </a:t>
            </a:r>
            <a:r>
              <a:rPr lang="en-US" dirty="0" err="1"/>
              <a:t>stort</a:t>
            </a:r>
            <a:r>
              <a:rPr lang="en-US" dirty="0"/>
              <a:t> </a:t>
            </a:r>
            <a:r>
              <a:rPr lang="en-US" dirty="0" err="1"/>
              <a:t>positivt</a:t>
            </a:r>
            <a:r>
              <a:rPr lang="en-US" dirty="0"/>
              <a:t> </a:t>
            </a:r>
            <a:r>
              <a:rPr lang="en-US" dirty="0" err="1"/>
              <a:t>flyttnetto</a:t>
            </a:r>
            <a:r>
              <a:rPr lang="en-US" dirty="0"/>
              <a:t> </a:t>
            </a:r>
            <a:r>
              <a:rPr lang="en-US" dirty="0" err="1"/>
              <a:t>både</a:t>
            </a:r>
            <a:r>
              <a:rPr lang="en-US" dirty="0"/>
              <a:t> </a:t>
            </a:r>
            <a:r>
              <a:rPr lang="en-US" dirty="0" err="1"/>
              <a:t>från</a:t>
            </a:r>
            <a:r>
              <a:rPr lang="en-US" dirty="0"/>
              <a:t> </a:t>
            </a:r>
            <a:r>
              <a:rPr lang="en-US" dirty="0" err="1"/>
              <a:t>kommuner</a:t>
            </a:r>
            <a:r>
              <a:rPr lang="en-US" dirty="0"/>
              <a:t> </a:t>
            </a:r>
            <a:r>
              <a:rPr lang="en-US" dirty="0" err="1"/>
              <a:t>utanför</a:t>
            </a:r>
            <a:r>
              <a:rPr lang="en-US" dirty="0"/>
              <a:t> </a:t>
            </a:r>
            <a:r>
              <a:rPr lang="en-US" dirty="0" err="1"/>
              <a:t>Västra</a:t>
            </a:r>
            <a:r>
              <a:rPr lang="en-US" dirty="0"/>
              <a:t> </a:t>
            </a:r>
            <a:r>
              <a:rPr lang="en-US" dirty="0" err="1"/>
              <a:t>Götaland</a:t>
            </a:r>
            <a:r>
              <a:rPr lang="en-US" dirty="0"/>
              <a:t> </a:t>
            </a:r>
            <a:r>
              <a:rPr lang="en-US" dirty="0" err="1"/>
              <a:t>och</a:t>
            </a:r>
            <a:r>
              <a:rPr lang="en-US" dirty="0"/>
              <a:t> </a:t>
            </a:r>
            <a:r>
              <a:rPr lang="en-US" dirty="0" err="1"/>
              <a:t>från</a:t>
            </a:r>
            <a:r>
              <a:rPr lang="en-US" dirty="0"/>
              <a:t> </a:t>
            </a:r>
            <a:r>
              <a:rPr lang="en-US" dirty="0" err="1"/>
              <a:t>övriga</a:t>
            </a:r>
            <a:r>
              <a:rPr lang="en-US" dirty="0"/>
              <a:t> </a:t>
            </a:r>
            <a:r>
              <a:rPr lang="en-US" dirty="0" err="1"/>
              <a:t>Västra</a:t>
            </a:r>
            <a:r>
              <a:rPr lang="en-US" dirty="0"/>
              <a:t> </a:t>
            </a:r>
            <a:r>
              <a:rPr lang="en-US" dirty="0" err="1"/>
              <a:t>Götaland</a:t>
            </a:r>
            <a:r>
              <a:rPr lang="en-US" dirty="0"/>
              <a:t>. </a:t>
            </a:r>
            <a:r>
              <a:rPr lang="en-US" dirty="0" err="1"/>
              <a:t>Även</a:t>
            </a:r>
            <a:r>
              <a:rPr lang="en-US" dirty="0"/>
              <a:t> </a:t>
            </a:r>
            <a:r>
              <a:rPr lang="en-US" dirty="0" err="1"/>
              <a:t>från</a:t>
            </a:r>
            <a:r>
              <a:rPr lang="en-US" dirty="0"/>
              <a:t> </a:t>
            </a:r>
            <a:r>
              <a:rPr lang="en-US" dirty="0" err="1"/>
              <a:t>grannkommunerna</a:t>
            </a:r>
            <a:r>
              <a:rPr lang="en-US" dirty="0"/>
              <a:t> </a:t>
            </a:r>
            <a:r>
              <a:rPr lang="en-US" dirty="0" err="1"/>
              <a:t>i</a:t>
            </a:r>
            <a:r>
              <a:rPr lang="en-US" dirty="0"/>
              <a:t> </a:t>
            </a:r>
            <a:r>
              <a:rPr lang="en-US" dirty="0" err="1"/>
              <a:t>Fyrbodal</a:t>
            </a:r>
            <a:r>
              <a:rPr lang="en-US" dirty="0"/>
              <a:t> </a:t>
            </a:r>
            <a:r>
              <a:rPr lang="en-US" dirty="0" err="1"/>
              <a:t>har</a:t>
            </a:r>
            <a:r>
              <a:rPr lang="en-US" dirty="0"/>
              <a:t> Uddevalla </a:t>
            </a:r>
            <a:r>
              <a:rPr lang="en-US" dirty="0" err="1"/>
              <a:t>fler</a:t>
            </a:r>
            <a:r>
              <a:rPr lang="en-US" dirty="0"/>
              <a:t> </a:t>
            </a:r>
            <a:r>
              <a:rPr lang="en-US" dirty="0" err="1"/>
              <a:t>inflyttare</a:t>
            </a:r>
            <a:r>
              <a:rPr lang="en-US" dirty="0"/>
              <a:t> </a:t>
            </a:r>
            <a:r>
              <a:rPr lang="en-US" dirty="0" err="1"/>
              <a:t>än</a:t>
            </a:r>
            <a:r>
              <a:rPr lang="en-US" dirty="0"/>
              <a:t> </a:t>
            </a:r>
            <a:r>
              <a:rPr lang="en-US" dirty="0" err="1"/>
              <a:t>utflyttare</a:t>
            </a:r>
            <a:r>
              <a:rPr lang="en-US" dirty="0"/>
              <a:t>.</a:t>
            </a:r>
          </a:p>
          <a:p>
            <a:endParaRPr lang="sv-SE"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19</a:t>
            </a:fld>
            <a:endParaRPr lang="sv-SE"/>
          </a:p>
        </p:txBody>
      </p:sp>
    </p:spTree>
    <p:extLst>
      <p:ext uri="{BB962C8B-B14F-4D97-AF65-F5344CB8AC3E}">
        <p14:creationId xmlns:p14="http://schemas.microsoft.com/office/powerpoint/2010/main" val="2406641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dirty="0">
                <a:solidFill>
                  <a:schemeClr val="tx2"/>
                </a:solidFill>
                <a:latin typeface="Arial" panose="020B0604020202020204" pitchFamily="34" charset="0"/>
                <a:cs typeface="Arial" panose="020B0604020202020204" pitchFamily="34" charset="0"/>
              </a:rPr>
              <a:t>Fyrbodal kännetecknas redan idag av en hög försörjningskvot (barn och äldre som andel av befolkningen i yrkesverksam ålder). Då en stor del av befolkningstillväxten sker i åldrarna 65 år och äldre kommer försörjningskvoten att fortsätta stiga.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dirty="0">
              <a:solidFill>
                <a:schemeClr val="tx2"/>
              </a:solidFill>
              <a:latin typeface="Arial" panose="020B0604020202020204" pitchFamily="34" charset="0"/>
              <a:cs typeface="Arial" panose="020B0604020202020204" pitchFamily="34" charset="0"/>
            </a:endParaRPr>
          </a:p>
          <a:p>
            <a:r>
              <a:rPr lang="sv-SE" sz="1200" b="1" kern="1200" dirty="0">
                <a:solidFill>
                  <a:schemeClr val="tx1"/>
                </a:solidFill>
                <a:effectLst/>
                <a:latin typeface="+mn-lt"/>
                <a:ea typeface="+mn-ea"/>
                <a:cs typeface="+mn-cs"/>
              </a:rPr>
              <a:t>Försörjningskvot  - </a:t>
            </a:r>
            <a:r>
              <a:rPr lang="sv-SE" sz="1200" kern="1200" dirty="0">
                <a:solidFill>
                  <a:schemeClr val="tx1"/>
                </a:solidFill>
                <a:effectLst/>
                <a:latin typeface="+mn-lt"/>
                <a:ea typeface="+mn-ea"/>
                <a:cs typeface="+mn-cs"/>
              </a:rPr>
              <a:t>definieras av SCB: kvoten av </a:t>
            </a:r>
            <a:r>
              <a:rPr lang="sv-SE" sz="1200" u="sng" kern="1200" dirty="0">
                <a:solidFill>
                  <a:schemeClr val="tx1"/>
                </a:solidFill>
                <a:effectLst/>
                <a:latin typeface="+mn-lt"/>
                <a:ea typeface="+mn-ea"/>
                <a:cs typeface="+mn-cs"/>
              </a:rPr>
              <a:t>Befolkningsantal 0-19 år plus antal personer 65 år och äldre</a:t>
            </a:r>
            <a:r>
              <a:rPr lang="sv-SE" sz="1200" u="none" kern="1200" dirty="0">
                <a:solidFill>
                  <a:schemeClr val="tx1"/>
                </a:solidFill>
                <a:effectLst/>
                <a:latin typeface="+mn-lt"/>
                <a:ea typeface="+mn-ea"/>
                <a:cs typeface="+mn-cs"/>
              </a:rPr>
              <a:t>  Kvoten multipliceras med 100. </a:t>
            </a:r>
          </a:p>
          <a:p>
            <a:r>
              <a:rPr lang="sv-SE" sz="1200" u="none"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Antal personer mellan 20 – 64 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Sverige har kvoten 75 i år 2017, vilket innebär att på 100 personer i de mest förvärvsaktiva åldrarna finns 75 personer som är yngre eller äldre. Nivån i Sverige väntas öka till 93 år 2060 enligt SCB. Idag är siffran kring 92 i Fyrbodal. Ju högre siffran blir desto färre som ska försörja de unga + de äldre. Försörjningskvot tar inte hänsyn till arbetslöshet eller studier.</a:t>
            </a:r>
          </a:p>
          <a:p>
            <a:r>
              <a:rPr lang="sv-SE" sz="1200" kern="1200" dirty="0">
                <a:solidFill>
                  <a:schemeClr val="tx1"/>
                </a:solidFill>
                <a:effectLst/>
                <a:latin typeface="+mn-lt"/>
                <a:ea typeface="+mn-ea"/>
                <a:cs typeface="+mn-cs"/>
              </a:rPr>
              <a:t> </a:t>
            </a:r>
            <a:endParaRPr lang="sv-FI" dirty="0">
              <a:solidFill>
                <a:schemeClr val="tx2"/>
              </a:solidFill>
              <a:latin typeface="Arial" panose="020B0604020202020204" pitchFamily="34" charset="0"/>
              <a:cs typeface="Arial" panose="020B0604020202020204" pitchFamily="34" charset="0"/>
            </a:endParaRPr>
          </a:p>
          <a:p>
            <a:endParaRPr lang="sv-FI"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20</a:t>
            </a:fld>
            <a:endParaRPr lang="sv-SE"/>
          </a:p>
        </p:txBody>
      </p:sp>
    </p:spTree>
    <p:extLst>
      <p:ext uri="{BB962C8B-B14F-4D97-AF65-F5344CB8AC3E}">
        <p14:creationId xmlns:p14="http://schemas.microsoft.com/office/powerpoint/2010/main" val="4081455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Förordning 2017:583 Regionalt tillväxtarbete har beslutats av riksdagen och gäller från och med 1 augusti 2017.</a:t>
            </a:r>
          </a:p>
          <a:p>
            <a:endParaRPr lang="sv-SE" dirty="0"/>
          </a:p>
          <a:p>
            <a:r>
              <a:rPr lang="sv-SE" dirty="0"/>
              <a:t>2 § Regionalt tillväxtarbete avses insatser för att skapa hållbar regional tillväxt och utveckling.</a:t>
            </a:r>
          </a:p>
          <a:p>
            <a:endParaRPr lang="sv-SE" dirty="0"/>
          </a:p>
          <a:p>
            <a:r>
              <a:rPr lang="sv-SE" dirty="0"/>
              <a:t>4 § Ekonomisk, social och miljömässig hållbarhet ska vara en integrerad del i analyser, strategier, program och insatser i det regionala tillväxtarbetet.</a:t>
            </a:r>
          </a:p>
          <a:p>
            <a:endParaRPr lang="sv-SE" dirty="0"/>
          </a:p>
          <a:p>
            <a:r>
              <a:rPr lang="sv-SE" dirty="0"/>
              <a:t>11 § Den regionala utvecklingsstrategin ska särskilt beakta…..</a:t>
            </a:r>
          </a:p>
        </p:txBody>
      </p:sp>
      <p:sp>
        <p:nvSpPr>
          <p:cNvPr id="4" name="Platshållare för bildnummer 3"/>
          <p:cNvSpPr>
            <a:spLocks noGrp="1"/>
          </p:cNvSpPr>
          <p:nvPr>
            <p:ph type="sldNum" sz="quarter" idx="10"/>
          </p:nvPr>
        </p:nvSpPr>
        <p:spPr/>
        <p:txBody>
          <a:bodyPr/>
          <a:lstStyle/>
          <a:p>
            <a:fld id="{1B1C2322-DFA8-4C6B-9F73-08CBE8B183AE}" type="slidenum">
              <a:rPr lang="sv-SE" smtClean="0"/>
              <a:t>2</a:t>
            </a:fld>
            <a:endParaRPr lang="sv-SE"/>
          </a:p>
        </p:txBody>
      </p:sp>
    </p:spTree>
    <p:extLst>
      <p:ext uri="{BB962C8B-B14F-4D97-AF65-F5344CB8AC3E}">
        <p14:creationId xmlns:p14="http://schemas.microsoft.com/office/powerpoint/2010/main" val="583392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r>
              <a:rPr lang="sv-FI" sz="1200" dirty="0">
                <a:solidFill>
                  <a:schemeClr val="tx2"/>
                </a:solidFill>
                <a:latin typeface="Arial" panose="020B0604020202020204" pitchFamily="34" charset="0"/>
                <a:cs typeface="Arial" panose="020B0604020202020204" pitchFamily="34" charset="0"/>
              </a:rPr>
              <a:t>Befolkningsprognosen innebär ett årligt behov av 1 197 bostäder årligen i Fyrbodal fram till 2025, varav 772 i </a:t>
            </a:r>
            <a:r>
              <a:rPr lang="sv-FI" sz="1200" dirty="0" err="1">
                <a:solidFill>
                  <a:schemeClr val="tx2"/>
                </a:solidFill>
                <a:latin typeface="Arial" panose="020B0604020202020204" pitchFamily="34" charset="0"/>
                <a:cs typeface="Arial" panose="020B0604020202020204" pitchFamily="34" charset="0"/>
              </a:rPr>
              <a:t>Trestad</a:t>
            </a:r>
            <a:r>
              <a:rPr lang="sv-FI" sz="1200" dirty="0">
                <a:solidFill>
                  <a:schemeClr val="tx2"/>
                </a:solidFill>
                <a:latin typeface="Arial" panose="020B0604020202020204" pitchFamily="34" charset="0"/>
                <a:cs typeface="Arial" panose="020B0604020202020204" pitchFamily="34" charset="0"/>
              </a:rPr>
              <a:t>. </a:t>
            </a:r>
          </a:p>
          <a:p>
            <a:pPr>
              <a:spcAft>
                <a:spcPts val="600"/>
              </a:spcAft>
            </a:pPr>
            <a:endParaRPr lang="sv-FI" sz="1200" dirty="0">
              <a:solidFill>
                <a:schemeClr val="tx2"/>
              </a:solidFill>
              <a:latin typeface="Arial" panose="020B0604020202020204" pitchFamily="34" charset="0"/>
              <a:cs typeface="Arial" panose="020B0604020202020204" pitchFamily="34" charset="0"/>
            </a:endParaRPr>
          </a:p>
          <a:p>
            <a:pPr>
              <a:spcAft>
                <a:spcPts val="600"/>
              </a:spcAft>
            </a:pPr>
            <a:r>
              <a:rPr lang="sv-FI" sz="1200" dirty="0">
                <a:solidFill>
                  <a:schemeClr val="tx2"/>
                </a:solidFill>
                <a:latin typeface="Arial" panose="020B0604020202020204" pitchFamily="34" charset="0"/>
                <a:cs typeface="Arial" panose="020B0604020202020204" pitchFamily="34" charset="0"/>
              </a:rPr>
              <a:t>Att få till stånd en tillräcklig och målgruppsanpassad nyproduktion av bostäder är en generell utmaning i landet. Särskilt i områden präglade av svaga marknadsförutsättningar. Det är också viktigt att balansera kortsiktiga behov mot långsiktig efterfrågan, för att undvika strukturella under-/överskott.</a:t>
            </a:r>
          </a:p>
          <a:p>
            <a:pPr>
              <a:spcAft>
                <a:spcPts val="600"/>
              </a:spcAft>
            </a:pPr>
            <a:endParaRPr lang="sv-FI" sz="1200" dirty="0">
              <a:solidFill>
                <a:schemeClr val="tx2"/>
              </a:solidFill>
              <a:latin typeface="Arial" panose="020B0604020202020204" pitchFamily="34" charset="0"/>
              <a:cs typeface="Arial" panose="020B0604020202020204" pitchFamily="34" charset="0"/>
            </a:endParaRPr>
          </a:p>
          <a:p>
            <a:pPr>
              <a:spcAft>
                <a:spcPts val="600"/>
              </a:spcAft>
            </a:pPr>
            <a:r>
              <a:rPr lang="sv-FI" sz="1200" dirty="0">
                <a:solidFill>
                  <a:schemeClr val="tx2"/>
                </a:solidFill>
                <a:latin typeface="Arial" panose="020B0604020202020204" pitchFamily="34" charset="0"/>
                <a:cs typeface="Arial" panose="020B0604020202020204" pitchFamily="34" charset="0"/>
              </a:rPr>
              <a:t>Säsongsboende finns i hela Fyrbodal, längs Bohuskusten finns ett mycket högt tryck som pressar upp priser och leder till svårigheter för åretruntbefolkningen att hitta boende. Enfamiljsbostäder överväger och leder till en segregerad bostadsmarknad. </a:t>
            </a:r>
          </a:p>
          <a:p>
            <a:endParaRPr lang="sv-FI"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21</a:t>
            </a:fld>
            <a:endParaRPr lang="sv-SE"/>
          </a:p>
        </p:txBody>
      </p:sp>
    </p:spTree>
    <p:extLst>
      <p:ext uri="{BB962C8B-B14F-4D97-AF65-F5344CB8AC3E}">
        <p14:creationId xmlns:p14="http://schemas.microsoft.com/office/powerpoint/2010/main" val="815813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22</a:t>
            </a:fld>
            <a:endParaRPr lang="sv-SE"/>
          </a:p>
        </p:txBody>
      </p:sp>
    </p:spTree>
    <p:extLst>
      <p:ext uri="{BB962C8B-B14F-4D97-AF65-F5344CB8AC3E}">
        <p14:creationId xmlns:p14="http://schemas.microsoft.com/office/powerpoint/2010/main" val="1564533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Specialisering är en nödvändighet för att uppnå internationell konkurrenskraft och på små arbetsmarknader blir specialiseringen av nödvändighet smal (finns inte tillräckligt med resurser för en bred specialisering). Det blir förvisso sårbart, men är ofta också grunden för det lokala välståndet, såsom i många mindre industrikommuner i landet. Regionförstoring (bättre sammankoppling med resurser i omgivningen) kan minska riskerna men är inte alltid möjligt att uppnå i någon avgörande grad (såsom i norra Fyrbodal). Att kontinuerligt jobba med lokal attraktivitet och omställnings-/förnyelseförmåga (företagande, entreprenörskap) är däremot möjligt och handlar i hög grad om attityder och enskilda människors livsval.</a:t>
            </a:r>
          </a:p>
          <a:p>
            <a:endParaRPr lang="sv-FI" dirty="0"/>
          </a:p>
          <a:p>
            <a:r>
              <a:rPr lang="sv-FI" dirty="0"/>
              <a:t>Av landets 290 kommuner är 33 stycken genuint sårbara, bland dessa återfinns i Fyrbodal Bengtsfors och Färgelanda. Inom kommunintervallet 225 till 257 rankas de kommuner som har medelhög sårbarhet, i Fyrbodal återfinns Dals-Ed och Lysekil i denna grupp. Åmål rankas som en kommun med måttlig sårbarhet och inom intervallet 190-224. Övriga kommuner i Fyrbodal rankas i intervallet 1 – 189 och har en relativt låg sårbarhet.    </a:t>
            </a:r>
          </a:p>
        </p:txBody>
      </p:sp>
      <p:sp>
        <p:nvSpPr>
          <p:cNvPr id="4" name="Platshållare för bildnummer 3"/>
          <p:cNvSpPr>
            <a:spLocks noGrp="1"/>
          </p:cNvSpPr>
          <p:nvPr>
            <p:ph type="sldNum" sz="quarter" idx="10"/>
          </p:nvPr>
        </p:nvSpPr>
        <p:spPr/>
        <p:txBody>
          <a:bodyPr/>
          <a:lstStyle/>
          <a:p>
            <a:fld id="{1B1C2322-DFA8-4C6B-9F73-08CBE8B183AE}" type="slidenum">
              <a:rPr lang="sv-SE" smtClean="0"/>
              <a:t>23</a:t>
            </a:fld>
            <a:endParaRPr lang="sv-SE"/>
          </a:p>
        </p:txBody>
      </p:sp>
    </p:spTree>
    <p:extLst>
      <p:ext uri="{BB962C8B-B14F-4D97-AF65-F5344CB8AC3E}">
        <p14:creationId xmlns:p14="http://schemas.microsoft.com/office/powerpoint/2010/main" val="2842581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Ju större tillgänglig arbetsmarknad, desto lättare är det för individer att hitta jobb och för arbetsgivare att rekrytera. Även produktiviteten tenderar att gynnas genom en bättre matchning och ökade möjligheter till specialisering. Pendlingen är mer omfattande och Göteborgs-/Trestadsorienterad i södra än i norra Fyrbodal, medan närheten till Norge och Värmland är relativt sett viktigare i norr.</a:t>
            </a:r>
          </a:p>
        </p:txBody>
      </p:sp>
      <p:sp>
        <p:nvSpPr>
          <p:cNvPr id="4" name="Platshållare för bildnummer 3"/>
          <p:cNvSpPr>
            <a:spLocks noGrp="1"/>
          </p:cNvSpPr>
          <p:nvPr>
            <p:ph type="sldNum" sz="quarter" idx="10"/>
          </p:nvPr>
        </p:nvSpPr>
        <p:spPr/>
        <p:txBody>
          <a:bodyPr/>
          <a:lstStyle/>
          <a:p>
            <a:fld id="{1B1C2322-DFA8-4C6B-9F73-08CBE8B183AE}" type="slidenum">
              <a:rPr lang="sv-SE" smtClean="0"/>
              <a:t>24</a:t>
            </a:fld>
            <a:endParaRPr lang="sv-SE"/>
          </a:p>
        </p:txBody>
      </p:sp>
    </p:spTree>
    <p:extLst>
      <p:ext uri="{BB962C8B-B14F-4D97-AF65-F5344CB8AC3E}">
        <p14:creationId xmlns:p14="http://schemas.microsoft.com/office/powerpoint/2010/main" val="1441556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25</a:t>
            </a:fld>
            <a:endParaRPr lang="sv-SE"/>
          </a:p>
        </p:txBody>
      </p:sp>
    </p:spTree>
    <p:extLst>
      <p:ext uri="{BB962C8B-B14F-4D97-AF65-F5344CB8AC3E}">
        <p14:creationId xmlns:p14="http://schemas.microsoft.com/office/powerpoint/2010/main" val="2008786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Kreativa Kraftfält och </a:t>
            </a:r>
            <a:r>
              <a:rPr lang="sv-SE" dirty="0" err="1"/>
              <a:t>Fyrbodalsdiamanten</a:t>
            </a:r>
            <a:r>
              <a:rPr lang="sv-SE" dirty="0"/>
              <a:t>. </a:t>
            </a:r>
            <a:r>
              <a:rPr lang="sv-SE" dirty="0" err="1"/>
              <a:t>Sacco</a:t>
            </a:r>
            <a:r>
              <a:rPr lang="sv-SE" dirty="0"/>
              <a:t> är arkitekten bakom KKF och visar på kulturens roll i samhällsutvecklingen, genom nätverk kan nya möten och kontakter leda till idéer, innovationer och nytänkande som leder till nya företag. Större delaktighet och utökad kommunikation mellan människor i kommunerna kan uppstå genom tillskapande av arenor och mötesplatser, kreativitet och nytänkande leder till samhälls-och företagsutveckling. </a:t>
            </a:r>
          </a:p>
          <a:p>
            <a:endParaRPr lang="sv-SE"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28</a:t>
            </a:fld>
            <a:endParaRPr lang="sv-SE" dirty="0"/>
          </a:p>
        </p:txBody>
      </p:sp>
    </p:spTree>
    <p:extLst>
      <p:ext uri="{BB962C8B-B14F-4D97-AF65-F5344CB8AC3E}">
        <p14:creationId xmlns:p14="http://schemas.microsoft.com/office/powerpoint/2010/main" val="215321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FI" dirty="0">
                <a:solidFill>
                  <a:schemeClr val="tx2"/>
                </a:solidFill>
              </a:rPr>
              <a:t>Att arbetslösheten bitit sig fast bland utsatta grupper, trots stark högkonjunktur, tyder på kvarvarande brister i dynamik/ strukturomvandling, tillgänglighet/ pendlingsmöjligheter och matchning/inkludering. Att inkludera alla invånare i en positiv samhällsutveckling är en viktig utmaning för Fyrbodal, likaväl som övriga landet. </a:t>
            </a:r>
            <a:endParaRPr lang="sv-FI"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29</a:t>
            </a:fld>
            <a:endParaRPr lang="sv-SE"/>
          </a:p>
        </p:txBody>
      </p:sp>
    </p:spTree>
    <p:extLst>
      <p:ext uri="{BB962C8B-B14F-4D97-AF65-F5344CB8AC3E}">
        <p14:creationId xmlns:p14="http://schemas.microsoft.com/office/powerpoint/2010/main" val="3611009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sz="1200" dirty="0"/>
              <a:t>Fyrbodal har således ett antal specifika förhållanden och utmaningar vad gäller samverkan och sammanhållning och möjligheterna att dra nytta av storregionen/delregionen för att uppnå en stärkt utveckling. Till detta kan läggas de generella utmaningar samhället står inför vad gäller hållbar utveckling, såsom att fasa ut användningen av fossila bränslen, att ställa om till en kretsloppsbaserad cirkulär ekonomi samt att uppnå en inkludering av alla individer. </a:t>
            </a:r>
          </a:p>
          <a:p>
            <a:endParaRPr lang="sv-FI" sz="1200" dirty="0"/>
          </a:p>
          <a:p>
            <a:r>
              <a:rPr lang="sv-FI" sz="1200" dirty="0"/>
              <a:t>Utmaningarna interagerar i hög grad med den rumsliga strukturen, inte minst tillgängligheten till bostäder, utbildning, arbete och service och hur vi uppnår detta.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t>För Fyrbodals utveckling är det bland annat angeläget att </a:t>
            </a:r>
            <a:r>
              <a:rPr lang="sv-FI" sz="1200" dirty="0" err="1"/>
              <a:t>Trestad</a:t>
            </a:r>
            <a:r>
              <a:rPr lang="sv-FI" sz="1200" dirty="0"/>
              <a:t> stärks som kärna i storregionen och i högre grad bidrar till att skapa tillväxtmöjligheter och ett utbud av specialiserade funktioner i delregionen. Det är också viktigt att de olika regiondelarna kan utvecklas utifrån sina unika förutsättningar och knyts närmare varandra. Samtidigt är avstånden långa och det finns geografiska och näringsmässiga kopplingar till Värmland som behöver tas tillvara. Även närliggande Norge erbjuder möjligheter till såväl arbetspendling som turism.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p>
          <a:p>
            <a:endParaRPr lang="sv-FI"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30</a:t>
            </a:fld>
            <a:endParaRPr lang="sv-SE"/>
          </a:p>
        </p:txBody>
      </p:sp>
    </p:spTree>
    <p:extLst>
      <p:ext uri="{BB962C8B-B14F-4D97-AF65-F5344CB8AC3E}">
        <p14:creationId xmlns:p14="http://schemas.microsoft.com/office/powerpoint/2010/main" val="1134283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31</a:t>
            </a:fld>
            <a:endParaRPr lang="sv-SE"/>
          </a:p>
        </p:txBody>
      </p:sp>
    </p:spTree>
    <p:extLst>
      <p:ext uri="{BB962C8B-B14F-4D97-AF65-F5344CB8AC3E}">
        <p14:creationId xmlns:p14="http://schemas.microsoft.com/office/powerpoint/2010/main" val="3693848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Strategi 1</a:t>
            </a:r>
          </a:p>
        </p:txBody>
      </p:sp>
      <p:sp>
        <p:nvSpPr>
          <p:cNvPr id="4" name="Platshållare för bildnummer 3"/>
          <p:cNvSpPr>
            <a:spLocks noGrp="1"/>
          </p:cNvSpPr>
          <p:nvPr>
            <p:ph type="sldNum" sz="quarter" idx="10"/>
          </p:nvPr>
        </p:nvSpPr>
        <p:spPr/>
        <p:txBody>
          <a:bodyPr/>
          <a:lstStyle/>
          <a:p>
            <a:fld id="{1B1C2322-DFA8-4C6B-9F73-08CBE8B183AE}" type="slidenum">
              <a:rPr lang="sv-SE" smtClean="0"/>
              <a:t>33</a:t>
            </a:fld>
            <a:endParaRPr lang="sv-SE"/>
          </a:p>
        </p:txBody>
      </p:sp>
    </p:spTree>
    <p:extLst>
      <p:ext uri="{BB962C8B-B14F-4D97-AF65-F5344CB8AC3E}">
        <p14:creationId xmlns:p14="http://schemas.microsoft.com/office/powerpoint/2010/main" val="460038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Globala mål: Ingen fattigdom/ Ingen hunger/ God hälsa och välbefinnande/ God utbildning för alla/ Jämställdhet/ Rent vatten och sanitet för alla/ Hållbar energi för alla/ Anständiga arbetsvillkor och ekonomisk tillväxt/ Hållbar industri, innovationer och infrastruktur/ Minskad ojämlikhet/ Hållbara städer och samhällen/ Hållbar konsumtion och produktion/ Bekämpa klimatförändringar/ Hav och marina resurser/ Ekosystem och biologisk mångfald/ Fredliga och inkluderande samhällen/ Genomförande och globalt partnerskap.</a:t>
            </a:r>
          </a:p>
          <a:p>
            <a:endParaRPr lang="sv-SE" dirty="0"/>
          </a:p>
          <a:p>
            <a:r>
              <a:rPr lang="sv-SE" dirty="0"/>
              <a:t>Nationella mål: Miljömål, Miljökvalitetsmål, Generationsmål</a:t>
            </a:r>
            <a:r>
              <a:rPr lang="sv-SE"/>
              <a:t>. </a:t>
            </a:r>
          </a:p>
          <a:p>
            <a:r>
              <a:rPr lang="sv-SE" b="1">
                <a:effectLst/>
              </a:rPr>
              <a:t>De </a:t>
            </a:r>
            <a:r>
              <a:rPr lang="sv-SE" b="1" dirty="0">
                <a:effectLst/>
              </a:rPr>
              <a:t>16 nationella miljökvalitetsmålen är: </a:t>
            </a:r>
            <a:r>
              <a:rPr lang="sv-SE" dirty="0">
                <a:effectLst/>
              </a:rPr>
              <a:t>Begränsad klimatpåverkan,  Frisk luft,  Bara naturlig försurning,  Giftfri miljö,  Skyddande ozonskikt Säker strålmiljö Ingen övergödning Levande sjöar och vattendrag Grundvatten av god kvalitet  Hav i balans samt levande kust och skärgård, Myllrande våtmarker, Levande skogar, Ett rikt odlingslandskap, Storslagen fjällmiljö, God bebyggd miljö, Ett rikt växt- </a:t>
            </a:r>
            <a:r>
              <a:rPr lang="sv-SE">
                <a:effectLst/>
              </a:rPr>
              <a:t>och djurliv.</a:t>
            </a:r>
            <a:endParaRPr lang="sv-SE" dirty="0">
              <a:effectLst/>
            </a:endParaRPr>
          </a:p>
          <a:p>
            <a:endParaRPr lang="sv-SE" dirty="0"/>
          </a:p>
          <a:p>
            <a:r>
              <a:rPr lang="sv-SE" dirty="0"/>
              <a:t>Hållbar utveckling – fysisk planering samordnas med globala, nationella och regionala mål.</a:t>
            </a:r>
          </a:p>
          <a:p>
            <a:endParaRPr lang="sv-SE"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3</a:t>
            </a:fld>
            <a:endParaRPr lang="sv-SE"/>
          </a:p>
        </p:txBody>
      </p:sp>
    </p:spTree>
    <p:extLst>
      <p:ext uri="{BB962C8B-B14F-4D97-AF65-F5344CB8AC3E}">
        <p14:creationId xmlns:p14="http://schemas.microsoft.com/office/powerpoint/2010/main" val="2793176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Strategi 2</a:t>
            </a:r>
          </a:p>
        </p:txBody>
      </p:sp>
      <p:sp>
        <p:nvSpPr>
          <p:cNvPr id="4" name="Platshållare för bildnummer 3"/>
          <p:cNvSpPr>
            <a:spLocks noGrp="1"/>
          </p:cNvSpPr>
          <p:nvPr>
            <p:ph type="sldNum" sz="quarter" idx="10"/>
          </p:nvPr>
        </p:nvSpPr>
        <p:spPr/>
        <p:txBody>
          <a:bodyPr/>
          <a:lstStyle/>
          <a:p>
            <a:fld id="{1B1C2322-DFA8-4C6B-9F73-08CBE8B183AE}" type="slidenum">
              <a:rPr lang="sv-SE" smtClean="0"/>
              <a:t>34</a:t>
            </a:fld>
            <a:endParaRPr lang="sv-SE"/>
          </a:p>
        </p:txBody>
      </p:sp>
    </p:spTree>
    <p:extLst>
      <p:ext uri="{BB962C8B-B14F-4D97-AF65-F5344CB8AC3E}">
        <p14:creationId xmlns:p14="http://schemas.microsoft.com/office/powerpoint/2010/main" val="1639995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Strategi 3</a:t>
            </a:r>
          </a:p>
        </p:txBody>
      </p:sp>
      <p:sp>
        <p:nvSpPr>
          <p:cNvPr id="4" name="Platshållare för bildnummer 3"/>
          <p:cNvSpPr>
            <a:spLocks noGrp="1"/>
          </p:cNvSpPr>
          <p:nvPr>
            <p:ph type="sldNum" sz="quarter" idx="10"/>
          </p:nvPr>
        </p:nvSpPr>
        <p:spPr/>
        <p:txBody>
          <a:bodyPr/>
          <a:lstStyle/>
          <a:p>
            <a:fld id="{1B1C2322-DFA8-4C6B-9F73-08CBE8B183AE}" type="slidenum">
              <a:rPr lang="sv-SE" smtClean="0"/>
              <a:t>35</a:t>
            </a:fld>
            <a:endParaRPr lang="sv-SE"/>
          </a:p>
        </p:txBody>
      </p:sp>
    </p:spTree>
    <p:extLst>
      <p:ext uri="{BB962C8B-B14F-4D97-AF65-F5344CB8AC3E}">
        <p14:creationId xmlns:p14="http://schemas.microsoft.com/office/powerpoint/2010/main" val="234700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Strategi 4</a:t>
            </a:r>
          </a:p>
        </p:txBody>
      </p:sp>
      <p:sp>
        <p:nvSpPr>
          <p:cNvPr id="4" name="Platshållare för bildnummer 3"/>
          <p:cNvSpPr>
            <a:spLocks noGrp="1"/>
          </p:cNvSpPr>
          <p:nvPr>
            <p:ph type="sldNum" sz="quarter" idx="10"/>
          </p:nvPr>
        </p:nvSpPr>
        <p:spPr/>
        <p:txBody>
          <a:bodyPr/>
          <a:lstStyle/>
          <a:p>
            <a:fld id="{1B1C2322-DFA8-4C6B-9F73-08CBE8B183AE}" type="slidenum">
              <a:rPr lang="sv-SE" smtClean="0"/>
              <a:t>36</a:t>
            </a:fld>
            <a:endParaRPr lang="sv-SE"/>
          </a:p>
        </p:txBody>
      </p:sp>
    </p:spTree>
    <p:extLst>
      <p:ext uri="{BB962C8B-B14F-4D97-AF65-F5344CB8AC3E}">
        <p14:creationId xmlns:p14="http://schemas.microsoft.com/office/powerpoint/2010/main" val="4114573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Strategi 5</a:t>
            </a:r>
          </a:p>
        </p:txBody>
      </p:sp>
      <p:sp>
        <p:nvSpPr>
          <p:cNvPr id="4" name="Platshållare för bildnummer 3"/>
          <p:cNvSpPr>
            <a:spLocks noGrp="1"/>
          </p:cNvSpPr>
          <p:nvPr>
            <p:ph type="sldNum" sz="quarter" idx="10"/>
          </p:nvPr>
        </p:nvSpPr>
        <p:spPr/>
        <p:txBody>
          <a:bodyPr/>
          <a:lstStyle/>
          <a:p>
            <a:fld id="{1B1C2322-DFA8-4C6B-9F73-08CBE8B183AE}" type="slidenum">
              <a:rPr lang="sv-SE" smtClean="0"/>
              <a:t>37</a:t>
            </a:fld>
            <a:endParaRPr lang="sv-SE"/>
          </a:p>
        </p:txBody>
      </p:sp>
    </p:spTree>
    <p:extLst>
      <p:ext uri="{BB962C8B-B14F-4D97-AF65-F5344CB8AC3E}">
        <p14:creationId xmlns:p14="http://schemas.microsoft.com/office/powerpoint/2010/main" val="2615075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Strategi 6</a:t>
            </a:r>
          </a:p>
        </p:txBody>
      </p:sp>
      <p:sp>
        <p:nvSpPr>
          <p:cNvPr id="4" name="Platshållare för bildnummer 3"/>
          <p:cNvSpPr>
            <a:spLocks noGrp="1"/>
          </p:cNvSpPr>
          <p:nvPr>
            <p:ph type="sldNum" sz="quarter" idx="10"/>
          </p:nvPr>
        </p:nvSpPr>
        <p:spPr/>
        <p:txBody>
          <a:bodyPr/>
          <a:lstStyle/>
          <a:p>
            <a:fld id="{1B1C2322-DFA8-4C6B-9F73-08CBE8B183AE}" type="slidenum">
              <a:rPr lang="sv-SE" smtClean="0"/>
              <a:t>38</a:t>
            </a:fld>
            <a:endParaRPr lang="sv-SE"/>
          </a:p>
        </p:txBody>
      </p:sp>
    </p:spTree>
    <p:extLst>
      <p:ext uri="{BB962C8B-B14F-4D97-AF65-F5344CB8AC3E}">
        <p14:creationId xmlns:p14="http://schemas.microsoft.com/office/powerpoint/2010/main" val="121339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Strategi 7</a:t>
            </a:r>
          </a:p>
        </p:txBody>
      </p:sp>
      <p:sp>
        <p:nvSpPr>
          <p:cNvPr id="4" name="Platshållare för bildnummer 3"/>
          <p:cNvSpPr>
            <a:spLocks noGrp="1"/>
          </p:cNvSpPr>
          <p:nvPr>
            <p:ph type="sldNum" sz="quarter" idx="10"/>
          </p:nvPr>
        </p:nvSpPr>
        <p:spPr/>
        <p:txBody>
          <a:bodyPr/>
          <a:lstStyle/>
          <a:p>
            <a:fld id="{1B1C2322-DFA8-4C6B-9F73-08CBE8B183AE}" type="slidenum">
              <a:rPr lang="sv-SE" smtClean="0"/>
              <a:t>39</a:t>
            </a:fld>
            <a:endParaRPr lang="sv-SE"/>
          </a:p>
        </p:txBody>
      </p:sp>
    </p:spTree>
    <p:extLst>
      <p:ext uri="{BB962C8B-B14F-4D97-AF65-F5344CB8AC3E}">
        <p14:creationId xmlns:p14="http://schemas.microsoft.com/office/powerpoint/2010/main" val="1105461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Strategi 8</a:t>
            </a:r>
          </a:p>
        </p:txBody>
      </p:sp>
      <p:sp>
        <p:nvSpPr>
          <p:cNvPr id="4" name="Platshållare för bildnummer 3"/>
          <p:cNvSpPr>
            <a:spLocks noGrp="1"/>
          </p:cNvSpPr>
          <p:nvPr>
            <p:ph type="sldNum" sz="quarter" idx="10"/>
          </p:nvPr>
        </p:nvSpPr>
        <p:spPr/>
        <p:txBody>
          <a:bodyPr/>
          <a:lstStyle/>
          <a:p>
            <a:fld id="{1B1C2322-DFA8-4C6B-9F73-08CBE8B183AE}" type="slidenum">
              <a:rPr lang="sv-SE" smtClean="0"/>
              <a:t>40</a:t>
            </a:fld>
            <a:endParaRPr lang="sv-SE"/>
          </a:p>
        </p:txBody>
      </p:sp>
    </p:spTree>
    <p:extLst>
      <p:ext uri="{BB962C8B-B14F-4D97-AF65-F5344CB8AC3E}">
        <p14:creationId xmlns:p14="http://schemas.microsoft.com/office/powerpoint/2010/main" val="1159674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Strategi 9</a:t>
            </a:r>
          </a:p>
        </p:txBody>
      </p:sp>
      <p:sp>
        <p:nvSpPr>
          <p:cNvPr id="4" name="Platshållare för bildnummer 3"/>
          <p:cNvSpPr>
            <a:spLocks noGrp="1"/>
          </p:cNvSpPr>
          <p:nvPr>
            <p:ph type="sldNum" sz="quarter" idx="10"/>
          </p:nvPr>
        </p:nvSpPr>
        <p:spPr/>
        <p:txBody>
          <a:bodyPr/>
          <a:lstStyle/>
          <a:p>
            <a:fld id="{1B1C2322-DFA8-4C6B-9F73-08CBE8B183AE}" type="slidenum">
              <a:rPr lang="sv-SE" smtClean="0"/>
              <a:t>41</a:t>
            </a:fld>
            <a:endParaRPr lang="sv-SE"/>
          </a:p>
        </p:txBody>
      </p:sp>
    </p:spTree>
    <p:extLst>
      <p:ext uri="{BB962C8B-B14F-4D97-AF65-F5344CB8AC3E}">
        <p14:creationId xmlns:p14="http://schemas.microsoft.com/office/powerpoint/2010/main" val="889494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Förslag till beslut – tas upp på direktionsmöte i februari 2018. </a:t>
            </a:r>
          </a:p>
          <a:p>
            <a:endParaRPr lang="sv-SE" dirty="0"/>
          </a:p>
        </p:txBody>
      </p:sp>
      <p:sp>
        <p:nvSpPr>
          <p:cNvPr id="4" name="Platshållare för bildnummer 3"/>
          <p:cNvSpPr>
            <a:spLocks noGrp="1"/>
          </p:cNvSpPr>
          <p:nvPr>
            <p:ph type="sldNum" sz="quarter" idx="10"/>
          </p:nvPr>
        </p:nvSpPr>
        <p:spPr/>
        <p:txBody>
          <a:bodyPr/>
          <a:lstStyle/>
          <a:p>
            <a:fld id="{1B1C2322-DFA8-4C6B-9F73-08CBE8B183AE}" type="slidenum">
              <a:rPr lang="sv-SE" smtClean="0"/>
              <a:t>42</a:t>
            </a:fld>
            <a:endParaRPr lang="sv-SE"/>
          </a:p>
        </p:txBody>
      </p:sp>
    </p:spTree>
    <p:extLst>
      <p:ext uri="{BB962C8B-B14F-4D97-AF65-F5344CB8AC3E}">
        <p14:creationId xmlns:p14="http://schemas.microsoft.com/office/powerpoint/2010/main" val="358370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Planering sker nationellt, regionalt och lokalt. Kommunernas medverkan är nyckeln till regional planering. </a:t>
            </a:r>
          </a:p>
        </p:txBody>
      </p:sp>
      <p:sp>
        <p:nvSpPr>
          <p:cNvPr id="4" name="Platshållare för bildnummer 3"/>
          <p:cNvSpPr>
            <a:spLocks noGrp="1"/>
          </p:cNvSpPr>
          <p:nvPr>
            <p:ph type="sldNum" sz="quarter" idx="10"/>
          </p:nvPr>
        </p:nvSpPr>
        <p:spPr/>
        <p:txBody>
          <a:bodyPr/>
          <a:lstStyle/>
          <a:p>
            <a:fld id="{1B1C2322-DFA8-4C6B-9F73-08CBE8B183AE}" type="slidenum">
              <a:rPr lang="sv-SE" smtClean="0"/>
              <a:t>4</a:t>
            </a:fld>
            <a:endParaRPr lang="sv-SE"/>
          </a:p>
        </p:txBody>
      </p:sp>
    </p:spTree>
    <p:extLst>
      <p:ext uri="{BB962C8B-B14F-4D97-AF65-F5344CB8AC3E}">
        <p14:creationId xmlns:p14="http://schemas.microsoft.com/office/powerpoint/2010/main" val="315767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Projektet Strukturbild Fyrbodal är ett samarbete med Västra Götalandsregionen. Processen i sig är målet. VG2020 utgör grund för strukturbildsarbetet. Strukturbild Fyrbodal kommer att ingå i Västra Götalands målbild, målbilden planeras tas fram under kommande år. VG2020 kommer att revideras under samma tid. Fyrbodals kommunalförbund har även en genomförandeplan som utgår från VG2020.</a:t>
            </a:r>
          </a:p>
        </p:txBody>
      </p:sp>
      <p:sp>
        <p:nvSpPr>
          <p:cNvPr id="4" name="Platshållare för bildnummer 3"/>
          <p:cNvSpPr>
            <a:spLocks noGrp="1"/>
          </p:cNvSpPr>
          <p:nvPr>
            <p:ph type="sldNum" sz="quarter" idx="10"/>
          </p:nvPr>
        </p:nvSpPr>
        <p:spPr/>
        <p:txBody>
          <a:bodyPr/>
          <a:lstStyle/>
          <a:p>
            <a:fld id="{1B1C2322-DFA8-4C6B-9F73-08CBE8B183AE}" type="slidenum">
              <a:rPr lang="sv-SE" smtClean="0"/>
              <a:t>5</a:t>
            </a:fld>
            <a:endParaRPr lang="sv-SE"/>
          </a:p>
        </p:txBody>
      </p:sp>
    </p:spTree>
    <p:extLst>
      <p:ext uri="{BB962C8B-B14F-4D97-AF65-F5344CB8AC3E}">
        <p14:creationId xmlns:p14="http://schemas.microsoft.com/office/powerpoint/2010/main" val="261965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Intervjuer med ledningsgrupper eller utsedda personer i kommunerna kring kommunens styrkor och utmaningar. Anställda som deltagit har representerat kommunledning, planering, näringsliv, kultur, skola, teknisk förvaltning mm. Intervjuerna finns dokumenterade. Kommunerna har talat om infrastruktur, kompetensförsörjning, besöksnäring, planering av landsbygden mm. Under våren hölls två seminarier med workshops i Uddevalla, den 23 mars och den 18 maj. Inriktningen på seminarierna var att visa på ett spektra av planerings- och utvecklingsfrågor som berör många förvaltningar inom kommunerna på en översiktlig planeringsnivå och som har betydelse ur ett regionalt perspektiv. En sammanställning av föreläsningar, statistik och workshops har tagits fram som sedan analyserats i arbetsgrupp och med VGR. Under hösten har tre dialogmöten ägt rum,  i Bengtsfors den 9 november, i Tanum den 16 november och i Uddevalla den 23 november. Inbjudan till mötena har gått ut via kommuncheferna till anställda, samt till politiker. Projekt Strukturbild Fyrbodal fas 1 avslutas med ett kommunchefsmöte den 26 januari 2018 och slutpunkt är 31 januari. Avsikten är nu att förankra fortsatt arbete och få fram nya beställningar på projekt.</a:t>
            </a:r>
          </a:p>
        </p:txBody>
      </p:sp>
      <p:sp>
        <p:nvSpPr>
          <p:cNvPr id="4" name="Platshållare för bildnummer 3"/>
          <p:cNvSpPr>
            <a:spLocks noGrp="1"/>
          </p:cNvSpPr>
          <p:nvPr>
            <p:ph type="sldNum" sz="quarter" idx="10"/>
          </p:nvPr>
        </p:nvSpPr>
        <p:spPr/>
        <p:txBody>
          <a:bodyPr/>
          <a:lstStyle/>
          <a:p>
            <a:fld id="{1B1C2322-DFA8-4C6B-9F73-08CBE8B183AE}" type="slidenum">
              <a:rPr lang="sv-SE" smtClean="0"/>
              <a:t>6</a:t>
            </a:fld>
            <a:endParaRPr lang="sv-SE"/>
          </a:p>
        </p:txBody>
      </p:sp>
    </p:spTree>
    <p:extLst>
      <p:ext uri="{BB962C8B-B14F-4D97-AF65-F5344CB8AC3E}">
        <p14:creationId xmlns:p14="http://schemas.microsoft.com/office/powerpoint/2010/main" val="4075649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Intervjuer pågick mellan november 2016 till februari 2017. Sammanställning av svar finns i bilagor. </a:t>
            </a:r>
          </a:p>
        </p:txBody>
      </p:sp>
      <p:sp>
        <p:nvSpPr>
          <p:cNvPr id="4" name="Platshållare för bildnummer 3"/>
          <p:cNvSpPr>
            <a:spLocks noGrp="1"/>
          </p:cNvSpPr>
          <p:nvPr>
            <p:ph type="sldNum" sz="quarter" idx="10"/>
          </p:nvPr>
        </p:nvSpPr>
        <p:spPr/>
        <p:txBody>
          <a:bodyPr/>
          <a:lstStyle/>
          <a:p>
            <a:fld id="{1B1C2322-DFA8-4C6B-9F73-08CBE8B183AE}" type="slidenum">
              <a:rPr lang="sv-SE" smtClean="0"/>
              <a:t>7</a:t>
            </a:fld>
            <a:endParaRPr lang="sv-SE"/>
          </a:p>
        </p:txBody>
      </p:sp>
    </p:spTree>
    <p:extLst>
      <p:ext uri="{BB962C8B-B14F-4D97-AF65-F5344CB8AC3E}">
        <p14:creationId xmlns:p14="http://schemas.microsoft.com/office/powerpoint/2010/main" val="1186495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Fyrbodal var 270 114 invånare 2016, en ökning med 3 777 invånare sedan 2015.</a:t>
            </a:r>
          </a:p>
          <a:p>
            <a:r>
              <a:rPr lang="sv-SE" dirty="0"/>
              <a:t>Infrastrukturfrågorna är viktiga både i form av järnväg och digitala som fiber mm.</a:t>
            </a:r>
          </a:p>
          <a:p>
            <a:endParaRPr lang="sv-SE" dirty="0"/>
          </a:p>
          <a:p>
            <a:r>
              <a:rPr lang="sv-SE" dirty="0"/>
              <a:t>Identiteten i Fyrbodal är tredelad dock finns mycket gemensamt inom Fyrbodal</a:t>
            </a:r>
          </a:p>
        </p:txBody>
      </p:sp>
      <p:sp>
        <p:nvSpPr>
          <p:cNvPr id="4" name="Platshållare för bildnummer 3"/>
          <p:cNvSpPr>
            <a:spLocks noGrp="1"/>
          </p:cNvSpPr>
          <p:nvPr>
            <p:ph type="sldNum" sz="quarter" idx="10"/>
          </p:nvPr>
        </p:nvSpPr>
        <p:spPr/>
        <p:txBody>
          <a:bodyPr/>
          <a:lstStyle/>
          <a:p>
            <a:fld id="{1B1C2322-DFA8-4C6B-9F73-08CBE8B183AE}" type="slidenum">
              <a:rPr lang="sv-SE" smtClean="0"/>
              <a:t>8</a:t>
            </a:fld>
            <a:endParaRPr lang="sv-SE"/>
          </a:p>
        </p:txBody>
      </p:sp>
    </p:spTree>
    <p:extLst>
      <p:ext uri="{BB962C8B-B14F-4D97-AF65-F5344CB8AC3E}">
        <p14:creationId xmlns:p14="http://schemas.microsoft.com/office/powerpoint/2010/main" val="939786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Fyrbodals förutsättningar är de orter, vägnät, järnvägsspår, flygplats, hamnar, Göta Älvs slussled, högskola, elnät, skolor, IT-nät, viktigast är människorna.</a:t>
            </a:r>
          </a:p>
          <a:p>
            <a:endParaRPr lang="sv-SE" dirty="0"/>
          </a:p>
          <a:p>
            <a:r>
              <a:rPr lang="sv-SE" dirty="0"/>
              <a:t>Nettoflyttningen gav positivt resultat på grund av invandringen 2015 och mottagningen i många kommuner. </a:t>
            </a:r>
          </a:p>
          <a:p>
            <a:endParaRPr lang="sv-SE" dirty="0"/>
          </a:p>
          <a:p>
            <a:r>
              <a:rPr lang="sv-SE" dirty="0"/>
              <a:t>Fyrbodal har 4 LA-regioner.</a:t>
            </a:r>
          </a:p>
        </p:txBody>
      </p:sp>
      <p:sp>
        <p:nvSpPr>
          <p:cNvPr id="4" name="Platshållare för bildnummer 3"/>
          <p:cNvSpPr>
            <a:spLocks noGrp="1"/>
          </p:cNvSpPr>
          <p:nvPr>
            <p:ph type="sldNum" sz="quarter" idx="10"/>
          </p:nvPr>
        </p:nvSpPr>
        <p:spPr/>
        <p:txBody>
          <a:bodyPr/>
          <a:lstStyle/>
          <a:p>
            <a:fld id="{1B1C2322-DFA8-4C6B-9F73-08CBE8B183AE}" type="slidenum">
              <a:rPr lang="sv-SE" smtClean="0"/>
              <a:t>9</a:t>
            </a:fld>
            <a:endParaRPr lang="sv-SE"/>
          </a:p>
        </p:txBody>
      </p:sp>
    </p:spTree>
    <p:extLst>
      <p:ext uri="{BB962C8B-B14F-4D97-AF65-F5344CB8AC3E}">
        <p14:creationId xmlns:p14="http://schemas.microsoft.com/office/powerpoint/2010/main" val="254503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7" name="Bildobjekt 6"/>
          <p:cNvPicPr>
            <a:picLocks noChangeAspect="1"/>
          </p:cNvPicPr>
          <p:nvPr userDrawn="1"/>
        </p:nvPicPr>
        <p:blipFill rotWithShape="1">
          <a:blip r:embed="rId2">
            <a:extLst>
              <a:ext uri="{28A0092B-C50C-407E-A947-70E740481C1C}">
                <a14:useLocalDpi xmlns:a14="http://schemas.microsoft.com/office/drawing/2010/main" val="0"/>
              </a:ext>
            </a:extLst>
          </a:blip>
          <a:srcRect l="20959"/>
          <a:stretch/>
        </p:blipFill>
        <p:spPr>
          <a:xfrm>
            <a:off x="3829050" y="-35511"/>
            <a:ext cx="5505753" cy="6889071"/>
          </a:xfrm>
          <a:prstGeom prst="rect">
            <a:avLst/>
          </a:prstGeom>
        </p:spPr>
      </p:pic>
    </p:spTree>
    <p:extLst>
      <p:ext uri="{BB962C8B-B14F-4D97-AF65-F5344CB8AC3E}">
        <p14:creationId xmlns:p14="http://schemas.microsoft.com/office/powerpoint/2010/main" val="17264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628650" y="365126"/>
            <a:ext cx="7886700" cy="1325563"/>
          </a:xfrm>
          <a:prstGeom prst="rect">
            <a:avLst/>
          </a:prstGeom>
        </p:spPr>
        <p:txBody>
          <a:bodyPr/>
          <a:lstStyle/>
          <a:p>
            <a:r>
              <a:rPr lang="sv-SE"/>
              <a:t>Klicka här för att ändra format</a:t>
            </a:r>
          </a:p>
        </p:txBody>
      </p:sp>
      <p:sp>
        <p:nvSpPr>
          <p:cNvPr id="3" name="Platshållare för lodrät text 2"/>
          <p:cNvSpPr>
            <a:spLocks noGrp="1"/>
          </p:cNvSpPr>
          <p:nvPr>
            <p:ph type="body" orient="vert" idx="1"/>
          </p:nvPr>
        </p:nvSpPr>
        <p:spPr>
          <a:xfrm>
            <a:off x="628650" y="1825625"/>
            <a:ext cx="7886700" cy="4351338"/>
          </a:xfrm>
          <a:prstGeom prst="rect">
            <a:avLst/>
          </a:prstGeo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28650" y="6356351"/>
            <a:ext cx="2057400" cy="365125"/>
          </a:xfrm>
          <a:prstGeom prst="rect">
            <a:avLst/>
          </a:prstGeom>
        </p:spPr>
        <p:txBody>
          <a:bodyPr/>
          <a:lstStyle/>
          <a:p>
            <a:fld id="{794245F5-64E1-41D8-B17F-F6663DD4D1CC}" type="datetimeFigureOut">
              <a:rPr lang="sv-SE" smtClean="0"/>
              <a:t>2018-02-16</a:t>
            </a:fld>
            <a:endParaRPr lang="sv-SE"/>
          </a:p>
        </p:txBody>
      </p:sp>
      <p:sp>
        <p:nvSpPr>
          <p:cNvPr id="5" name="Platshållare för sidfot 4"/>
          <p:cNvSpPr>
            <a:spLocks noGrp="1"/>
          </p:cNvSpPr>
          <p:nvPr>
            <p:ph type="ftr" sz="quarter" idx="11"/>
          </p:nvPr>
        </p:nvSpPr>
        <p:spPr>
          <a:xfrm>
            <a:off x="3028950" y="6356351"/>
            <a:ext cx="30861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457950" y="6356351"/>
            <a:ext cx="2057400" cy="365125"/>
          </a:xfrm>
          <a:prstGeom prst="rect">
            <a:avLst/>
          </a:prstGeom>
        </p:spPr>
        <p:txBody>
          <a:bodyPr/>
          <a:lstStyle/>
          <a:p>
            <a:fld id="{EB8936CC-7BD4-4602-8FE6-61B088923C24}" type="slidenum">
              <a:rPr lang="sv-SE" smtClean="0"/>
              <a:t>‹#›</a:t>
            </a:fld>
            <a:endParaRPr lang="sv-SE"/>
          </a:p>
        </p:txBody>
      </p:sp>
    </p:spTree>
    <p:extLst>
      <p:ext uri="{BB962C8B-B14F-4D97-AF65-F5344CB8AC3E}">
        <p14:creationId xmlns:p14="http://schemas.microsoft.com/office/powerpoint/2010/main" val="1969214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43675" y="365125"/>
            <a:ext cx="1971675" cy="5811838"/>
          </a:xfrm>
          <a:prstGeom prst="rect">
            <a:avLst/>
          </a:prstGeo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28650" y="365125"/>
            <a:ext cx="5800725" cy="5811838"/>
          </a:xfrm>
          <a:prstGeom prst="rect">
            <a:avLst/>
          </a:prstGeo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28650" y="6356351"/>
            <a:ext cx="2057400" cy="365125"/>
          </a:xfrm>
          <a:prstGeom prst="rect">
            <a:avLst/>
          </a:prstGeom>
        </p:spPr>
        <p:txBody>
          <a:bodyPr/>
          <a:lstStyle/>
          <a:p>
            <a:fld id="{794245F5-64E1-41D8-B17F-F6663DD4D1CC}" type="datetimeFigureOut">
              <a:rPr lang="sv-SE" smtClean="0"/>
              <a:t>2018-02-16</a:t>
            </a:fld>
            <a:endParaRPr lang="sv-SE"/>
          </a:p>
        </p:txBody>
      </p:sp>
      <p:sp>
        <p:nvSpPr>
          <p:cNvPr id="5" name="Platshållare för sidfot 4"/>
          <p:cNvSpPr>
            <a:spLocks noGrp="1"/>
          </p:cNvSpPr>
          <p:nvPr>
            <p:ph type="ftr" sz="quarter" idx="11"/>
          </p:nvPr>
        </p:nvSpPr>
        <p:spPr>
          <a:xfrm>
            <a:off x="3028950" y="6356351"/>
            <a:ext cx="30861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457950" y="6356351"/>
            <a:ext cx="2057400" cy="365125"/>
          </a:xfrm>
          <a:prstGeom prst="rect">
            <a:avLst/>
          </a:prstGeom>
        </p:spPr>
        <p:txBody>
          <a:bodyPr/>
          <a:lstStyle/>
          <a:p>
            <a:fld id="{EB8936CC-7BD4-4602-8FE6-61B088923C24}" type="slidenum">
              <a:rPr lang="sv-SE" smtClean="0"/>
              <a:t>‹#›</a:t>
            </a:fld>
            <a:endParaRPr lang="sv-SE"/>
          </a:p>
        </p:txBody>
      </p:sp>
    </p:spTree>
    <p:extLst>
      <p:ext uri="{BB962C8B-B14F-4D97-AF65-F5344CB8AC3E}">
        <p14:creationId xmlns:p14="http://schemas.microsoft.com/office/powerpoint/2010/main" val="195320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0" y="365126"/>
            <a:ext cx="7886700" cy="1325563"/>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28650" y="1825625"/>
            <a:ext cx="7886700" cy="4351338"/>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28650" y="6356351"/>
            <a:ext cx="2057400" cy="365125"/>
          </a:xfrm>
          <a:prstGeom prst="rect">
            <a:avLst/>
          </a:prstGeom>
        </p:spPr>
        <p:txBody>
          <a:bodyPr/>
          <a:lstStyle/>
          <a:p>
            <a:fld id="{794245F5-64E1-41D8-B17F-F6663DD4D1CC}" type="datetimeFigureOut">
              <a:rPr lang="sv-SE" smtClean="0"/>
              <a:t>2018-02-16</a:t>
            </a:fld>
            <a:endParaRPr lang="sv-SE"/>
          </a:p>
        </p:txBody>
      </p:sp>
      <p:sp>
        <p:nvSpPr>
          <p:cNvPr id="5" name="Platshållare för sidfot 4"/>
          <p:cNvSpPr>
            <a:spLocks noGrp="1"/>
          </p:cNvSpPr>
          <p:nvPr>
            <p:ph type="ftr" sz="quarter" idx="11"/>
          </p:nvPr>
        </p:nvSpPr>
        <p:spPr>
          <a:xfrm>
            <a:off x="3028950" y="6356351"/>
            <a:ext cx="30861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457950" y="6356351"/>
            <a:ext cx="2057400" cy="365125"/>
          </a:xfrm>
          <a:prstGeom prst="rect">
            <a:avLst/>
          </a:prstGeom>
        </p:spPr>
        <p:txBody>
          <a:bodyPr/>
          <a:lstStyle/>
          <a:p>
            <a:fld id="{EB8936CC-7BD4-4602-8FE6-61B088923C24}" type="slidenum">
              <a:rPr lang="sv-SE" smtClean="0"/>
              <a:t>‹#›</a:t>
            </a:fld>
            <a:endParaRPr lang="sv-SE"/>
          </a:p>
        </p:txBody>
      </p:sp>
    </p:spTree>
    <p:extLst>
      <p:ext uri="{BB962C8B-B14F-4D97-AF65-F5344CB8AC3E}">
        <p14:creationId xmlns:p14="http://schemas.microsoft.com/office/powerpoint/2010/main" val="3781764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9"/>
            <a:ext cx="7886700" cy="2852737"/>
          </a:xfrm>
          <a:prstGeom prst="rect">
            <a:avLst/>
          </a:prstGeom>
        </p:spPr>
        <p:txBody>
          <a:bodyPr anchor="b"/>
          <a:lstStyle>
            <a:lvl1pPr>
              <a:defRPr sz="4500"/>
            </a:lvl1pPr>
          </a:lstStyle>
          <a:p>
            <a:r>
              <a:rPr lang="sv-SE"/>
              <a:t>Klicka här för att ändra format</a:t>
            </a:r>
          </a:p>
        </p:txBody>
      </p:sp>
      <p:sp>
        <p:nvSpPr>
          <p:cNvPr id="3" name="Platshållare för text 2"/>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a:xfrm>
            <a:off x="628650" y="6356351"/>
            <a:ext cx="2057400" cy="365125"/>
          </a:xfrm>
          <a:prstGeom prst="rect">
            <a:avLst/>
          </a:prstGeom>
        </p:spPr>
        <p:txBody>
          <a:bodyPr/>
          <a:lstStyle/>
          <a:p>
            <a:fld id="{794245F5-64E1-41D8-B17F-F6663DD4D1CC}" type="datetimeFigureOut">
              <a:rPr lang="sv-SE" smtClean="0"/>
              <a:t>2018-02-16</a:t>
            </a:fld>
            <a:endParaRPr lang="sv-SE"/>
          </a:p>
        </p:txBody>
      </p:sp>
      <p:sp>
        <p:nvSpPr>
          <p:cNvPr id="5" name="Platshållare för sidfot 4"/>
          <p:cNvSpPr>
            <a:spLocks noGrp="1"/>
          </p:cNvSpPr>
          <p:nvPr>
            <p:ph type="ftr" sz="quarter" idx="11"/>
          </p:nvPr>
        </p:nvSpPr>
        <p:spPr>
          <a:xfrm>
            <a:off x="3028950" y="6356351"/>
            <a:ext cx="30861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6457950" y="6356351"/>
            <a:ext cx="2057400" cy="365125"/>
          </a:xfrm>
          <a:prstGeom prst="rect">
            <a:avLst/>
          </a:prstGeom>
        </p:spPr>
        <p:txBody>
          <a:bodyPr/>
          <a:lstStyle/>
          <a:p>
            <a:fld id="{EB8936CC-7BD4-4602-8FE6-61B088923C24}" type="slidenum">
              <a:rPr lang="sv-SE" smtClean="0"/>
              <a:t>‹#›</a:t>
            </a:fld>
            <a:endParaRPr lang="sv-SE"/>
          </a:p>
        </p:txBody>
      </p:sp>
    </p:spTree>
    <p:extLst>
      <p:ext uri="{BB962C8B-B14F-4D97-AF65-F5344CB8AC3E}">
        <p14:creationId xmlns:p14="http://schemas.microsoft.com/office/powerpoint/2010/main" val="385611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28650" y="365126"/>
            <a:ext cx="7886700" cy="1325563"/>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28650" y="1825625"/>
            <a:ext cx="3886200" cy="4351338"/>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29150" y="1825625"/>
            <a:ext cx="3886200" cy="4351338"/>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a:xfrm>
            <a:off x="628650" y="6356351"/>
            <a:ext cx="2057400" cy="365125"/>
          </a:xfrm>
          <a:prstGeom prst="rect">
            <a:avLst/>
          </a:prstGeom>
        </p:spPr>
        <p:txBody>
          <a:bodyPr/>
          <a:lstStyle/>
          <a:p>
            <a:fld id="{794245F5-64E1-41D8-B17F-F6663DD4D1CC}" type="datetimeFigureOut">
              <a:rPr lang="sv-SE" smtClean="0"/>
              <a:t>2018-02-16</a:t>
            </a:fld>
            <a:endParaRPr lang="sv-SE"/>
          </a:p>
        </p:txBody>
      </p:sp>
      <p:sp>
        <p:nvSpPr>
          <p:cNvPr id="6" name="Platshållare för sidfot 5"/>
          <p:cNvSpPr>
            <a:spLocks noGrp="1"/>
          </p:cNvSpPr>
          <p:nvPr>
            <p:ph type="ftr" sz="quarter" idx="11"/>
          </p:nvPr>
        </p:nvSpPr>
        <p:spPr>
          <a:xfrm>
            <a:off x="3028950" y="6356351"/>
            <a:ext cx="30861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6457950" y="6356351"/>
            <a:ext cx="2057400" cy="365125"/>
          </a:xfrm>
          <a:prstGeom prst="rect">
            <a:avLst/>
          </a:prstGeom>
        </p:spPr>
        <p:txBody>
          <a:bodyPr/>
          <a:lstStyle/>
          <a:p>
            <a:fld id="{EB8936CC-7BD4-4602-8FE6-61B088923C24}" type="slidenum">
              <a:rPr lang="sv-SE" smtClean="0"/>
              <a:t>‹#›</a:t>
            </a:fld>
            <a:endParaRPr lang="sv-SE"/>
          </a:p>
        </p:txBody>
      </p:sp>
    </p:spTree>
    <p:extLst>
      <p:ext uri="{BB962C8B-B14F-4D97-AF65-F5344CB8AC3E}">
        <p14:creationId xmlns:p14="http://schemas.microsoft.com/office/powerpoint/2010/main" val="213182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29841" y="365126"/>
            <a:ext cx="7886700" cy="1325563"/>
          </a:xfrm>
          <a:prstGeom prst="rect">
            <a:avLst/>
          </a:prstGeom>
        </p:spPr>
        <p:txBody>
          <a:bodyPr/>
          <a:lstStyle/>
          <a:p>
            <a:r>
              <a:rPr lang="sv-SE"/>
              <a:t>Klicka här för att ändra format</a:t>
            </a:r>
          </a:p>
        </p:txBody>
      </p:sp>
      <p:sp>
        <p:nvSpPr>
          <p:cNvPr id="3" name="Platshållare för text 2"/>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4" name="Platshållare för innehåll 3"/>
          <p:cNvSpPr>
            <a:spLocks noGrp="1"/>
          </p:cNvSpPr>
          <p:nvPr>
            <p:ph sz="half" idx="2"/>
          </p:nvPr>
        </p:nvSpPr>
        <p:spPr>
          <a:xfrm>
            <a:off x="629842" y="2505075"/>
            <a:ext cx="3868340" cy="3684588"/>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Redigera format för bakgrundstext</a:t>
            </a:r>
          </a:p>
        </p:txBody>
      </p:sp>
      <p:sp>
        <p:nvSpPr>
          <p:cNvPr id="6" name="Platshållare för innehåll 5"/>
          <p:cNvSpPr>
            <a:spLocks noGrp="1"/>
          </p:cNvSpPr>
          <p:nvPr>
            <p:ph sz="quarter" idx="4"/>
          </p:nvPr>
        </p:nvSpPr>
        <p:spPr>
          <a:xfrm>
            <a:off x="4629150" y="2505075"/>
            <a:ext cx="3887391" cy="3684588"/>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a:xfrm>
            <a:off x="628650" y="6356351"/>
            <a:ext cx="2057400" cy="365125"/>
          </a:xfrm>
          <a:prstGeom prst="rect">
            <a:avLst/>
          </a:prstGeom>
        </p:spPr>
        <p:txBody>
          <a:bodyPr/>
          <a:lstStyle/>
          <a:p>
            <a:fld id="{794245F5-64E1-41D8-B17F-F6663DD4D1CC}" type="datetimeFigureOut">
              <a:rPr lang="sv-SE" smtClean="0"/>
              <a:t>2018-02-16</a:t>
            </a:fld>
            <a:endParaRPr lang="sv-SE"/>
          </a:p>
        </p:txBody>
      </p:sp>
      <p:sp>
        <p:nvSpPr>
          <p:cNvPr id="8" name="Platshållare för sidfot 7"/>
          <p:cNvSpPr>
            <a:spLocks noGrp="1"/>
          </p:cNvSpPr>
          <p:nvPr>
            <p:ph type="ftr" sz="quarter" idx="11"/>
          </p:nvPr>
        </p:nvSpPr>
        <p:spPr>
          <a:xfrm>
            <a:off x="3028950" y="6356351"/>
            <a:ext cx="3086100" cy="365125"/>
          </a:xfrm>
          <a:prstGeom prst="rect">
            <a:avLst/>
          </a:prstGeom>
        </p:spPr>
        <p:txBody>
          <a:bodyPr/>
          <a:lstStyle/>
          <a:p>
            <a:endParaRPr lang="sv-SE"/>
          </a:p>
        </p:txBody>
      </p:sp>
      <p:sp>
        <p:nvSpPr>
          <p:cNvPr id="9" name="Platshållare för bildnummer 8"/>
          <p:cNvSpPr>
            <a:spLocks noGrp="1"/>
          </p:cNvSpPr>
          <p:nvPr>
            <p:ph type="sldNum" sz="quarter" idx="12"/>
          </p:nvPr>
        </p:nvSpPr>
        <p:spPr>
          <a:xfrm>
            <a:off x="6457950" y="6356351"/>
            <a:ext cx="2057400" cy="365125"/>
          </a:xfrm>
          <a:prstGeom prst="rect">
            <a:avLst/>
          </a:prstGeom>
        </p:spPr>
        <p:txBody>
          <a:bodyPr/>
          <a:lstStyle/>
          <a:p>
            <a:fld id="{EB8936CC-7BD4-4602-8FE6-61B088923C24}" type="slidenum">
              <a:rPr lang="sv-SE" smtClean="0"/>
              <a:t>‹#›</a:t>
            </a:fld>
            <a:endParaRPr lang="sv-SE"/>
          </a:p>
        </p:txBody>
      </p:sp>
    </p:spTree>
    <p:extLst>
      <p:ext uri="{BB962C8B-B14F-4D97-AF65-F5344CB8AC3E}">
        <p14:creationId xmlns:p14="http://schemas.microsoft.com/office/powerpoint/2010/main" val="383518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8650" y="365126"/>
            <a:ext cx="7886700" cy="1325563"/>
          </a:xfrm>
          <a:prstGeom prst="rect">
            <a:avLst/>
          </a:prstGeom>
        </p:spPr>
        <p:txBody>
          <a:bodyPr/>
          <a:lstStyle/>
          <a:p>
            <a:r>
              <a:rPr lang="sv-SE"/>
              <a:t>Klicka här för att ändra format</a:t>
            </a:r>
          </a:p>
        </p:txBody>
      </p:sp>
      <p:sp>
        <p:nvSpPr>
          <p:cNvPr id="3" name="Platshållare för datum 2"/>
          <p:cNvSpPr>
            <a:spLocks noGrp="1"/>
          </p:cNvSpPr>
          <p:nvPr>
            <p:ph type="dt" sz="half" idx="10"/>
          </p:nvPr>
        </p:nvSpPr>
        <p:spPr>
          <a:xfrm>
            <a:off x="628650" y="6356351"/>
            <a:ext cx="2057400" cy="365125"/>
          </a:xfrm>
          <a:prstGeom prst="rect">
            <a:avLst/>
          </a:prstGeom>
        </p:spPr>
        <p:txBody>
          <a:bodyPr/>
          <a:lstStyle/>
          <a:p>
            <a:fld id="{794245F5-64E1-41D8-B17F-F6663DD4D1CC}" type="datetimeFigureOut">
              <a:rPr lang="sv-SE" smtClean="0"/>
              <a:t>2018-02-16</a:t>
            </a:fld>
            <a:endParaRPr lang="sv-SE"/>
          </a:p>
        </p:txBody>
      </p:sp>
      <p:sp>
        <p:nvSpPr>
          <p:cNvPr id="4" name="Platshållare för sidfot 3"/>
          <p:cNvSpPr>
            <a:spLocks noGrp="1"/>
          </p:cNvSpPr>
          <p:nvPr>
            <p:ph type="ftr" sz="quarter" idx="11"/>
          </p:nvPr>
        </p:nvSpPr>
        <p:spPr>
          <a:xfrm>
            <a:off x="3028950" y="6356351"/>
            <a:ext cx="3086100" cy="365125"/>
          </a:xfrm>
          <a:prstGeom prst="rect">
            <a:avLst/>
          </a:prstGeom>
        </p:spPr>
        <p:txBody>
          <a:bodyPr/>
          <a:lstStyle/>
          <a:p>
            <a:endParaRPr lang="sv-SE"/>
          </a:p>
        </p:txBody>
      </p:sp>
      <p:sp>
        <p:nvSpPr>
          <p:cNvPr id="5" name="Platshållare för bildnummer 4"/>
          <p:cNvSpPr>
            <a:spLocks noGrp="1"/>
          </p:cNvSpPr>
          <p:nvPr>
            <p:ph type="sldNum" sz="quarter" idx="12"/>
          </p:nvPr>
        </p:nvSpPr>
        <p:spPr>
          <a:xfrm>
            <a:off x="6457950" y="6356351"/>
            <a:ext cx="2057400" cy="365125"/>
          </a:xfrm>
          <a:prstGeom prst="rect">
            <a:avLst/>
          </a:prstGeom>
        </p:spPr>
        <p:txBody>
          <a:bodyPr/>
          <a:lstStyle/>
          <a:p>
            <a:fld id="{EB8936CC-7BD4-4602-8FE6-61B088923C24}" type="slidenum">
              <a:rPr lang="sv-SE" smtClean="0"/>
              <a:t>‹#›</a:t>
            </a:fld>
            <a:endParaRPr lang="sv-SE"/>
          </a:p>
        </p:txBody>
      </p:sp>
    </p:spTree>
    <p:extLst>
      <p:ext uri="{BB962C8B-B14F-4D97-AF65-F5344CB8AC3E}">
        <p14:creationId xmlns:p14="http://schemas.microsoft.com/office/powerpoint/2010/main" val="1252200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fld id="{794245F5-64E1-41D8-B17F-F6663DD4D1CC}" type="datetimeFigureOut">
              <a:rPr lang="sv-SE" smtClean="0"/>
              <a:t>2018-02-16</a:t>
            </a:fld>
            <a:endParaRPr lang="sv-SE"/>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p>
        </p:txBody>
      </p:sp>
      <p:sp>
        <p:nvSpPr>
          <p:cNvPr id="4" name="Platshållare för bildnummer 3"/>
          <p:cNvSpPr>
            <a:spLocks noGrp="1"/>
          </p:cNvSpPr>
          <p:nvPr>
            <p:ph type="sldNum" sz="quarter" idx="12"/>
          </p:nvPr>
        </p:nvSpPr>
        <p:spPr>
          <a:xfrm>
            <a:off x="6457950" y="6356351"/>
            <a:ext cx="2057400" cy="365125"/>
          </a:xfrm>
          <a:prstGeom prst="rect">
            <a:avLst/>
          </a:prstGeom>
        </p:spPr>
        <p:txBody>
          <a:bodyPr/>
          <a:lstStyle/>
          <a:p>
            <a:fld id="{EB8936CC-7BD4-4602-8FE6-61B088923C24}" type="slidenum">
              <a:rPr lang="sv-SE" smtClean="0"/>
              <a:t>‹#›</a:t>
            </a:fld>
            <a:endParaRPr lang="sv-SE"/>
          </a:p>
        </p:txBody>
      </p:sp>
    </p:spTree>
    <p:extLst>
      <p:ext uri="{BB962C8B-B14F-4D97-AF65-F5344CB8AC3E}">
        <p14:creationId xmlns:p14="http://schemas.microsoft.com/office/powerpoint/2010/main" val="379107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29841" y="457200"/>
            <a:ext cx="2949178" cy="1600200"/>
          </a:xfrm>
          <a:prstGeom prst="rect">
            <a:avLst/>
          </a:prstGeom>
        </p:spPr>
        <p:txBody>
          <a:bodyPr anchor="b"/>
          <a:lstStyle>
            <a:lvl1pPr>
              <a:defRPr sz="2400"/>
            </a:lvl1pPr>
          </a:lstStyle>
          <a:p>
            <a:r>
              <a:rPr lang="sv-SE"/>
              <a:t>Klicka här för att ändra format</a:t>
            </a:r>
          </a:p>
        </p:txBody>
      </p:sp>
      <p:sp>
        <p:nvSpPr>
          <p:cNvPr id="3" name="Platshållare för innehåll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p:cNvSpPr>
            <a:spLocks noGrp="1"/>
          </p:cNvSpPr>
          <p:nvPr>
            <p:ph type="dt" sz="half" idx="10"/>
          </p:nvPr>
        </p:nvSpPr>
        <p:spPr>
          <a:xfrm>
            <a:off x="628650" y="6356351"/>
            <a:ext cx="2057400" cy="365125"/>
          </a:xfrm>
          <a:prstGeom prst="rect">
            <a:avLst/>
          </a:prstGeom>
        </p:spPr>
        <p:txBody>
          <a:bodyPr/>
          <a:lstStyle/>
          <a:p>
            <a:fld id="{794245F5-64E1-41D8-B17F-F6663DD4D1CC}" type="datetimeFigureOut">
              <a:rPr lang="sv-SE" smtClean="0"/>
              <a:t>2018-02-16</a:t>
            </a:fld>
            <a:endParaRPr lang="sv-SE"/>
          </a:p>
        </p:txBody>
      </p:sp>
      <p:sp>
        <p:nvSpPr>
          <p:cNvPr id="6" name="Platshållare för sidfot 5"/>
          <p:cNvSpPr>
            <a:spLocks noGrp="1"/>
          </p:cNvSpPr>
          <p:nvPr>
            <p:ph type="ftr" sz="quarter" idx="11"/>
          </p:nvPr>
        </p:nvSpPr>
        <p:spPr>
          <a:xfrm>
            <a:off x="3028950" y="6356351"/>
            <a:ext cx="30861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6457950" y="6356351"/>
            <a:ext cx="2057400" cy="365125"/>
          </a:xfrm>
          <a:prstGeom prst="rect">
            <a:avLst/>
          </a:prstGeom>
        </p:spPr>
        <p:txBody>
          <a:bodyPr/>
          <a:lstStyle/>
          <a:p>
            <a:fld id="{EB8936CC-7BD4-4602-8FE6-61B088923C24}" type="slidenum">
              <a:rPr lang="sv-SE" smtClean="0"/>
              <a:t>‹#›</a:t>
            </a:fld>
            <a:endParaRPr lang="sv-SE"/>
          </a:p>
        </p:txBody>
      </p:sp>
    </p:spTree>
    <p:extLst>
      <p:ext uri="{BB962C8B-B14F-4D97-AF65-F5344CB8AC3E}">
        <p14:creationId xmlns:p14="http://schemas.microsoft.com/office/powerpoint/2010/main" val="868248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29841" y="457200"/>
            <a:ext cx="2949178" cy="1600200"/>
          </a:xfrm>
          <a:prstGeom prst="rect">
            <a:avLst/>
          </a:prstGeom>
        </p:spPr>
        <p:txBody>
          <a:bodyPr anchor="b"/>
          <a:lstStyle>
            <a:lvl1pPr>
              <a:defRPr sz="2400"/>
            </a:lvl1pPr>
          </a:lstStyle>
          <a:p>
            <a:r>
              <a:rPr lang="sv-SE"/>
              <a:t>Klicka här för att ändra format</a:t>
            </a:r>
          </a:p>
        </p:txBody>
      </p:sp>
      <p:sp>
        <p:nvSpPr>
          <p:cNvPr id="3" name="Platshållare för bild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v-SE"/>
              <a:t>Klicka på ikonen för att lägga till en bild</a:t>
            </a:r>
          </a:p>
        </p:txBody>
      </p:sp>
      <p:sp>
        <p:nvSpPr>
          <p:cNvPr id="4" name="Platshållare för text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Redigera format för bakgrundstext</a:t>
            </a:r>
          </a:p>
        </p:txBody>
      </p:sp>
      <p:sp>
        <p:nvSpPr>
          <p:cNvPr id="5" name="Platshållare för datum 4"/>
          <p:cNvSpPr>
            <a:spLocks noGrp="1"/>
          </p:cNvSpPr>
          <p:nvPr>
            <p:ph type="dt" sz="half" idx="10"/>
          </p:nvPr>
        </p:nvSpPr>
        <p:spPr>
          <a:xfrm>
            <a:off x="628650" y="6356351"/>
            <a:ext cx="2057400" cy="365125"/>
          </a:xfrm>
          <a:prstGeom prst="rect">
            <a:avLst/>
          </a:prstGeom>
        </p:spPr>
        <p:txBody>
          <a:bodyPr/>
          <a:lstStyle/>
          <a:p>
            <a:fld id="{794245F5-64E1-41D8-B17F-F6663DD4D1CC}" type="datetimeFigureOut">
              <a:rPr lang="sv-SE" smtClean="0"/>
              <a:t>2018-02-16</a:t>
            </a:fld>
            <a:endParaRPr lang="sv-SE"/>
          </a:p>
        </p:txBody>
      </p:sp>
      <p:sp>
        <p:nvSpPr>
          <p:cNvPr id="6" name="Platshållare för sidfot 5"/>
          <p:cNvSpPr>
            <a:spLocks noGrp="1"/>
          </p:cNvSpPr>
          <p:nvPr>
            <p:ph type="ftr" sz="quarter" idx="11"/>
          </p:nvPr>
        </p:nvSpPr>
        <p:spPr>
          <a:xfrm>
            <a:off x="3028950" y="6356351"/>
            <a:ext cx="30861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6457950" y="6356351"/>
            <a:ext cx="2057400" cy="365125"/>
          </a:xfrm>
          <a:prstGeom prst="rect">
            <a:avLst/>
          </a:prstGeom>
        </p:spPr>
        <p:txBody>
          <a:bodyPr/>
          <a:lstStyle/>
          <a:p>
            <a:fld id="{EB8936CC-7BD4-4602-8FE6-61B088923C24}" type="slidenum">
              <a:rPr lang="sv-SE" smtClean="0"/>
              <a:t>‹#›</a:t>
            </a:fld>
            <a:endParaRPr lang="sv-SE"/>
          </a:p>
        </p:txBody>
      </p:sp>
    </p:spTree>
    <p:extLst>
      <p:ext uri="{BB962C8B-B14F-4D97-AF65-F5344CB8AC3E}">
        <p14:creationId xmlns:p14="http://schemas.microsoft.com/office/powerpoint/2010/main" val="36360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dobjekt 10"/>
          <p:cNvPicPr>
            <a:picLocks noChangeAspect="1"/>
          </p:cNvPicPr>
          <p:nvPr userDrawn="1"/>
        </p:nvPicPr>
        <p:blipFill rotWithShape="1">
          <a:blip r:embed="rId13">
            <a:extLst>
              <a:ext uri="{28A0092B-C50C-407E-A947-70E740481C1C}">
                <a14:useLocalDpi xmlns:a14="http://schemas.microsoft.com/office/drawing/2010/main" val="0"/>
              </a:ext>
            </a:extLst>
          </a:blip>
          <a:srcRect l="20959"/>
          <a:stretch/>
        </p:blipFill>
        <p:spPr>
          <a:xfrm>
            <a:off x="3829050" y="-35511"/>
            <a:ext cx="5505753" cy="6889071"/>
          </a:xfrm>
          <a:prstGeom prst="rect">
            <a:avLst/>
          </a:prstGeom>
        </p:spPr>
      </p:pic>
      <p:pic>
        <p:nvPicPr>
          <p:cNvPr id="2" name="Bildobjekt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0384" y="6130360"/>
            <a:ext cx="997926" cy="356734"/>
          </a:xfrm>
          <a:prstGeom prst="rect">
            <a:avLst/>
          </a:prstGeom>
        </p:spPr>
      </p:pic>
    </p:spTree>
    <p:extLst>
      <p:ext uri="{BB962C8B-B14F-4D97-AF65-F5344CB8AC3E}">
        <p14:creationId xmlns:p14="http://schemas.microsoft.com/office/powerpoint/2010/main" val="344383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35.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5.xml"/><Relationship Id="rId16" Type="http://schemas.openxmlformats.org/officeDocument/2006/relationships/diagramColors" Target="../diagrams/colors3.xml"/><Relationship Id="rId20"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image" Target="../media/image36.pn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B6474A-377E-4859-B91E-35EC888922EF}"/>
              </a:ext>
            </a:extLst>
          </p:cNvPr>
          <p:cNvSpPr>
            <a:spLocks noGrp="1"/>
          </p:cNvSpPr>
          <p:nvPr>
            <p:ph type="title"/>
          </p:nvPr>
        </p:nvSpPr>
        <p:spPr>
          <a:xfrm>
            <a:off x="638933" y="331076"/>
            <a:ext cx="7886700" cy="1166648"/>
          </a:xfrm>
        </p:spPr>
        <p:txBody>
          <a:bodyPr/>
          <a:lstStyle/>
          <a:p>
            <a:pPr algn="ctr"/>
            <a:r>
              <a:rPr lang="sv-SE" dirty="0"/>
              <a:t>STRUKTURBILD FYRBODAL</a:t>
            </a:r>
            <a:br>
              <a:rPr lang="sv-SE" dirty="0"/>
            </a:br>
            <a:r>
              <a:rPr lang="sv-SE" sz="2400" dirty="0"/>
              <a:t>Beskrivning av nuläget och processen 2017</a:t>
            </a:r>
            <a:br>
              <a:rPr lang="sv-SE" sz="2400" dirty="0"/>
            </a:br>
            <a:br>
              <a:rPr lang="sv-SE" sz="2400" dirty="0"/>
            </a:br>
            <a:br>
              <a:rPr lang="sv-SE" sz="2400" dirty="0"/>
            </a:br>
            <a:endParaRPr lang="sv-SE" sz="2400" dirty="0"/>
          </a:p>
        </p:txBody>
      </p:sp>
      <p:pic>
        <p:nvPicPr>
          <p:cNvPr id="3" name="Bildobjekt 2">
            <a:extLst>
              <a:ext uri="{FF2B5EF4-FFF2-40B4-BE49-F238E27FC236}">
                <a16:creationId xmlns:a16="http://schemas.microsoft.com/office/drawing/2014/main" id="{79A59EA8-1E19-4151-81DC-E8C1FCD1F24A}"/>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34209" y="5969276"/>
            <a:ext cx="2358887" cy="474240"/>
          </a:xfrm>
          <a:prstGeom prst="rect">
            <a:avLst/>
          </a:prstGeom>
        </p:spPr>
      </p:pic>
      <p:pic>
        <p:nvPicPr>
          <p:cNvPr id="4" name="Bildobjekt 3">
            <a:extLst>
              <a:ext uri="{FF2B5EF4-FFF2-40B4-BE49-F238E27FC236}">
                <a16:creationId xmlns:a16="http://schemas.microsoft.com/office/drawing/2014/main" id="{E709C442-BB61-4C2C-B1C1-552B7AC912DE}"/>
              </a:ext>
            </a:extLst>
          </p:cNvPr>
          <p:cNvPicPr>
            <a:picLocks noChangeAspect="1"/>
          </p:cNvPicPr>
          <p:nvPr/>
        </p:nvPicPr>
        <p:blipFill>
          <a:blip r:embed="rId4"/>
          <a:stretch>
            <a:fillRect/>
          </a:stretch>
        </p:blipFill>
        <p:spPr>
          <a:xfrm>
            <a:off x="2185352" y="1497724"/>
            <a:ext cx="5048406" cy="4284000"/>
          </a:xfrm>
          <a:prstGeom prst="rect">
            <a:avLst/>
          </a:prstGeom>
        </p:spPr>
      </p:pic>
    </p:spTree>
    <p:extLst>
      <p:ext uri="{BB962C8B-B14F-4D97-AF65-F5344CB8AC3E}">
        <p14:creationId xmlns:p14="http://schemas.microsoft.com/office/powerpoint/2010/main" val="2083150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89A645-DB52-46FF-A622-A06835FB2F55}"/>
              </a:ext>
            </a:extLst>
          </p:cNvPr>
          <p:cNvSpPr>
            <a:spLocks noGrp="1"/>
          </p:cNvSpPr>
          <p:nvPr>
            <p:ph type="title"/>
          </p:nvPr>
        </p:nvSpPr>
        <p:spPr>
          <a:xfrm>
            <a:off x="628650" y="365127"/>
            <a:ext cx="7886700" cy="612336"/>
          </a:xfrm>
        </p:spPr>
        <p:txBody>
          <a:bodyPr/>
          <a:lstStyle/>
          <a:p>
            <a:pPr algn="ctr"/>
            <a:r>
              <a:rPr lang="sv-SE" dirty="0"/>
              <a:t>SWOT- ANALYS</a:t>
            </a:r>
          </a:p>
        </p:txBody>
      </p:sp>
      <p:sp>
        <p:nvSpPr>
          <p:cNvPr id="3" name="Platshållare för innehåll 2">
            <a:extLst>
              <a:ext uri="{FF2B5EF4-FFF2-40B4-BE49-F238E27FC236}">
                <a16:creationId xmlns:a16="http://schemas.microsoft.com/office/drawing/2014/main" id="{17AF9117-8B9F-4E0F-9367-4810F0B9DF02}"/>
              </a:ext>
            </a:extLst>
          </p:cNvPr>
          <p:cNvSpPr>
            <a:spLocks noGrp="1"/>
          </p:cNvSpPr>
          <p:nvPr>
            <p:ph sz="half" idx="1"/>
          </p:nvPr>
        </p:nvSpPr>
        <p:spPr>
          <a:xfrm>
            <a:off x="628650" y="1182414"/>
            <a:ext cx="3886200" cy="4994549"/>
          </a:xfrm>
        </p:spPr>
        <p:txBody>
          <a:bodyPr/>
          <a:lstStyle/>
          <a:p>
            <a:pPr marL="0" indent="0">
              <a:buNone/>
            </a:pPr>
            <a:r>
              <a:rPr lang="sv-SE" u="sng" dirty="0"/>
              <a:t>Styrkor </a:t>
            </a:r>
          </a:p>
          <a:p>
            <a:pPr marL="0" indent="0">
              <a:buNone/>
            </a:pPr>
            <a:r>
              <a:rPr lang="sv-SE" sz="1600" dirty="0"/>
              <a:t>Bra kommunikationer                                                             </a:t>
            </a:r>
          </a:p>
          <a:p>
            <a:pPr marL="0" indent="0">
              <a:buNone/>
            </a:pPr>
            <a:r>
              <a:rPr lang="sv-SE" sz="1600" dirty="0"/>
              <a:t>Utbyggd IT-struktur</a:t>
            </a:r>
          </a:p>
          <a:p>
            <a:pPr marL="0" indent="0">
              <a:buNone/>
            </a:pPr>
            <a:r>
              <a:rPr lang="sv-SE" sz="1600" dirty="0"/>
              <a:t>Tillgång till mark, lokaler</a:t>
            </a:r>
          </a:p>
          <a:p>
            <a:pPr marL="0" indent="0">
              <a:buNone/>
            </a:pPr>
            <a:r>
              <a:rPr lang="sv-SE" sz="1600" dirty="0"/>
              <a:t>Rik kultur – många besöksmål</a:t>
            </a:r>
          </a:p>
          <a:p>
            <a:pPr marL="0" indent="0">
              <a:buNone/>
            </a:pPr>
            <a:r>
              <a:rPr lang="sv-SE" sz="1600" dirty="0"/>
              <a:t>Närhet till natur</a:t>
            </a:r>
          </a:p>
          <a:p>
            <a:pPr marL="0" indent="0">
              <a:buNone/>
            </a:pPr>
            <a:r>
              <a:rPr lang="sv-SE" sz="1600" dirty="0"/>
              <a:t>Utbyggd samhällsstruktur</a:t>
            </a:r>
          </a:p>
          <a:p>
            <a:pPr marL="0" indent="0">
              <a:buNone/>
            </a:pPr>
            <a:r>
              <a:rPr lang="sv-SE" sz="1600" dirty="0"/>
              <a:t>Företag</a:t>
            </a:r>
          </a:p>
          <a:p>
            <a:pPr marL="0" indent="0">
              <a:buNone/>
            </a:pPr>
            <a:r>
              <a:rPr lang="sv-SE" sz="1600" dirty="0"/>
              <a:t>Innovativt, tekniskt kunnande  </a:t>
            </a:r>
          </a:p>
          <a:p>
            <a:pPr marL="0" indent="0">
              <a:buNone/>
            </a:pPr>
            <a:r>
              <a:rPr lang="sv-SE" u="sng" dirty="0"/>
              <a:t>Möjligheter</a:t>
            </a:r>
          </a:p>
          <a:p>
            <a:pPr marL="0" indent="0">
              <a:buNone/>
            </a:pPr>
            <a:r>
              <a:rPr lang="sv-SE" sz="1600" dirty="0"/>
              <a:t>Gemensamma regionala resurser</a:t>
            </a:r>
          </a:p>
          <a:p>
            <a:pPr marL="0" indent="0">
              <a:buNone/>
            </a:pPr>
            <a:r>
              <a:rPr lang="sv-SE" sz="1600" dirty="0"/>
              <a:t>Utveckla kommunsamverkan</a:t>
            </a:r>
          </a:p>
          <a:p>
            <a:pPr marL="0" indent="0">
              <a:buNone/>
            </a:pPr>
            <a:r>
              <a:rPr lang="sv-SE" sz="1600" dirty="0"/>
              <a:t>Utveckla ledarskap och roller</a:t>
            </a:r>
          </a:p>
          <a:p>
            <a:pPr marL="0" indent="0">
              <a:buNone/>
            </a:pPr>
            <a:r>
              <a:rPr lang="sv-SE" sz="1600" dirty="0"/>
              <a:t>Tillvarata och utveckla nätverk</a:t>
            </a:r>
          </a:p>
          <a:p>
            <a:pPr marL="0" indent="0">
              <a:buNone/>
            </a:pPr>
            <a:r>
              <a:rPr lang="sv-SE" sz="1600" dirty="0"/>
              <a:t>Samverkan kring utveckling</a:t>
            </a:r>
          </a:p>
          <a:p>
            <a:pPr marL="0" indent="0">
              <a:buNone/>
            </a:pPr>
            <a:endParaRPr lang="sv-SE" sz="1400" dirty="0"/>
          </a:p>
          <a:p>
            <a:pPr marL="0" indent="0">
              <a:buNone/>
            </a:pPr>
            <a:endParaRPr lang="sv-SE" sz="1400" dirty="0"/>
          </a:p>
          <a:p>
            <a:pPr marL="0" indent="0">
              <a:buNone/>
            </a:pPr>
            <a:endParaRPr lang="sv-SE" sz="1400" dirty="0"/>
          </a:p>
          <a:p>
            <a:pPr marL="0" indent="0">
              <a:buNone/>
            </a:pPr>
            <a:endParaRPr lang="sv-SE" dirty="0"/>
          </a:p>
          <a:p>
            <a:pPr marL="0" indent="0">
              <a:buNone/>
            </a:pPr>
            <a:endParaRPr lang="sv-SE" dirty="0"/>
          </a:p>
        </p:txBody>
      </p:sp>
      <p:sp>
        <p:nvSpPr>
          <p:cNvPr id="4" name="Platshållare för innehåll 3">
            <a:extLst>
              <a:ext uri="{FF2B5EF4-FFF2-40B4-BE49-F238E27FC236}">
                <a16:creationId xmlns:a16="http://schemas.microsoft.com/office/drawing/2014/main" id="{F8E1D8D2-3A31-4BAA-8094-CBA542E32163}"/>
              </a:ext>
            </a:extLst>
          </p:cNvPr>
          <p:cNvSpPr>
            <a:spLocks noGrp="1"/>
          </p:cNvSpPr>
          <p:nvPr>
            <p:ph sz="half" idx="2"/>
          </p:nvPr>
        </p:nvSpPr>
        <p:spPr>
          <a:xfrm>
            <a:off x="4629150" y="1182414"/>
            <a:ext cx="3886200" cy="4994549"/>
          </a:xfrm>
        </p:spPr>
        <p:txBody>
          <a:bodyPr/>
          <a:lstStyle/>
          <a:p>
            <a:pPr marL="0" indent="0">
              <a:buNone/>
            </a:pPr>
            <a:r>
              <a:rPr lang="sv-SE" u="sng" dirty="0"/>
              <a:t>Svagheter </a:t>
            </a:r>
            <a:endParaRPr lang="sv-SE" dirty="0"/>
          </a:p>
          <a:p>
            <a:pPr marL="0" indent="0">
              <a:buNone/>
            </a:pPr>
            <a:r>
              <a:rPr lang="sv-SE" sz="1600" dirty="0"/>
              <a:t>Olika system vid gräns, låg turtäthet</a:t>
            </a:r>
          </a:p>
          <a:p>
            <a:pPr marL="0" indent="0">
              <a:buNone/>
            </a:pPr>
            <a:r>
              <a:rPr lang="sv-SE" sz="1600" dirty="0"/>
              <a:t>Utbyggnad av fiber når inte alla</a:t>
            </a:r>
          </a:p>
          <a:p>
            <a:pPr marL="0" indent="0">
              <a:buNone/>
            </a:pPr>
            <a:r>
              <a:rPr lang="sv-SE" sz="1600" dirty="0"/>
              <a:t>Planerad mark oanvänd och lågt utnyttjande </a:t>
            </a:r>
          </a:p>
          <a:p>
            <a:pPr marL="0" indent="0">
              <a:buNone/>
            </a:pPr>
            <a:r>
              <a:rPr lang="sv-SE" sz="1600" dirty="0"/>
              <a:t>Potentialen används inte</a:t>
            </a:r>
          </a:p>
          <a:p>
            <a:pPr marL="0" indent="0">
              <a:buNone/>
            </a:pPr>
            <a:r>
              <a:rPr lang="sv-SE" sz="1600" dirty="0"/>
              <a:t>Gles bebyggelse på jordbruksmark</a:t>
            </a:r>
          </a:p>
          <a:p>
            <a:pPr marL="0" indent="0">
              <a:buNone/>
            </a:pPr>
            <a:r>
              <a:rPr lang="sv-SE" sz="1600" dirty="0"/>
              <a:t>Underhållskostnader, stuprör</a:t>
            </a:r>
          </a:p>
          <a:p>
            <a:pPr marL="0" indent="0">
              <a:buNone/>
            </a:pPr>
            <a:r>
              <a:rPr lang="sv-SE" sz="1600" dirty="0"/>
              <a:t>Branscher och kluster med liten samverkan</a:t>
            </a:r>
          </a:p>
          <a:p>
            <a:pPr marL="0" indent="0">
              <a:buNone/>
            </a:pPr>
            <a:r>
              <a:rPr lang="sv-SE" sz="1600" dirty="0"/>
              <a:t>Få eller inga nätverk </a:t>
            </a:r>
          </a:p>
          <a:p>
            <a:pPr marL="0" indent="0">
              <a:buNone/>
            </a:pPr>
            <a:r>
              <a:rPr lang="sv-SE" u="sng" dirty="0"/>
              <a:t>Hot </a:t>
            </a:r>
          </a:p>
          <a:p>
            <a:pPr marL="0" indent="0">
              <a:buNone/>
            </a:pPr>
            <a:r>
              <a:rPr lang="sv-SE" sz="1600" dirty="0"/>
              <a:t>Dåligt använda gemensamma resurser</a:t>
            </a:r>
          </a:p>
          <a:p>
            <a:pPr marL="0" indent="0">
              <a:buNone/>
            </a:pPr>
            <a:r>
              <a:rPr lang="sv-SE" sz="1600" dirty="0"/>
              <a:t>Brist på regional samverkan</a:t>
            </a:r>
          </a:p>
          <a:p>
            <a:pPr marL="0" indent="0">
              <a:buNone/>
            </a:pPr>
            <a:r>
              <a:rPr lang="sv-SE" sz="1600" dirty="0"/>
              <a:t>Ingen samsyn och regional konkurrens</a:t>
            </a:r>
          </a:p>
          <a:p>
            <a:pPr marL="0" indent="0">
              <a:buNone/>
            </a:pPr>
            <a:r>
              <a:rPr lang="sv-SE" sz="1600" dirty="0"/>
              <a:t>Liten kommunikation och inget nätverkande</a:t>
            </a:r>
          </a:p>
          <a:p>
            <a:pPr marL="0" indent="0">
              <a:buNone/>
            </a:pPr>
            <a:r>
              <a:rPr lang="sv-SE" sz="1600" dirty="0"/>
              <a:t>Brist på förståelse för samverkan</a:t>
            </a:r>
          </a:p>
          <a:p>
            <a:pPr marL="0" indent="0">
              <a:buNone/>
            </a:pPr>
            <a:endParaRPr lang="sv-SE" sz="1400" dirty="0"/>
          </a:p>
        </p:txBody>
      </p:sp>
    </p:spTree>
    <p:extLst>
      <p:ext uri="{BB962C8B-B14F-4D97-AF65-F5344CB8AC3E}">
        <p14:creationId xmlns:p14="http://schemas.microsoft.com/office/powerpoint/2010/main" val="1866593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26E921-88BE-4FB2-9848-98859EB073EF}"/>
              </a:ext>
            </a:extLst>
          </p:cNvPr>
          <p:cNvSpPr>
            <a:spLocks noGrp="1"/>
          </p:cNvSpPr>
          <p:nvPr>
            <p:ph type="title"/>
          </p:nvPr>
        </p:nvSpPr>
        <p:spPr/>
        <p:txBody>
          <a:bodyPr/>
          <a:lstStyle/>
          <a:p>
            <a:r>
              <a:rPr lang="sv-SE" dirty="0"/>
              <a:t>                     Strukturbild Fyrbodal</a:t>
            </a:r>
            <a:br>
              <a:rPr lang="sv-SE" dirty="0"/>
            </a:br>
            <a:r>
              <a:rPr lang="sv-SE" dirty="0"/>
              <a:t>      </a:t>
            </a:r>
            <a:r>
              <a:rPr lang="sv-SE" sz="2800" dirty="0"/>
              <a:t>Dialogmöten i Bengtsfors, Tanum, Uddevalla</a:t>
            </a:r>
            <a:br>
              <a:rPr lang="sv-SE" sz="2800" dirty="0"/>
            </a:br>
            <a:br>
              <a:rPr lang="sv-SE" sz="2800" dirty="0"/>
            </a:br>
            <a:r>
              <a:rPr lang="sv-SE" sz="2800" dirty="0"/>
              <a:t>Dialogmötena gav följande ledordspar:</a:t>
            </a:r>
            <a:br>
              <a:rPr lang="sv-SE" sz="2800" dirty="0"/>
            </a:br>
            <a:br>
              <a:rPr lang="sv-SE" sz="2800" dirty="0"/>
            </a:br>
            <a:r>
              <a:rPr lang="sv-SE" sz="4000" b="1" dirty="0"/>
              <a:t>Självbild     -  Ärlighet</a:t>
            </a:r>
            <a:br>
              <a:rPr lang="sv-SE" sz="4000" b="1" dirty="0"/>
            </a:br>
            <a:br>
              <a:rPr lang="sv-SE" sz="4000" b="1" dirty="0"/>
            </a:br>
            <a:r>
              <a:rPr lang="sv-SE" sz="4000" b="1" dirty="0"/>
              <a:t>Ledarskap  - Tillit</a:t>
            </a:r>
            <a:br>
              <a:rPr lang="sv-SE" sz="4000" b="1" dirty="0"/>
            </a:br>
            <a:br>
              <a:rPr lang="sv-SE" sz="4000" b="1" dirty="0"/>
            </a:br>
            <a:r>
              <a:rPr lang="sv-SE" sz="4000" b="1" dirty="0"/>
              <a:t>Laganda     - Mod</a:t>
            </a:r>
            <a:br>
              <a:rPr lang="sv-SE" sz="4000" b="1" dirty="0"/>
            </a:br>
            <a:br>
              <a:rPr lang="sv-SE" sz="4000" b="1" dirty="0"/>
            </a:br>
            <a:r>
              <a:rPr lang="sv-SE" sz="2400" dirty="0"/>
              <a:t>Viktigt se själv, visa ledarskap och ha laganda – </a:t>
            </a:r>
            <a:r>
              <a:rPr lang="sv-SE" sz="2400" dirty="0" err="1"/>
              <a:t>Forca</a:t>
            </a:r>
            <a:r>
              <a:rPr lang="sv-SE" sz="2400" dirty="0"/>
              <a:t> Fyrbodal</a:t>
            </a:r>
            <a:br>
              <a:rPr lang="sv-SE" sz="4000" dirty="0"/>
            </a:br>
            <a:r>
              <a:rPr lang="sv-SE" sz="2400" dirty="0"/>
              <a:t>Kraften i Fyrbodal</a:t>
            </a:r>
          </a:p>
        </p:txBody>
      </p:sp>
      <p:pic>
        <p:nvPicPr>
          <p:cNvPr id="3" name="Bildobjekt 2">
            <a:extLst>
              <a:ext uri="{FF2B5EF4-FFF2-40B4-BE49-F238E27FC236}">
                <a16:creationId xmlns:a16="http://schemas.microsoft.com/office/drawing/2014/main" id="{EAA1D05C-ACFE-4A9E-9517-5D00D290A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18" y="2394749"/>
            <a:ext cx="3478884" cy="2844000"/>
          </a:xfrm>
          <a:prstGeom prst="rect">
            <a:avLst/>
          </a:prstGeom>
        </p:spPr>
      </p:pic>
    </p:spTree>
    <p:extLst>
      <p:ext uri="{BB962C8B-B14F-4D97-AF65-F5344CB8AC3E}">
        <p14:creationId xmlns:p14="http://schemas.microsoft.com/office/powerpoint/2010/main" val="3142071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6E187-05CC-4021-A8DA-DB4992B2BEF5}"/>
              </a:ext>
            </a:extLst>
          </p:cNvPr>
          <p:cNvSpPr>
            <a:spLocks noGrp="1"/>
          </p:cNvSpPr>
          <p:nvPr>
            <p:ph type="title"/>
          </p:nvPr>
        </p:nvSpPr>
        <p:spPr>
          <a:xfrm>
            <a:off x="628650" y="365126"/>
            <a:ext cx="7886700" cy="768349"/>
          </a:xfrm>
        </p:spPr>
        <p:txBody>
          <a:bodyPr/>
          <a:lstStyle/>
          <a:p>
            <a:pPr algn="ctr"/>
            <a:r>
              <a:rPr lang="sv-SE" dirty="0"/>
              <a:t>Befolkningsstruktur</a:t>
            </a:r>
          </a:p>
        </p:txBody>
      </p:sp>
      <p:sp>
        <p:nvSpPr>
          <p:cNvPr id="5" name="Rektangel 4">
            <a:extLst>
              <a:ext uri="{FF2B5EF4-FFF2-40B4-BE49-F238E27FC236}">
                <a16:creationId xmlns:a16="http://schemas.microsoft.com/office/drawing/2014/main" id="{5EAAA0DA-8335-488A-85D6-2695A615F8F3}"/>
              </a:ext>
            </a:extLst>
          </p:cNvPr>
          <p:cNvSpPr/>
          <p:nvPr/>
        </p:nvSpPr>
        <p:spPr>
          <a:xfrm>
            <a:off x="4128940" y="1630837"/>
            <a:ext cx="5203595" cy="524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9" name="Rektangel 8">
            <a:extLst>
              <a:ext uri="{FF2B5EF4-FFF2-40B4-BE49-F238E27FC236}">
                <a16:creationId xmlns:a16="http://schemas.microsoft.com/office/drawing/2014/main" id="{A294D1D6-70EF-4E64-8330-C7CC45226019}"/>
              </a:ext>
            </a:extLst>
          </p:cNvPr>
          <p:cNvSpPr/>
          <p:nvPr/>
        </p:nvSpPr>
        <p:spPr>
          <a:xfrm>
            <a:off x="2498102" y="6485641"/>
            <a:ext cx="1159497" cy="25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FI" sz="1200" dirty="0">
                <a:solidFill>
                  <a:schemeClr val="tx2"/>
                </a:solidFill>
              </a:rPr>
              <a:t>Källa: SCB</a:t>
            </a:r>
          </a:p>
        </p:txBody>
      </p:sp>
      <p:graphicFrame>
        <p:nvGraphicFramePr>
          <p:cNvPr id="10" name="Tabell 9">
            <a:extLst>
              <a:ext uri="{FF2B5EF4-FFF2-40B4-BE49-F238E27FC236}">
                <a16:creationId xmlns:a16="http://schemas.microsoft.com/office/drawing/2014/main" id="{57E09E53-83EE-4B64-9055-5B3AB33457BF}"/>
              </a:ext>
            </a:extLst>
          </p:cNvPr>
          <p:cNvGraphicFramePr>
            <a:graphicFrameLocks noGrp="1"/>
          </p:cNvGraphicFramePr>
          <p:nvPr>
            <p:extLst>
              <p:ext uri="{D42A27DB-BD31-4B8C-83A1-F6EECF244321}">
                <p14:modId xmlns:p14="http://schemas.microsoft.com/office/powerpoint/2010/main" val="166480576"/>
              </p:ext>
            </p:extLst>
          </p:nvPr>
        </p:nvGraphicFramePr>
        <p:xfrm>
          <a:off x="4737314" y="1321034"/>
          <a:ext cx="4251487" cy="4003040"/>
        </p:xfrm>
        <a:graphic>
          <a:graphicData uri="http://schemas.openxmlformats.org/drawingml/2006/table">
            <a:tbl>
              <a:tblPr>
                <a:tableStyleId>{5C22544A-7EE6-4342-B048-85BDC9FD1C3A}</a:tableStyleId>
              </a:tblPr>
              <a:tblGrid>
                <a:gridCol w="1561770">
                  <a:extLst>
                    <a:ext uri="{9D8B030D-6E8A-4147-A177-3AD203B41FA5}">
                      <a16:colId xmlns:a16="http://schemas.microsoft.com/office/drawing/2014/main" val="1698849033"/>
                    </a:ext>
                  </a:extLst>
                </a:gridCol>
                <a:gridCol w="1249417">
                  <a:extLst>
                    <a:ext uri="{9D8B030D-6E8A-4147-A177-3AD203B41FA5}">
                      <a16:colId xmlns:a16="http://schemas.microsoft.com/office/drawing/2014/main" val="263924524"/>
                    </a:ext>
                  </a:extLst>
                </a:gridCol>
                <a:gridCol w="1440300">
                  <a:extLst>
                    <a:ext uri="{9D8B030D-6E8A-4147-A177-3AD203B41FA5}">
                      <a16:colId xmlns:a16="http://schemas.microsoft.com/office/drawing/2014/main" val="466752253"/>
                    </a:ext>
                  </a:extLst>
                </a:gridCol>
              </a:tblGrid>
              <a:tr h="186812">
                <a:tc>
                  <a:txBody>
                    <a:bodyPr/>
                    <a:lstStyle/>
                    <a:p>
                      <a:pPr algn="l" fontAlgn="b"/>
                      <a:r>
                        <a:rPr lang="sv-FI" sz="1600" b="1" u="none" strike="noStrike" dirty="0">
                          <a:solidFill>
                            <a:schemeClr val="tx2"/>
                          </a:solidFill>
                          <a:effectLst/>
                        </a:rPr>
                        <a:t>Kommun</a:t>
                      </a:r>
                      <a:endParaRPr lang="sv-FI" sz="1600" b="1" i="0" u="none" strike="noStrike" dirty="0">
                        <a:solidFill>
                          <a:schemeClr val="tx2"/>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b="1" u="none" strike="noStrike" dirty="0">
                          <a:solidFill>
                            <a:schemeClr val="tx2"/>
                          </a:solidFill>
                          <a:effectLst/>
                        </a:rPr>
                        <a:t>Invånare 2016</a:t>
                      </a:r>
                      <a:endParaRPr lang="sv-FI" sz="1600" b="1" i="0" u="none" strike="noStrike" dirty="0">
                        <a:solidFill>
                          <a:schemeClr val="tx2"/>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b="1" u="none" strike="noStrike" dirty="0">
                          <a:solidFill>
                            <a:schemeClr val="tx2"/>
                          </a:solidFill>
                          <a:effectLst/>
                        </a:rPr>
                        <a:t>Invånare/km2</a:t>
                      </a:r>
                      <a:endParaRPr lang="sv-FI" sz="1600" b="1" i="0" u="none" strike="noStrike" dirty="0">
                        <a:solidFill>
                          <a:schemeClr val="tx2"/>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3551348986"/>
                  </a:ext>
                </a:extLst>
              </a:tr>
              <a:tr h="232872">
                <a:tc>
                  <a:txBody>
                    <a:bodyPr/>
                    <a:lstStyle/>
                    <a:p>
                      <a:pPr algn="l" fontAlgn="b"/>
                      <a:r>
                        <a:rPr lang="sv-FI" sz="1600" u="none" strike="noStrike" dirty="0">
                          <a:effectLst/>
                        </a:rPr>
                        <a:t>Bengtsfors</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9 940</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11</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2166119431"/>
                  </a:ext>
                </a:extLst>
              </a:tr>
              <a:tr h="232872">
                <a:tc>
                  <a:txBody>
                    <a:bodyPr/>
                    <a:lstStyle/>
                    <a:p>
                      <a:pPr algn="l" fontAlgn="b"/>
                      <a:r>
                        <a:rPr lang="sv-FI" sz="1600" u="none" strike="noStrike" dirty="0">
                          <a:effectLst/>
                        </a:rPr>
                        <a:t>Dals-Ed</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a:effectLst/>
                        </a:rPr>
                        <a:t>4 777</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a:effectLst/>
                        </a:rPr>
                        <a:t>7</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1564454582"/>
                  </a:ext>
                </a:extLst>
              </a:tr>
              <a:tr h="232872">
                <a:tc>
                  <a:txBody>
                    <a:bodyPr/>
                    <a:lstStyle/>
                    <a:p>
                      <a:pPr algn="l" fontAlgn="b"/>
                      <a:r>
                        <a:rPr lang="sv-FI" sz="1600" u="none" strike="noStrike" dirty="0">
                          <a:effectLst/>
                        </a:rPr>
                        <a:t>Färgelanda</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6 627</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a:effectLst/>
                        </a:rPr>
                        <a:t>11</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2593614128"/>
                  </a:ext>
                </a:extLst>
              </a:tr>
              <a:tr h="232872">
                <a:tc>
                  <a:txBody>
                    <a:bodyPr/>
                    <a:lstStyle/>
                    <a:p>
                      <a:pPr algn="l" fontAlgn="b"/>
                      <a:r>
                        <a:rPr lang="sv-FI" sz="1600" u="none" strike="noStrike" dirty="0">
                          <a:effectLst/>
                        </a:rPr>
                        <a:t>Lysekil</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14 570</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a:effectLst/>
                        </a:rPr>
                        <a:t>69</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989796638"/>
                  </a:ext>
                </a:extLst>
              </a:tr>
              <a:tr h="232872">
                <a:tc>
                  <a:txBody>
                    <a:bodyPr/>
                    <a:lstStyle/>
                    <a:p>
                      <a:pPr algn="l" fontAlgn="b"/>
                      <a:r>
                        <a:rPr lang="sv-FI" sz="1600" u="none" strike="noStrike" dirty="0">
                          <a:effectLst/>
                        </a:rPr>
                        <a:t>Mellerud</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9 323</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a:effectLst/>
                        </a:rPr>
                        <a:t>18</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1072762530"/>
                  </a:ext>
                </a:extLst>
              </a:tr>
              <a:tr h="232872">
                <a:tc>
                  <a:txBody>
                    <a:bodyPr/>
                    <a:lstStyle/>
                    <a:p>
                      <a:pPr algn="l" fontAlgn="b"/>
                      <a:r>
                        <a:rPr lang="sv-FI" sz="1600" u="none" strike="noStrike" dirty="0">
                          <a:effectLst/>
                        </a:rPr>
                        <a:t>Munkedal</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10 361</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a:effectLst/>
                        </a:rPr>
                        <a:t>16</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329402836"/>
                  </a:ext>
                </a:extLst>
              </a:tr>
              <a:tr h="232872">
                <a:tc>
                  <a:txBody>
                    <a:bodyPr/>
                    <a:lstStyle/>
                    <a:p>
                      <a:pPr algn="l" fontAlgn="b"/>
                      <a:r>
                        <a:rPr lang="sv-FI" sz="1600" u="none" strike="noStrike" dirty="0">
                          <a:effectLst/>
                        </a:rPr>
                        <a:t>Orust</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15 093</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39</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1568722488"/>
                  </a:ext>
                </a:extLst>
              </a:tr>
              <a:tr h="232872">
                <a:tc>
                  <a:txBody>
                    <a:bodyPr/>
                    <a:lstStyle/>
                    <a:p>
                      <a:pPr algn="l" fontAlgn="b"/>
                      <a:r>
                        <a:rPr lang="sv-FI" sz="1600" u="none" strike="noStrike">
                          <a:effectLst/>
                        </a:rPr>
                        <a:t>Sotenäs</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9 065</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65</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3073609864"/>
                  </a:ext>
                </a:extLst>
              </a:tr>
              <a:tr h="232872">
                <a:tc>
                  <a:txBody>
                    <a:bodyPr/>
                    <a:lstStyle/>
                    <a:p>
                      <a:pPr algn="l" fontAlgn="b"/>
                      <a:r>
                        <a:rPr lang="sv-FI" sz="1600" u="none" strike="noStrike">
                          <a:effectLst/>
                        </a:rPr>
                        <a:t>Strömstad</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13 079</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28</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172537742"/>
                  </a:ext>
                </a:extLst>
              </a:tr>
              <a:tr h="232872">
                <a:tc>
                  <a:txBody>
                    <a:bodyPr/>
                    <a:lstStyle/>
                    <a:p>
                      <a:pPr algn="l" fontAlgn="b"/>
                      <a:r>
                        <a:rPr lang="sv-FI" sz="1600" u="none" strike="noStrike">
                          <a:effectLst/>
                        </a:rPr>
                        <a:t>Tanum</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12 606</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14</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1876980253"/>
                  </a:ext>
                </a:extLst>
              </a:tr>
              <a:tr h="232872">
                <a:tc>
                  <a:txBody>
                    <a:bodyPr/>
                    <a:lstStyle/>
                    <a:p>
                      <a:pPr algn="l" fontAlgn="b"/>
                      <a:r>
                        <a:rPr lang="sv-FI" sz="1600" u="none" strike="noStrike">
                          <a:effectLst/>
                        </a:rPr>
                        <a:t>Trollhättan</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57 753</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141</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1694103797"/>
                  </a:ext>
                </a:extLst>
              </a:tr>
              <a:tr h="232872">
                <a:tc>
                  <a:txBody>
                    <a:bodyPr/>
                    <a:lstStyle/>
                    <a:p>
                      <a:pPr algn="l" fontAlgn="b"/>
                      <a:r>
                        <a:rPr lang="sv-FI" sz="1600" u="none" strike="noStrike">
                          <a:effectLst/>
                        </a:rPr>
                        <a:t>Uddevalla</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a:effectLst/>
                        </a:rPr>
                        <a:t>55 164</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87</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2280894172"/>
                  </a:ext>
                </a:extLst>
              </a:tr>
              <a:tr h="232872">
                <a:tc>
                  <a:txBody>
                    <a:bodyPr/>
                    <a:lstStyle/>
                    <a:p>
                      <a:pPr algn="l" fontAlgn="b"/>
                      <a:r>
                        <a:rPr lang="sv-FI" sz="1600" u="none" strike="noStrike">
                          <a:effectLst/>
                        </a:rPr>
                        <a:t>Vänersborg</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a:effectLst/>
                        </a:rPr>
                        <a:t>38 955</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61</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2359242486"/>
                  </a:ext>
                </a:extLst>
              </a:tr>
              <a:tr h="232872">
                <a:tc>
                  <a:txBody>
                    <a:bodyPr/>
                    <a:lstStyle/>
                    <a:p>
                      <a:pPr algn="l" fontAlgn="b"/>
                      <a:r>
                        <a:rPr lang="sv-FI" sz="1600" u="none" strike="noStrike">
                          <a:effectLst/>
                        </a:rPr>
                        <a:t>Åmål</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a:effectLst/>
                        </a:rPr>
                        <a:t>12 801</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61</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1838424308"/>
                  </a:ext>
                </a:extLst>
              </a:tr>
              <a:tr h="232872">
                <a:tc>
                  <a:txBody>
                    <a:bodyPr/>
                    <a:lstStyle/>
                    <a:p>
                      <a:pPr algn="l" fontAlgn="b"/>
                      <a:r>
                        <a:rPr lang="sv-FI" sz="1600" u="none" strike="noStrike">
                          <a:effectLst/>
                        </a:rPr>
                        <a:t>Fyrbodal</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a:effectLst/>
                        </a:rPr>
                        <a:t>270 114</a:t>
                      </a:r>
                      <a:endParaRPr lang="sv-FI" sz="1600" b="0" i="0" u="none" strike="noStrike">
                        <a:solidFill>
                          <a:srgbClr val="000000"/>
                        </a:solidFill>
                        <a:effectLst/>
                        <a:latin typeface="Calibri" panose="020F0502020204030204" pitchFamily="34" charset="0"/>
                      </a:endParaRPr>
                    </a:p>
                  </a:txBody>
                  <a:tcPr marL="6350" marR="6350" marT="6350" marB="0" anchor="b">
                    <a:solidFill>
                      <a:schemeClr val="bg1"/>
                    </a:solidFill>
                  </a:tcPr>
                </a:tc>
                <a:tc>
                  <a:txBody>
                    <a:bodyPr/>
                    <a:lstStyle/>
                    <a:p>
                      <a:pPr algn="r" fontAlgn="b"/>
                      <a:r>
                        <a:rPr lang="sv-FI" sz="1600" u="none" strike="noStrike" dirty="0">
                          <a:effectLst/>
                        </a:rPr>
                        <a:t>35</a:t>
                      </a:r>
                      <a:endParaRPr lang="sv-FI" sz="1600" b="0" i="0" u="none" strike="noStrike" dirty="0">
                        <a:solidFill>
                          <a:srgbClr val="000000"/>
                        </a:solidFill>
                        <a:effectLst/>
                        <a:latin typeface="Calibri" panose="020F0502020204030204" pitchFamily="34" charset="0"/>
                      </a:endParaRPr>
                    </a:p>
                  </a:txBody>
                  <a:tcPr marL="6350" marR="6350" marT="6350" marB="0" anchor="b">
                    <a:solidFill>
                      <a:schemeClr val="bg1"/>
                    </a:solidFill>
                  </a:tcPr>
                </a:tc>
                <a:extLst>
                  <a:ext uri="{0D108BD9-81ED-4DB2-BD59-A6C34878D82A}">
                    <a16:rowId xmlns:a16="http://schemas.microsoft.com/office/drawing/2014/main" val="916540782"/>
                  </a:ext>
                </a:extLst>
              </a:tr>
            </a:tbl>
          </a:graphicData>
        </a:graphic>
      </p:graphicFrame>
      <p:grpSp>
        <p:nvGrpSpPr>
          <p:cNvPr id="12" name="Grupp 11">
            <a:extLst>
              <a:ext uri="{FF2B5EF4-FFF2-40B4-BE49-F238E27FC236}">
                <a16:creationId xmlns:a16="http://schemas.microsoft.com/office/drawing/2014/main" id="{27255F5F-D3DB-437B-8017-C4D6EA8BCFAD}"/>
              </a:ext>
            </a:extLst>
          </p:cNvPr>
          <p:cNvGrpSpPr/>
          <p:nvPr/>
        </p:nvGrpSpPr>
        <p:grpSpPr>
          <a:xfrm>
            <a:off x="37499" y="869794"/>
            <a:ext cx="4512196" cy="5875083"/>
            <a:chOff x="0" y="1388303"/>
            <a:chExt cx="4062953" cy="5490477"/>
          </a:xfrm>
        </p:grpSpPr>
        <p:pic>
          <p:nvPicPr>
            <p:cNvPr id="6" name="Bildobjekt 5">
              <a:extLst>
                <a:ext uri="{FF2B5EF4-FFF2-40B4-BE49-F238E27FC236}">
                  <a16:creationId xmlns:a16="http://schemas.microsoft.com/office/drawing/2014/main" id="{B640FBDE-24AB-4D8B-BCA6-88685A6F8952}"/>
                </a:ext>
              </a:extLst>
            </p:cNvPr>
            <p:cNvPicPr>
              <a:picLocks noChangeAspect="1"/>
            </p:cNvPicPr>
            <p:nvPr/>
          </p:nvPicPr>
          <p:blipFill>
            <a:blip r:embed="rId3"/>
            <a:stretch>
              <a:fillRect/>
            </a:stretch>
          </p:blipFill>
          <p:spPr>
            <a:xfrm>
              <a:off x="0" y="1388303"/>
              <a:ext cx="4062953" cy="5490477"/>
            </a:xfrm>
            <a:prstGeom prst="rect">
              <a:avLst/>
            </a:prstGeom>
          </p:spPr>
        </p:pic>
        <p:sp>
          <p:nvSpPr>
            <p:cNvPr id="11" name="Frihandsfigur: Form 10">
              <a:extLst>
                <a:ext uri="{FF2B5EF4-FFF2-40B4-BE49-F238E27FC236}">
                  <a16:creationId xmlns:a16="http://schemas.microsoft.com/office/drawing/2014/main" id="{FDE33590-A9D0-4F72-86F6-BDC3CD979841}"/>
                </a:ext>
              </a:extLst>
            </p:cNvPr>
            <p:cNvSpPr/>
            <p:nvPr/>
          </p:nvSpPr>
          <p:spPr>
            <a:xfrm>
              <a:off x="419100" y="2781300"/>
              <a:ext cx="1608667" cy="1148938"/>
            </a:xfrm>
            <a:custGeom>
              <a:avLst/>
              <a:gdLst>
                <a:gd name="connsiteX0" fmla="*/ 0 w 1608667"/>
                <a:gd name="connsiteY0" fmla="*/ 1138767 h 1148938"/>
                <a:gd name="connsiteX1" fmla="*/ 448733 w 1608667"/>
                <a:gd name="connsiteY1" fmla="*/ 1147233 h 1148938"/>
                <a:gd name="connsiteX2" fmla="*/ 503767 w 1608667"/>
                <a:gd name="connsiteY2" fmla="*/ 1109133 h 1148938"/>
                <a:gd name="connsiteX3" fmla="*/ 575733 w 1608667"/>
                <a:gd name="connsiteY3" fmla="*/ 1092200 h 1148938"/>
                <a:gd name="connsiteX4" fmla="*/ 605367 w 1608667"/>
                <a:gd name="connsiteY4" fmla="*/ 1113367 h 1148938"/>
                <a:gd name="connsiteX5" fmla="*/ 660400 w 1608667"/>
                <a:gd name="connsiteY5" fmla="*/ 1049867 h 1148938"/>
                <a:gd name="connsiteX6" fmla="*/ 677333 w 1608667"/>
                <a:gd name="connsiteY6" fmla="*/ 1058333 h 1148938"/>
                <a:gd name="connsiteX7" fmla="*/ 723900 w 1608667"/>
                <a:gd name="connsiteY7" fmla="*/ 977900 h 1148938"/>
                <a:gd name="connsiteX8" fmla="*/ 842433 w 1608667"/>
                <a:gd name="connsiteY8" fmla="*/ 1007533 h 1148938"/>
                <a:gd name="connsiteX9" fmla="*/ 872067 w 1608667"/>
                <a:gd name="connsiteY9" fmla="*/ 905933 h 1148938"/>
                <a:gd name="connsiteX10" fmla="*/ 910167 w 1608667"/>
                <a:gd name="connsiteY10" fmla="*/ 846667 h 1148938"/>
                <a:gd name="connsiteX11" fmla="*/ 948267 w 1608667"/>
                <a:gd name="connsiteY11" fmla="*/ 770467 h 1148938"/>
                <a:gd name="connsiteX12" fmla="*/ 973667 w 1608667"/>
                <a:gd name="connsiteY12" fmla="*/ 825500 h 1148938"/>
                <a:gd name="connsiteX13" fmla="*/ 994833 w 1608667"/>
                <a:gd name="connsiteY13" fmla="*/ 829733 h 1148938"/>
                <a:gd name="connsiteX14" fmla="*/ 1016000 w 1608667"/>
                <a:gd name="connsiteY14" fmla="*/ 855133 h 1148938"/>
                <a:gd name="connsiteX15" fmla="*/ 977900 w 1608667"/>
                <a:gd name="connsiteY15" fmla="*/ 935567 h 1148938"/>
                <a:gd name="connsiteX16" fmla="*/ 982133 w 1608667"/>
                <a:gd name="connsiteY16" fmla="*/ 952500 h 1148938"/>
                <a:gd name="connsiteX17" fmla="*/ 982133 w 1608667"/>
                <a:gd name="connsiteY17" fmla="*/ 1007533 h 1148938"/>
                <a:gd name="connsiteX18" fmla="*/ 1049867 w 1608667"/>
                <a:gd name="connsiteY18" fmla="*/ 1087967 h 1148938"/>
                <a:gd name="connsiteX19" fmla="*/ 1079500 w 1608667"/>
                <a:gd name="connsiteY19" fmla="*/ 1066800 h 1148938"/>
                <a:gd name="connsiteX20" fmla="*/ 1138767 w 1608667"/>
                <a:gd name="connsiteY20" fmla="*/ 1066800 h 1148938"/>
                <a:gd name="connsiteX21" fmla="*/ 1214967 w 1608667"/>
                <a:gd name="connsiteY21" fmla="*/ 1117600 h 1148938"/>
                <a:gd name="connsiteX22" fmla="*/ 1240367 w 1608667"/>
                <a:gd name="connsiteY22" fmla="*/ 1041400 h 1148938"/>
                <a:gd name="connsiteX23" fmla="*/ 1231900 w 1608667"/>
                <a:gd name="connsiteY23" fmla="*/ 994833 h 1148938"/>
                <a:gd name="connsiteX24" fmla="*/ 1278467 w 1608667"/>
                <a:gd name="connsiteY24" fmla="*/ 960967 h 1148938"/>
                <a:gd name="connsiteX25" fmla="*/ 1282700 w 1608667"/>
                <a:gd name="connsiteY25" fmla="*/ 901700 h 1148938"/>
                <a:gd name="connsiteX26" fmla="*/ 1320800 w 1608667"/>
                <a:gd name="connsiteY26" fmla="*/ 821267 h 1148938"/>
                <a:gd name="connsiteX27" fmla="*/ 1282700 w 1608667"/>
                <a:gd name="connsiteY27" fmla="*/ 783167 h 1148938"/>
                <a:gd name="connsiteX28" fmla="*/ 1231900 w 1608667"/>
                <a:gd name="connsiteY28" fmla="*/ 795867 h 1148938"/>
                <a:gd name="connsiteX29" fmla="*/ 1231900 w 1608667"/>
                <a:gd name="connsiteY29" fmla="*/ 728133 h 1148938"/>
                <a:gd name="connsiteX30" fmla="*/ 1223433 w 1608667"/>
                <a:gd name="connsiteY30" fmla="*/ 719667 h 1148938"/>
                <a:gd name="connsiteX31" fmla="*/ 1236133 w 1608667"/>
                <a:gd name="connsiteY31" fmla="*/ 698500 h 1148938"/>
                <a:gd name="connsiteX32" fmla="*/ 1282700 w 1608667"/>
                <a:gd name="connsiteY32" fmla="*/ 664633 h 1148938"/>
                <a:gd name="connsiteX33" fmla="*/ 1312333 w 1608667"/>
                <a:gd name="connsiteY33" fmla="*/ 690033 h 1148938"/>
                <a:gd name="connsiteX34" fmla="*/ 1397000 w 1608667"/>
                <a:gd name="connsiteY34" fmla="*/ 613833 h 1148938"/>
                <a:gd name="connsiteX35" fmla="*/ 1397000 w 1608667"/>
                <a:gd name="connsiteY35" fmla="*/ 537633 h 1148938"/>
                <a:gd name="connsiteX36" fmla="*/ 1447800 w 1608667"/>
                <a:gd name="connsiteY36" fmla="*/ 499533 h 1148938"/>
                <a:gd name="connsiteX37" fmla="*/ 1464733 w 1608667"/>
                <a:gd name="connsiteY37" fmla="*/ 376767 h 1148938"/>
                <a:gd name="connsiteX38" fmla="*/ 1557867 w 1608667"/>
                <a:gd name="connsiteY38" fmla="*/ 207433 h 1148938"/>
                <a:gd name="connsiteX39" fmla="*/ 1608667 w 1608667"/>
                <a:gd name="connsiteY39" fmla="*/ 0 h 11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08667" h="1148938">
                  <a:moveTo>
                    <a:pt x="0" y="1138767"/>
                  </a:moveTo>
                  <a:cubicBezTo>
                    <a:pt x="182386" y="1145469"/>
                    <a:pt x="364772" y="1152172"/>
                    <a:pt x="448733" y="1147233"/>
                  </a:cubicBezTo>
                  <a:cubicBezTo>
                    <a:pt x="532694" y="1142294"/>
                    <a:pt x="482600" y="1118305"/>
                    <a:pt x="503767" y="1109133"/>
                  </a:cubicBezTo>
                  <a:cubicBezTo>
                    <a:pt x="524934" y="1099961"/>
                    <a:pt x="558800" y="1091494"/>
                    <a:pt x="575733" y="1092200"/>
                  </a:cubicBezTo>
                  <a:cubicBezTo>
                    <a:pt x="592666" y="1092906"/>
                    <a:pt x="591256" y="1120422"/>
                    <a:pt x="605367" y="1113367"/>
                  </a:cubicBezTo>
                  <a:cubicBezTo>
                    <a:pt x="619478" y="1106312"/>
                    <a:pt x="660400" y="1049867"/>
                    <a:pt x="660400" y="1049867"/>
                  </a:cubicBezTo>
                  <a:cubicBezTo>
                    <a:pt x="672394" y="1040695"/>
                    <a:pt x="666750" y="1070327"/>
                    <a:pt x="677333" y="1058333"/>
                  </a:cubicBezTo>
                  <a:cubicBezTo>
                    <a:pt x="687916" y="1046339"/>
                    <a:pt x="696383" y="986367"/>
                    <a:pt x="723900" y="977900"/>
                  </a:cubicBezTo>
                  <a:cubicBezTo>
                    <a:pt x="751417" y="969433"/>
                    <a:pt x="817739" y="1019527"/>
                    <a:pt x="842433" y="1007533"/>
                  </a:cubicBezTo>
                  <a:cubicBezTo>
                    <a:pt x="867128" y="995538"/>
                    <a:pt x="860778" y="932744"/>
                    <a:pt x="872067" y="905933"/>
                  </a:cubicBezTo>
                  <a:cubicBezTo>
                    <a:pt x="883356" y="879122"/>
                    <a:pt x="897467" y="869245"/>
                    <a:pt x="910167" y="846667"/>
                  </a:cubicBezTo>
                  <a:cubicBezTo>
                    <a:pt x="922867" y="824089"/>
                    <a:pt x="937684" y="773995"/>
                    <a:pt x="948267" y="770467"/>
                  </a:cubicBezTo>
                  <a:cubicBezTo>
                    <a:pt x="958850" y="766939"/>
                    <a:pt x="965906" y="815622"/>
                    <a:pt x="973667" y="825500"/>
                  </a:cubicBezTo>
                  <a:cubicBezTo>
                    <a:pt x="981428" y="835378"/>
                    <a:pt x="987778" y="824794"/>
                    <a:pt x="994833" y="829733"/>
                  </a:cubicBezTo>
                  <a:cubicBezTo>
                    <a:pt x="1001888" y="834672"/>
                    <a:pt x="1018822" y="837494"/>
                    <a:pt x="1016000" y="855133"/>
                  </a:cubicBezTo>
                  <a:cubicBezTo>
                    <a:pt x="1013178" y="872772"/>
                    <a:pt x="977900" y="935567"/>
                    <a:pt x="977900" y="935567"/>
                  </a:cubicBezTo>
                  <a:cubicBezTo>
                    <a:pt x="972256" y="951795"/>
                    <a:pt x="981427" y="940506"/>
                    <a:pt x="982133" y="952500"/>
                  </a:cubicBezTo>
                  <a:cubicBezTo>
                    <a:pt x="982839" y="964494"/>
                    <a:pt x="970844" y="984955"/>
                    <a:pt x="982133" y="1007533"/>
                  </a:cubicBezTo>
                  <a:cubicBezTo>
                    <a:pt x="993422" y="1030111"/>
                    <a:pt x="1033639" y="1078089"/>
                    <a:pt x="1049867" y="1087967"/>
                  </a:cubicBezTo>
                  <a:cubicBezTo>
                    <a:pt x="1066095" y="1097845"/>
                    <a:pt x="1064683" y="1070328"/>
                    <a:pt x="1079500" y="1066800"/>
                  </a:cubicBezTo>
                  <a:cubicBezTo>
                    <a:pt x="1094317" y="1063272"/>
                    <a:pt x="1116189" y="1058333"/>
                    <a:pt x="1138767" y="1066800"/>
                  </a:cubicBezTo>
                  <a:cubicBezTo>
                    <a:pt x="1161345" y="1075267"/>
                    <a:pt x="1198034" y="1121833"/>
                    <a:pt x="1214967" y="1117600"/>
                  </a:cubicBezTo>
                  <a:cubicBezTo>
                    <a:pt x="1231900" y="1113367"/>
                    <a:pt x="1237545" y="1061861"/>
                    <a:pt x="1240367" y="1041400"/>
                  </a:cubicBezTo>
                  <a:cubicBezTo>
                    <a:pt x="1243189" y="1020939"/>
                    <a:pt x="1225550" y="1008238"/>
                    <a:pt x="1231900" y="994833"/>
                  </a:cubicBezTo>
                  <a:cubicBezTo>
                    <a:pt x="1238250" y="981428"/>
                    <a:pt x="1270000" y="976489"/>
                    <a:pt x="1278467" y="960967"/>
                  </a:cubicBezTo>
                  <a:cubicBezTo>
                    <a:pt x="1286934" y="945445"/>
                    <a:pt x="1275645" y="924983"/>
                    <a:pt x="1282700" y="901700"/>
                  </a:cubicBezTo>
                  <a:cubicBezTo>
                    <a:pt x="1289756" y="878417"/>
                    <a:pt x="1320800" y="841022"/>
                    <a:pt x="1320800" y="821267"/>
                  </a:cubicBezTo>
                  <a:cubicBezTo>
                    <a:pt x="1320800" y="801512"/>
                    <a:pt x="1297517" y="787400"/>
                    <a:pt x="1282700" y="783167"/>
                  </a:cubicBezTo>
                  <a:cubicBezTo>
                    <a:pt x="1267883" y="778934"/>
                    <a:pt x="1240367" y="805039"/>
                    <a:pt x="1231900" y="795867"/>
                  </a:cubicBezTo>
                  <a:cubicBezTo>
                    <a:pt x="1223433" y="786695"/>
                    <a:pt x="1231900" y="728133"/>
                    <a:pt x="1231900" y="728133"/>
                  </a:cubicBezTo>
                  <a:cubicBezTo>
                    <a:pt x="1230489" y="715433"/>
                    <a:pt x="1222728" y="724606"/>
                    <a:pt x="1223433" y="719667"/>
                  </a:cubicBezTo>
                  <a:cubicBezTo>
                    <a:pt x="1224138" y="714728"/>
                    <a:pt x="1226255" y="707672"/>
                    <a:pt x="1236133" y="698500"/>
                  </a:cubicBezTo>
                  <a:cubicBezTo>
                    <a:pt x="1246011" y="689328"/>
                    <a:pt x="1270000" y="666044"/>
                    <a:pt x="1282700" y="664633"/>
                  </a:cubicBezTo>
                  <a:cubicBezTo>
                    <a:pt x="1295400" y="663222"/>
                    <a:pt x="1293283" y="698500"/>
                    <a:pt x="1312333" y="690033"/>
                  </a:cubicBezTo>
                  <a:cubicBezTo>
                    <a:pt x="1331383" y="681566"/>
                    <a:pt x="1382889" y="639233"/>
                    <a:pt x="1397000" y="613833"/>
                  </a:cubicBezTo>
                  <a:cubicBezTo>
                    <a:pt x="1411111" y="588433"/>
                    <a:pt x="1388533" y="556683"/>
                    <a:pt x="1397000" y="537633"/>
                  </a:cubicBezTo>
                  <a:cubicBezTo>
                    <a:pt x="1405467" y="518583"/>
                    <a:pt x="1436511" y="526344"/>
                    <a:pt x="1447800" y="499533"/>
                  </a:cubicBezTo>
                  <a:cubicBezTo>
                    <a:pt x="1459089" y="472722"/>
                    <a:pt x="1446389" y="425450"/>
                    <a:pt x="1464733" y="376767"/>
                  </a:cubicBezTo>
                  <a:cubicBezTo>
                    <a:pt x="1483077" y="328084"/>
                    <a:pt x="1533878" y="270227"/>
                    <a:pt x="1557867" y="207433"/>
                  </a:cubicBezTo>
                  <a:cubicBezTo>
                    <a:pt x="1581856" y="144639"/>
                    <a:pt x="1595261" y="72319"/>
                    <a:pt x="160866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grpSp>
      <p:sp>
        <p:nvSpPr>
          <p:cNvPr id="8" name="Rektangel 7">
            <a:extLst>
              <a:ext uri="{FF2B5EF4-FFF2-40B4-BE49-F238E27FC236}">
                <a16:creationId xmlns:a16="http://schemas.microsoft.com/office/drawing/2014/main" id="{8AF0289F-9768-44DA-82A9-63EA0C8C8611}"/>
              </a:ext>
            </a:extLst>
          </p:cNvPr>
          <p:cNvSpPr/>
          <p:nvPr/>
        </p:nvSpPr>
        <p:spPr>
          <a:xfrm>
            <a:off x="210629" y="1011231"/>
            <a:ext cx="4163408" cy="61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FI" sz="1600" dirty="0">
                <a:solidFill>
                  <a:schemeClr val="tx2"/>
                </a:solidFill>
              </a:rPr>
              <a:t>Befolkningstäthet</a:t>
            </a:r>
          </a:p>
          <a:p>
            <a:pPr algn="ctr"/>
            <a:r>
              <a:rPr lang="sv-FI" sz="1600" dirty="0">
                <a:solidFill>
                  <a:schemeClr val="tx2"/>
                </a:solidFill>
              </a:rPr>
              <a:t>Invånare per kvadratkilometer år 2015</a:t>
            </a:r>
          </a:p>
        </p:txBody>
      </p:sp>
    </p:spTree>
    <p:extLst>
      <p:ext uri="{BB962C8B-B14F-4D97-AF65-F5344CB8AC3E}">
        <p14:creationId xmlns:p14="http://schemas.microsoft.com/office/powerpoint/2010/main" val="1149713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96E187-05CC-4021-A8DA-DB4992B2BEF5}"/>
              </a:ext>
            </a:extLst>
          </p:cNvPr>
          <p:cNvSpPr>
            <a:spLocks noGrp="1"/>
          </p:cNvSpPr>
          <p:nvPr>
            <p:ph type="title"/>
          </p:nvPr>
        </p:nvSpPr>
        <p:spPr>
          <a:xfrm>
            <a:off x="628650" y="365126"/>
            <a:ext cx="7886700" cy="768349"/>
          </a:xfrm>
        </p:spPr>
        <p:txBody>
          <a:bodyPr/>
          <a:lstStyle/>
          <a:p>
            <a:pPr algn="ctr"/>
            <a:r>
              <a:rPr lang="sv-SE" dirty="0"/>
              <a:t>Huvudvägar</a:t>
            </a:r>
          </a:p>
        </p:txBody>
      </p:sp>
      <p:pic>
        <p:nvPicPr>
          <p:cNvPr id="3" name="Bildobjekt 2" descr="En bild som visar text, karta&#10;&#10;Beskrivning genererad med mycket hög exakthet">
            <a:extLst>
              <a:ext uri="{FF2B5EF4-FFF2-40B4-BE49-F238E27FC236}">
                <a16:creationId xmlns:a16="http://schemas.microsoft.com/office/drawing/2014/main" id="{5B510786-7A3E-464A-9CDD-0B94CCEB2C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6588"/>
            <a:ext cx="5488479" cy="5488479"/>
          </a:xfrm>
          <a:prstGeom prst="rect">
            <a:avLst/>
          </a:prstGeom>
        </p:spPr>
      </p:pic>
      <p:sp>
        <p:nvSpPr>
          <p:cNvPr id="4" name="Rektangel 3">
            <a:extLst>
              <a:ext uri="{FF2B5EF4-FFF2-40B4-BE49-F238E27FC236}">
                <a16:creationId xmlns:a16="http://schemas.microsoft.com/office/drawing/2014/main" id="{073468D7-ED4C-4634-8755-007E58204308}"/>
              </a:ext>
            </a:extLst>
          </p:cNvPr>
          <p:cNvSpPr/>
          <p:nvPr/>
        </p:nvSpPr>
        <p:spPr>
          <a:xfrm>
            <a:off x="6067424" y="1396588"/>
            <a:ext cx="2641677" cy="3046988"/>
          </a:xfrm>
          <a:prstGeom prst="rect">
            <a:avLst/>
          </a:prstGeom>
        </p:spPr>
        <p:txBody>
          <a:bodyPr wrap="square">
            <a:spAutoFit/>
          </a:bodyPr>
          <a:lstStyle/>
          <a:p>
            <a:r>
              <a:rPr lang="sv-FI" sz="1600" dirty="0">
                <a:solidFill>
                  <a:schemeClr val="tx2"/>
                </a:solidFill>
                <a:latin typeface="Arial" panose="020B0604020202020204" pitchFamily="34" charset="0"/>
                <a:cs typeface="Arial" panose="020B0604020202020204" pitchFamily="34" charset="0"/>
              </a:rPr>
              <a:t>Nord-sydgående E6 och riksväg 45 är de viktigaste vägarna jämte riksväg 44 som binder samman kusten och inlandet vid </a:t>
            </a:r>
            <a:r>
              <a:rPr lang="sv-FI" sz="1600" dirty="0" err="1">
                <a:solidFill>
                  <a:schemeClr val="tx2"/>
                </a:solidFill>
                <a:latin typeface="Arial" panose="020B0604020202020204" pitchFamily="34" charset="0"/>
                <a:cs typeface="Arial" panose="020B0604020202020204" pitchFamily="34" charset="0"/>
              </a:rPr>
              <a:t>Trestad</a:t>
            </a:r>
            <a:r>
              <a:rPr lang="sv-FI" sz="1600" dirty="0">
                <a:solidFill>
                  <a:schemeClr val="tx2"/>
                </a:solidFill>
                <a:latin typeface="Arial" panose="020B0604020202020204" pitchFamily="34" charset="0"/>
                <a:cs typeface="Arial" panose="020B0604020202020204" pitchFamily="34" charset="0"/>
              </a:rPr>
              <a:t>. Belastningen på E6:an är hög då den förbinder  Göteborg med Oslo. En omfattande mängd gods- och persontransporter går mellan städerna. </a:t>
            </a:r>
            <a:endParaRPr lang="sv-S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3100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90D94-874D-4E75-833A-FCA81F883D7F}"/>
              </a:ext>
            </a:extLst>
          </p:cNvPr>
          <p:cNvSpPr>
            <a:spLocks noGrp="1"/>
          </p:cNvSpPr>
          <p:nvPr>
            <p:ph type="title"/>
          </p:nvPr>
        </p:nvSpPr>
        <p:spPr>
          <a:xfrm>
            <a:off x="609600" y="314325"/>
            <a:ext cx="7886700" cy="828675"/>
          </a:xfrm>
        </p:spPr>
        <p:txBody>
          <a:bodyPr/>
          <a:lstStyle/>
          <a:p>
            <a:pPr algn="ctr"/>
            <a:r>
              <a:rPr lang="sv-SE" dirty="0"/>
              <a:t>Järnvägar</a:t>
            </a:r>
          </a:p>
        </p:txBody>
      </p:sp>
      <p:pic>
        <p:nvPicPr>
          <p:cNvPr id="3" name="Bildobjekt 2" descr="En bild som visar text, karta&#10;&#10;Beskrivning genererad med mycket hög exakthet">
            <a:extLst>
              <a:ext uri="{FF2B5EF4-FFF2-40B4-BE49-F238E27FC236}">
                <a16:creationId xmlns:a16="http://schemas.microsoft.com/office/drawing/2014/main" id="{162CEA8F-CFA6-44AB-9611-95C669607A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3001" y="1388303"/>
            <a:ext cx="7630999" cy="5395706"/>
          </a:xfrm>
          <a:prstGeom prst="rect">
            <a:avLst/>
          </a:prstGeom>
        </p:spPr>
      </p:pic>
      <p:sp>
        <p:nvSpPr>
          <p:cNvPr id="4" name="Rektangel 3">
            <a:extLst>
              <a:ext uri="{FF2B5EF4-FFF2-40B4-BE49-F238E27FC236}">
                <a16:creationId xmlns:a16="http://schemas.microsoft.com/office/drawing/2014/main" id="{90E15686-38C4-4AA6-B5B5-679A7B3D7BCC}"/>
              </a:ext>
            </a:extLst>
          </p:cNvPr>
          <p:cNvSpPr/>
          <p:nvPr/>
        </p:nvSpPr>
        <p:spPr>
          <a:xfrm>
            <a:off x="266701" y="4328703"/>
            <a:ext cx="3543300" cy="1323439"/>
          </a:xfrm>
          <a:prstGeom prst="rect">
            <a:avLst/>
          </a:prstGeom>
          <a:solidFill>
            <a:schemeClr val="bg1"/>
          </a:solidFill>
        </p:spPr>
        <p:txBody>
          <a:bodyPr wrap="square">
            <a:spAutoFit/>
          </a:bodyPr>
          <a:lstStyle/>
          <a:p>
            <a:r>
              <a:rPr lang="sv-FI" sz="1600" dirty="0">
                <a:solidFill>
                  <a:schemeClr val="tx2"/>
                </a:solidFill>
                <a:latin typeface="Arial" panose="020B0604020202020204" pitchFamily="34" charset="0"/>
                <a:cs typeface="Arial" panose="020B0604020202020204" pitchFamily="34" charset="0"/>
              </a:rPr>
              <a:t>Bergslagsbanan och den s k Norge-</a:t>
            </a:r>
            <a:r>
              <a:rPr lang="sv-FI" sz="1600" dirty="0" err="1">
                <a:solidFill>
                  <a:schemeClr val="tx2"/>
                </a:solidFill>
                <a:latin typeface="Arial" panose="020B0604020202020204" pitchFamily="34" charset="0"/>
                <a:cs typeface="Arial" panose="020B0604020202020204" pitchFamily="34" charset="0"/>
              </a:rPr>
              <a:t>Vänerlänken</a:t>
            </a:r>
            <a:r>
              <a:rPr lang="sv-FI" sz="1600" dirty="0">
                <a:solidFill>
                  <a:schemeClr val="tx2"/>
                </a:solidFill>
                <a:latin typeface="Arial" panose="020B0604020202020204" pitchFamily="34" charset="0"/>
                <a:cs typeface="Arial" panose="020B0604020202020204" pitchFamily="34" charset="0"/>
              </a:rPr>
              <a:t> samt Bohusbanan och Älvsborgsbanan är de viktigaste järnvägsförbindelserna till och från Fyrbodal. </a:t>
            </a:r>
          </a:p>
        </p:txBody>
      </p:sp>
    </p:spTree>
    <p:extLst>
      <p:ext uri="{BB962C8B-B14F-4D97-AF65-F5344CB8AC3E}">
        <p14:creationId xmlns:p14="http://schemas.microsoft.com/office/powerpoint/2010/main" val="324388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5859E6-062A-4E95-A51F-5EC6B6B9562D}"/>
              </a:ext>
            </a:extLst>
          </p:cNvPr>
          <p:cNvSpPr>
            <a:spLocks noGrp="1"/>
          </p:cNvSpPr>
          <p:nvPr>
            <p:ph type="title"/>
          </p:nvPr>
        </p:nvSpPr>
        <p:spPr>
          <a:xfrm>
            <a:off x="628650" y="365126"/>
            <a:ext cx="7886700" cy="596899"/>
          </a:xfrm>
        </p:spPr>
        <p:txBody>
          <a:bodyPr/>
          <a:lstStyle/>
          <a:p>
            <a:pPr algn="ctr"/>
            <a:r>
              <a:rPr lang="sv-SE" dirty="0"/>
              <a:t>Tillgänglighet</a:t>
            </a:r>
          </a:p>
        </p:txBody>
      </p:sp>
      <p:pic>
        <p:nvPicPr>
          <p:cNvPr id="3" name="Bildobjekt 2">
            <a:extLst>
              <a:ext uri="{FF2B5EF4-FFF2-40B4-BE49-F238E27FC236}">
                <a16:creationId xmlns:a16="http://schemas.microsoft.com/office/drawing/2014/main" id="{F881ABA3-4051-49E4-B529-FF384D64453D}"/>
              </a:ext>
            </a:extLst>
          </p:cNvPr>
          <p:cNvPicPr>
            <a:picLocks noChangeAspect="1"/>
          </p:cNvPicPr>
          <p:nvPr/>
        </p:nvPicPr>
        <p:blipFill>
          <a:blip r:embed="rId3"/>
          <a:stretch>
            <a:fillRect/>
          </a:stretch>
        </p:blipFill>
        <p:spPr>
          <a:xfrm>
            <a:off x="-138643" y="1820441"/>
            <a:ext cx="4798010" cy="5037559"/>
          </a:xfrm>
          <a:prstGeom prst="rect">
            <a:avLst/>
          </a:prstGeom>
        </p:spPr>
      </p:pic>
      <p:pic>
        <p:nvPicPr>
          <p:cNvPr id="4" name="Bildobjekt 3">
            <a:extLst>
              <a:ext uri="{FF2B5EF4-FFF2-40B4-BE49-F238E27FC236}">
                <a16:creationId xmlns:a16="http://schemas.microsoft.com/office/drawing/2014/main" id="{516FBAD8-AD53-426A-A221-1F3FDD83DDEC}"/>
              </a:ext>
            </a:extLst>
          </p:cNvPr>
          <p:cNvPicPr>
            <a:picLocks noChangeAspect="1"/>
          </p:cNvPicPr>
          <p:nvPr/>
        </p:nvPicPr>
        <p:blipFill>
          <a:blip r:embed="rId4"/>
          <a:stretch>
            <a:fillRect/>
          </a:stretch>
        </p:blipFill>
        <p:spPr>
          <a:xfrm>
            <a:off x="4621810" y="1820441"/>
            <a:ext cx="4750420" cy="5059164"/>
          </a:xfrm>
          <a:prstGeom prst="rect">
            <a:avLst/>
          </a:prstGeom>
        </p:spPr>
      </p:pic>
      <p:sp>
        <p:nvSpPr>
          <p:cNvPr id="5" name="Rektangel 4">
            <a:extLst>
              <a:ext uri="{FF2B5EF4-FFF2-40B4-BE49-F238E27FC236}">
                <a16:creationId xmlns:a16="http://schemas.microsoft.com/office/drawing/2014/main" id="{8D0B4705-71A9-464C-A56E-80C9AD1CAF49}"/>
              </a:ext>
            </a:extLst>
          </p:cNvPr>
          <p:cNvSpPr/>
          <p:nvPr/>
        </p:nvSpPr>
        <p:spPr>
          <a:xfrm>
            <a:off x="176212" y="989444"/>
            <a:ext cx="8791575" cy="830997"/>
          </a:xfrm>
          <a:prstGeom prst="rect">
            <a:avLst/>
          </a:prstGeom>
        </p:spPr>
        <p:txBody>
          <a:bodyPr wrap="square">
            <a:spAutoFit/>
          </a:bodyPr>
          <a:lstStyle/>
          <a:p>
            <a:r>
              <a:rPr lang="sv-FI" sz="1600" dirty="0">
                <a:solidFill>
                  <a:schemeClr val="tx2"/>
                </a:solidFill>
                <a:latin typeface="Arial" panose="020B0604020202020204" pitchFamily="34" charset="0"/>
                <a:cs typeface="Arial" panose="020B0604020202020204" pitchFamily="34" charset="0"/>
              </a:rPr>
              <a:t>Tillgängligheten är i Fyrbodal i hög grad bilberoende. Restiderna med tåg är i många fall för långa för att vara ett alternativ till bilen. Detta gäller inte minst förbindelserna i norra Dalsland och vidare mot Östfold/Oslo/Norge.</a:t>
            </a:r>
          </a:p>
        </p:txBody>
      </p:sp>
    </p:spTree>
    <p:extLst>
      <p:ext uri="{BB962C8B-B14F-4D97-AF65-F5344CB8AC3E}">
        <p14:creationId xmlns:p14="http://schemas.microsoft.com/office/powerpoint/2010/main" val="219649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1B971D-4F13-4BBD-89F4-B74DA4F498DF}"/>
              </a:ext>
            </a:extLst>
          </p:cNvPr>
          <p:cNvSpPr>
            <a:spLocks noGrp="1"/>
          </p:cNvSpPr>
          <p:nvPr>
            <p:ph type="title"/>
          </p:nvPr>
        </p:nvSpPr>
        <p:spPr>
          <a:xfrm>
            <a:off x="628650" y="228601"/>
            <a:ext cx="7886700" cy="514350"/>
          </a:xfrm>
        </p:spPr>
        <p:txBody>
          <a:bodyPr/>
          <a:lstStyle/>
          <a:p>
            <a:pPr algn="ctr"/>
            <a:r>
              <a:rPr lang="sv-SE" dirty="0"/>
              <a:t>Bredband</a:t>
            </a:r>
          </a:p>
        </p:txBody>
      </p:sp>
      <p:pic>
        <p:nvPicPr>
          <p:cNvPr id="3" name="Bildobjekt 2">
            <a:extLst>
              <a:ext uri="{FF2B5EF4-FFF2-40B4-BE49-F238E27FC236}">
                <a16:creationId xmlns:a16="http://schemas.microsoft.com/office/drawing/2014/main" id="{1D3DAC37-CF6C-42C5-9E2B-AF81995B1698}"/>
              </a:ext>
            </a:extLst>
          </p:cNvPr>
          <p:cNvPicPr>
            <a:picLocks noChangeAspect="1"/>
          </p:cNvPicPr>
          <p:nvPr/>
        </p:nvPicPr>
        <p:blipFill>
          <a:blip r:embed="rId3"/>
          <a:stretch>
            <a:fillRect/>
          </a:stretch>
        </p:blipFill>
        <p:spPr>
          <a:xfrm>
            <a:off x="66675" y="1716822"/>
            <a:ext cx="4210050" cy="5076825"/>
          </a:xfrm>
          <a:prstGeom prst="rect">
            <a:avLst/>
          </a:prstGeom>
        </p:spPr>
      </p:pic>
      <p:sp>
        <p:nvSpPr>
          <p:cNvPr id="5" name="textruta 4">
            <a:extLst>
              <a:ext uri="{FF2B5EF4-FFF2-40B4-BE49-F238E27FC236}">
                <a16:creationId xmlns:a16="http://schemas.microsoft.com/office/drawing/2014/main" id="{316E3F12-E803-44F8-AC1C-29FF60FBA145}"/>
              </a:ext>
            </a:extLst>
          </p:cNvPr>
          <p:cNvSpPr txBox="1"/>
          <p:nvPr/>
        </p:nvSpPr>
        <p:spPr>
          <a:xfrm>
            <a:off x="1914525" y="6248400"/>
            <a:ext cx="2638425" cy="276999"/>
          </a:xfrm>
          <a:prstGeom prst="rect">
            <a:avLst/>
          </a:prstGeom>
          <a:noFill/>
        </p:spPr>
        <p:txBody>
          <a:bodyPr wrap="square" rtlCol="0">
            <a:spAutoFit/>
          </a:bodyPr>
          <a:lstStyle/>
          <a:p>
            <a:r>
              <a:rPr lang="sv-SE" sz="1200" dirty="0">
                <a:latin typeface="Arial" panose="020B0604020202020204" pitchFamily="34" charset="0"/>
                <a:cs typeface="Arial" panose="020B0604020202020204" pitchFamily="34" charset="0"/>
              </a:rPr>
              <a:t>Källa: Sveriges Nya Geografi/</a:t>
            </a:r>
            <a:r>
              <a:rPr lang="sv-SE" sz="1200" dirty="0" err="1">
                <a:latin typeface="Arial" panose="020B0604020202020204" pitchFamily="34" charset="0"/>
                <a:cs typeface="Arial" panose="020B0604020202020204" pitchFamily="34" charset="0"/>
              </a:rPr>
              <a:t>Sweco</a:t>
            </a:r>
            <a:endParaRPr lang="sv-SE" sz="1200" dirty="0">
              <a:latin typeface="Arial" panose="020B0604020202020204" pitchFamily="34" charset="0"/>
              <a:cs typeface="Arial" panose="020B0604020202020204" pitchFamily="34" charset="0"/>
            </a:endParaRPr>
          </a:p>
        </p:txBody>
      </p:sp>
      <p:sp>
        <p:nvSpPr>
          <p:cNvPr id="6" name="Rektangel 5">
            <a:extLst>
              <a:ext uri="{FF2B5EF4-FFF2-40B4-BE49-F238E27FC236}">
                <a16:creationId xmlns:a16="http://schemas.microsoft.com/office/drawing/2014/main" id="{B8B9FC72-F364-4033-997B-C208B2A36AF1}"/>
              </a:ext>
            </a:extLst>
          </p:cNvPr>
          <p:cNvSpPr/>
          <p:nvPr/>
        </p:nvSpPr>
        <p:spPr>
          <a:xfrm>
            <a:off x="381000" y="885825"/>
            <a:ext cx="8885548" cy="584775"/>
          </a:xfrm>
          <a:prstGeom prst="rect">
            <a:avLst/>
          </a:prstGeom>
        </p:spPr>
        <p:txBody>
          <a:bodyPr wrap="square">
            <a:spAutoFit/>
          </a:bodyPr>
          <a:lstStyle/>
          <a:p>
            <a:r>
              <a:rPr lang="sv-FI" sz="1600" dirty="0">
                <a:solidFill>
                  <a:schemeClr val="tx2"/>
                </a:solidFill>
                <a:latin typeface="Arial" panose="020B0604020202020204" pitchFamily="34" charset="0"/>
                <a:cs typeface="Arial" panose="020B0604020202020204" pitchFamily="34" charset="0"/>
              </a:rPr>
              <a:t>Tillgången till kapacitetsstarkt bredband är ojämn och svagast i delregionens norra delar.  Utbyggnaden tenderar att först och främst ske i tätbebyggda områden.</a:t>
            </a:r>
          </a:p>
        </p:txBody>
      </p:sp>
      <p:pic>
        <p:nvPicPr>
          <p:cNvPr id="8" name="Bildobjekt 7">
            <a:extLst>
              <a:ext uri="{FF2B5EF4-FFF2-40B4-BE49-F238E27FC236}">
                <a16:creationId xmlns:a16="http://schemas.microsoft.com/office/drawing/2014/main" id="{0FC4C74B-4F6B-4ADD-9892-7CE0C0FAAE2E}"/>
              </a:ext>
            </a:extLst>
          </p:cNvPr>
          <p:cNvPicPr>
            <a:picLocks noChangeAspect="1"/>
          </p:cNvPicPr>
          <p:nvPr/>
        </p:nvPicPr>
        <p:blipFill rotWithShape="1">
          <a:blip r:embed="rId3"/>
          <a:srcRect t="20404" r="66290" b="55018"/>
          <a:stretch/>
        </p:blipFill>
        <p:spPr>
          <a:xfrm>
            <a:off x="4276725" y="1716822"/>
            <a:ext cx="2398462" cy="2108752"/>
          </a:xfrm>
          <a:prstGeom prst="rect">
            <a:avLst/>
          </a:prstGeom>
        </p:spPr>
      </p:pic>
      <p:pic>
        <p:nvPicPr>
          <p:cNvPr id="10" name="Bildobjekt 9">
            <a:extLst>
              <a:ext uri="{FF2B5EF4-FFF2-40B4-BE49-F238E27FC236}">
                <a16:creationId xmlns:a16="http://schemas.microsoft.com/office/drawing/2014/main" id="{8E3539AC-46E6-48F5-B996-52AB1656C9C1}"/>
              </a:ext>
            </a:extLst>
          </p:cNvPr>
          <p:cNvPicPr>
            <a:picLocks noChangeAspect="1"/>
          </p:cNvPicPr>
          <p:nvPr/>
        </p:nvPicPr>
        <p:blipFill rotWithShape="1">
          <a:blip r:embed="rId4"/>
          <a:srcRect r="7871" b="53720"/>
          <a:stretch/>
        </p:blipFill>
        <p:spPr>
          <a:xfrm>
            <a:off x="6391631" y="1841598"/>
            <a:ext cx="2752369" cy="1412442"/>
          </a:xfrm>
          <a:prstGeom prst="rect">
            <a:avLst/>
          </a:prstGeom>
        </p:spPr>
      </p:pic>
      <p:pic>
        <p:nvPicPr>
          <p:cNvPr id="11" name="Bildobjekt 10">
            <a:extLst>
              <a:ext uri="{FF2B5EF4-FFF2-40B4-BE49-F238E27FC236}">
                <a16:creationId xmlns:a16="http://schemas.microsoft.com/office/drawing/2014/main" id="{9F8E61D7-5F65-42D2-9D0E-8CFCC34B79EA}"/>
              </a:ext>
            </a:extLst>
          </p:cNvPr>
          <p:cNvPicPr>
            <a:picLocks noChangeAspect="1"/>
          </p:cNvPicPr>
          <p:nvPr/>
        </p:nvPicPr>
        <p:blipFill rotWithShape="1">
          <a:blip r:embed="rId4"/>
          <a:srcRect t="44650" r="28976"/>
          <a:stretch/>
        </p:blipFill>
        <p:spPr>
          <a:xfrm>
            <a:off x="4572000" y="4098565"/>
            <a:ext cx="2496283" cy="1876844"/>
          </a:xfrm>
          <a:prstGeom prst="rect">
            <a:avLst/>
          </a:prstGeom>
        </p:spPr>
      </p:pic>
      <p:sp>
        <p:nvSpPr>
          <p:cNvPr id="12" name="textruta 11">
            <a:extLst>
              <a:ext uri="{FF2B5EF4-FFF2-40B4-BE49-F238E27FC236}">
                <a16:creationId xmlns:a16="http://schemas.microsoft.com/office/drawing/2014/main" id="{7103A8A7-ABDA-4DC8-AEC4-B4CF59303CD9}"/>
              </a:ext>
            </a:extLst>
          </p:cNvPr>
          <p:cNvSpPr txBox="1"/>
          <p:nvPr/>
        </p:nvSpPr>
        <p:spPr>
          <a:xfrm>
            <a:off x="5105400" y="2257425"/>
            <a:ext cx="238125" cy="369332"/>
          </a:xfrm>
          <a:prstGeom prst="rect">
            <a:avLst/>
          </a:prstGeom>
          <a:noFill/>
        </p:spPr>
        <p:txBody>
          <a:bodyPr wrap="square" rtlCol="0">
            <a:spAutoFit/>
          </a:bodyPr>
          <a:lstStyle/>
          <a:p>
            <a:r>
              <a:rPr lang="sv-SE" dirty="0"/>
              <a:t>D</a:t>
            </a:r>
          </a:p>
        </p:txBody>
      </p:sp>
      <p:sp>
        <p:nvSpPr>
          <p:cNvPr id="13" name="textruta 12">
            <a:extLst>
              <a:ext uri="{FF2B5EF4-FFF2-40B4-BE49-F238E27FC236}">
                <a16:creationId xmlns:a16="http://schemas.microsoft.com/office/drawing/2014/main" id="{6A0D270A-D32A-4B06-9713-14E44DBC58AD}"/>
              </a:ext>
            </a:extLst>
          </p:cNvPr>
          <p:cNvSpPr txBox="1"/>
          <p:nvPr/>
        </p:nvSpPr>
        <p:spPr>
          <a:xfrm>
            <a:off x="5343525" y="2124075"/>
            <a:ext cx="276225"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B</a:t>
            </a:r>
          </a:p>
        </p:txBody>
      </p:sp>
      <p:sp>
        <p:nvSpPr>
          <p:cNvPr id="14" name="textruta 13">
            <a:extLst>
              <a:ext uri="{FF2B5EF4-FFF2-40B4-BE49-F238E27FC236}">
                <a16:creationId xmlns:a16="http://schemas.microsoft.com/office/drawing/2014/main" id="{0AFA50DF-5209-4255-8C2B-448972010CEA}"/>
              </a:ext>
            </a:extLst>
          </p:cNvPr>
          <p:cNvSpPr txBox="1"/>
          <p:nvPr/>
        </p:nvSpPr>
        <p:spPr>
          <a:xfrm>
            <a:off x="5619750" y="2124075"/>
            <a:ext cx="333375"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Å</a:t>
            </a:r>
          </a:p>
        </p:txBody>
      </p:sp>
      <p:sp>
        <p:nvSpPr>
          <p:cNvPr id="15" name="textruta 14">
            <a:extLst>
              <a:ext uri="{FF2B5EF4-FFF2-40B4-BE49-F238E27FC236}">
                <a16:creationId xmlns:a16="http://schemas.microsoft.com/office/drawing/2014/main" id="{93F39B0D-E471-4AE7-A5E9-2C146BD9CBDF}"/>
              </a:ext>
            </a:extLst>
          </p:cNvPr>
          <p:cNvSpPr txBox="1"/>
          <p:nvPr/>
        </p:nvSpPr>
        <p:spPr>
          <a:xfrm>
            <a:off x="4648201" y="2626757"/>
            <a:ext cx="304800"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T</a:t>
            </a:r>
          </a:p>
        </p:txBody>
      </p:sp>
      <p:sp>
        <p:nvSpPr>
          <p:cNvPr id="16" name="textruta 15">
            <a:extLst>
              <a:ext uri="{FF2B5EF4-FFF2-40B4-BE49-F238E27FC236}">
                <a16:creationId xmlns:a16="http://schemas.microsoft.com/office/drawing/2014/main" id="{9C2DC891-4F3B-46AB-9322-F21F31CA9C55}"/>
              </a:ext>
            </a:extLst>
          </p:cNvPr>
          <p:cNvSpPr txBox="1"/>
          <p:nvPr/>
        </p:nvSpPr>
        <p:spPr>
          <a:xfrm>
            <a:off x="4894368" y="2924175"/>
            <a:ext cx="325332"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M</a:t>
            </a:r>
          </a:p>
        </p:txBody>
      </p:sp>
      <p:sp>
        <p:nvSpPr>
          <p:cNvPr id="17" name="textruta 16">
            <a:extLst>
              <a:ext uri="{FF2B5EF4-FFF2-40B4-BE49-F238E27FC236}">
                <a16:creationId xmlns:a16="http://schemas.microsoft.com/office/drawing/2014/main" id="{5EF0954F-BC8C-4334-BE23-98FD6E9CD4C0}"/>
              </a:ext>
            </a:extLst>
          </p:cNvPr>
          <p:cNvSpPr txBox="1"/>
          <p:nvPr/>
        </p:nvSpPr>
        <p:spPr>
          <a:xfrm>
            <a:off x="4572000" y="2257425"/>
            <a:ext cx="322368"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S</a:t>
            </a:r>
          </a:p>
        </p:txBody>
      </p:sp>
      <p:sp>
        <p:nvSpPr>
          <p:cNvPr id="18" name="textruta 17">
            <a:extLst>
              <a:ext uri="{FF2B5EF4-FFF2-40B4-BE49-F238E27FC236}">
                <a16:creationId xmlns:a16="http://schemas.microsoft.com/office/drawing/2014/main" id="{C1292B58-F57C-43C0-B163-FABA09F0C5B5}"/>
              </a:ext>
            </a:extLst>
          </p:cNvPr>
          <p:cNvSpPr txBox="1"/>
          <p:nvPr/>
        </p:nvSpPr>
        <p:spPr>
          <a:xfrm>
            <a:off x="5105400" y="2781300"/>
            <a:ext cx="360467"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F</a:t>
            </a:r>
          </a:p>
        </p:txBody>
      </p:sp>
      <p:sp>
        <p:nvSpPr>
          <p:cNvPr id="19" name="textruta 18">
            <a:extLst>
              <a:ext uri="{FF2B5EF4-FFF2-40B4-BE49-F238E27FC236}">
                <a16:creationId xmlns:a16="http://schemas.microsoft.com/office/drawing/2014/main" id="{98BE20F6-DA63-40D2-90E6-97F4C980BA19}"/>
              </a:ext>
            </a:extLst>
          </p:cNvPr>
          <p:cNvSpPr txBox="1"/>
          <p:nvPr/>
        </p:nvSpPr>
        <p:spPr>
          <a:xfrm>
            <a:off x="5465867" y="2705100"/>
            <a:ext cx="372958"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M</a:t>
            </a:r>
          </a:p>
        </p:txBody>
      </p:sp>
      <p:sp>
        <p:nvSpPr>
          <p:cNvPr id="20" name="textruta 19">
            <a:extLst>
              <a:ext uri="{FF2B5EF4-FFF2-40B4-BE49-F238E27FC236}">
                <a16:creationId xmlns:a16="http://schemas.microsoft.com/office/drawing/2014/main" id="{586AC237-2249-4C7F-A166-E82CEFDA4A8D}"/>
              </a:ext>
            </a:extLst>
          </p:cNvPr>
          <p:cNvSpPr txBox="1"/>
          <p:nvPr/>
        </p:nvSpPr>
        <p:spPr>
          <a:xfrm>
            <a:off x="5343525" y="3043654"/>
            <a:ext cx="381000"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V</a:t>
            </a:r>
          </a:p>
        </p:txBody>
      </p:sp>
      <p:sp>
        <p:nvSpPr>
          <p:cNvPr id="21" name="textruta 20">
            <a:extLst>
              <a:ext uri="{FF2B5EF4-FFF2-40B4-BE49-F238E27FC236}">
                <a16:creationId xmlns:a16="http://schemas.microsoft.com/office/drawing/2014/main" id="{6B2D951E-B79D-4D20-B781-0642E9E25B79}"/>
              </a:ext>
            </a:extLst>
          </p:cNvPr>
          <p:cNvSpPr txBox="1"/>
          <p:nvPr/>
        </p:nvSpPr>
        <p:spPr>
          <a:xfrm>
            <a:off x="5105400" y="3254040"/>
            <a:ext cx="238125"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U</a:t>
            </a:r>
          </a:p>
        </p:txBody>
      </p:sp>
      <p:sp>
        <p:nvSpPr>
          <p:cNvPr id="22" name="textruta 21">
            <a:extLst>
              <a:ext uri="{FF2B5EF4-FFF2-40B4-BE49-F238E27FC236}">
                <a16:creationId xmlns:a16="http://schemas.microsoft.com/office/drawing/2014/main" id="{5BBD5259-8162-4F98-B4D8-B69B966D6EA0}"/>
              </a:ext>
            </a:extLst>
          </p:cNvPr>
          <p:cNvSpPr txBox="1"/>
          <p:nvPr/>
        </p:nvSpPr>
        <p:spPr>
          <a:xfrm>
            <a:off x="5405437" y="3427432"/>
            <a:ext cx="381000"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T</a:t>
            </a:r>
          </a:p>
        </p:txBody>
      </p:sp>
      <p:sp>
        <p:nvSpPr>
          <p:cNvPr id="23" name="textruta 22">
            <a:extLst>
              <a:ext uri="{FF2B5EF4-FFF2-40B4-BE49-F238E27FC236}">
                <a16:creationId xmlns:a16="http://schemas.microsoft.com/office/drawing/2014/main" id="{14189265-1AA4-4785-A351-3615C385BF7C}"/>
              </a:ext>
            </a:extLst>
          </p:cNvPr>
          <p:cNvSpPr txBox="1"/>
          <p:nvPr/>
        </p:nvSpPr>
        <p:spPr>
          <a:xfrm>
            <a:off x="4791075" y="3427432"/>
            <a:ext cx="314325"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O</a:t>
            </a:r>
          </a:p>
        </p:txBody>
      </p:sp>
      <p:sp>
        <p:nvSpPr>
          <p:cNvPr id="24" name="textruta 23">
            <a:extLst>
              <a:ext uri="{FF2B5EF4-FFF2-40B4-BE49-F238E27FC236}">
                <a16:creationId xmlns:a16="http://schemas.microsoft.com/office/drawing/2014/main" id="{3DB2FBB0-3E5D-47A9-AF9F-D87383C89958}"/>
              </a:ext>
            </a:extLst>
          </p:cNvPr>
          <p:cNvSpPr txBox="1"/>
          <p:nvPr/>
        </p:nvSpPr>
        <p:spPr>
          <a:xfrm>
            <a:off x="4154739" y="2839463"/>
            <a:ext cx="341064"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S</a:t>
            </a:r>
          </a:p>
        </p:txBody>
      </p:sp>
      <p:cxnSp>
        <p:nvCxnSpPr>
          <p:cNvPr id="26" name="Rak pilkoppling 25">
            <a:extLst>
              <a:ext uri="{FF2B5EF4-FFF2-40B4-BE49-F238E27FC236}">
                <a16:creationId xmlns:a16="http://schemas.microsoft.com/office/drawing/2014/main" id="{71305041-86DC-4644-A33D-5DFD836811BE}"/>
              </a:ext>
            </a:extLst>
          </p:cNvPr>
          <p:cNvCxnSpPr>
            <a:stCxn id="24" idx="3"/>
          </p:cNvCxnSpPr>
          <p:nvPr/>
        </p:nvCxnSpPr>
        <p:spPr>
          <a:xfrm>
            <a:off x="4495803" y="3008740"/>
            <a:ext cx="152398" cy="169277"/>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7" name="textruta 26">
            <a:extLst>
              <a:ext uri="{FF2B5EF4-FFF2-40B4-BE49-F238E27FC236}">
                <a16:creationId xmlns:a16="http://schemas.microsoft.com/office/drawing/2014/main" id="{A8E7AE52-42A8-4D3D-860D-EAF4EBD1E2A5}"/>
              </a:ext>
            </a:extLst>
          </p:cNvPr>
          <p:cNvSpPr txBox="1"/>
          <p:nvPr/>
        </p:nvSpPr>
        <p:spPr>
          <a:xfrm>
            <a:off x="4154738" y="3254040"/>
            <a:ext cx="300037"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L</a:t>
            </a:r>
          </a:p>
        </p:txBody>
      </p:sp>
      <p:cxnSp>
        <p:nvCxnSpPr>
          <p:cNvPr id="29" name="Rak pilkoppling 28">
            <a:extLst>
              <a:ext uri="{FF2B5EF4-FFF2-40B4-BE49-F238E27FC236}">
                <a16:creationId xmlns:a16="http://schemas.microsoft.com/office/drawing/2014/main" id="{D748B8F8-3AFF-44C4-9C21-DE1E5B0DC76F}"/>
              </a:ext>
            </a:extLst>
          </p:cNvPr>
          <p:cNvCxnSpPr/>
          <p:nvPr/>
        </p:nvCxnSpPr>
        <p:spPr>
          <a:xfrm flipV="1">
            <a:off x="4454775" y="3382208"/>
            <a:ext cx="336300" cy="45224"/>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905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Övergripande strukturbild</a:t>
            </a:r>
          </a:p>
        </p:txBody>
      </p:sp>
      <p:grpSp>
        <p:nvGrpSpPr>
          <p:cNvPr id="3" name="Grupp 2">
            <a:extLst>
              <a:ext uri="{FF2B5EF4-FFF2-40B4-BE49-F238E27FC236}">
                <a16:creationId xmlns:a16="http://schemas.microsoft.com/office/drawing/2014/main" id="{2B5A0B3D-706F-4EC0-A0C5-25DA48CBD8CE}"/>
              </a:ext>
            </a:extLst>
          </p:cNvPr>
          <p:cNvGrpSpPr/>
          <p:nvPr/>
        </p:nvGrpSpPr>
        <p:grpSpPr>
          <a:xfrm>
            <a:off x="98798" y="1286936"/>
            <a:ext cx="6055504" cy="5571064"/>
            <a:chOff x="98798" y="1286936"/>
            <a:chExt cx="6055504" cy="5571064"/>
          </a:xfrm>
        </p:grpSpPr>
        <p:pic>
          <p:nvPicPr>
            <p:cNvPr id="149" name="Bildobjekt 4" descr="En bild som visar text, karta&#10;&#10;Beskrivning genererad med mycket hög exakthet">
              <a:extLst>
                <a:ext uri="{FF2B5EF4-FFF2-40B4-BE49-F238E27FC236}">
                  <a16:creationId xmlns:a16="http://schemas.microsoft.com/office/drawing/2014/main" id="{C7AB3A01-2038-40CA-AD59-9E1ADCC9A52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98798" y="1286936"/>
              <a:ext cx="6055504" cy="5571064"/>
            </a:xfrm>
            <a:prstGeom prst="rect">
              <a:avLst/>
            </a:prstGeom>
            <a:noFill/>
            <a:ln cap="flat">
              <a:noFill/>
            </a:ln>
          </p:spPr>
        </p:pic>
        <p:sp>
          <p:nvSpPr>
            <p:cNvPr id="184" name="Frihandsfigur: Form 183">
              <a:extLst>
                <a:ext uri="{FF2B5EF4-FFF2-40B4-BE49-F238E27FC236}">
                  <a16:creationId xmlns:a16="http://schemas.microsoft.com/office/drawing/2014/main" id="{C3AC4930-86F1-4154-8DE5-765667D48BCD}"/>
                </a:ext>
              </a:extLst>
            </p:cNvPr>
            <p:cNvSpPr/>
            <p:nvPr/>
          </p:nvSpPr>
          <p:spPr>
            <a:xfrm>
              <a:off x="388057" y="1495788"/>
              <a:ext cx="1288132" cy="5287618"/>
            </a:xfrm>
            <a:custGeom>
              <a:avLst/>
              <a:gdLst>
                <a:gd name="connsiteX0" fmla="*/ 1202635 w 1202635"/>
                <a:gd name="connsiteY0" fmla="*/ 4979504 h 4979504"/>
                <a:gd name="connsiteX1" fmla="*/ 884583 w 1202635"/>
                <a:gd name="connsiteY1" fmla="*/ 2623930 h 4979504"/>
                <a:gd name="connsiteX2" fmla="*/ 0 w 1202635"/>
                <a:gd name="connsiteY2" fmla="*/ 0 h 4979504"/>
              </a:gdLst>
              <a:ahLst/>
              <a:cxnLst>
                <a:cxn ang="0">
                  <a:pos x="connsiteX0" y="connsiteY0"/>
                </a:cxn>
                <a:cxn ang="0">
                  <a:pos x="connsiteX1" y="connsiteY1"/>
                </a:cxn>
                <a:cxn ang="0">
                  <a:pos x="connsiteX2" y="connsiteY2"/>
                </a:cxn>
              </a:cxnLst>
              <a:rect l="l" t="t" r="r" b="b"/>
              <a:pathLst>
                <a:path w="1202635" h="4979504">
                  <a:moveTo>
                    <a:pt x="1202635" y="4979504"/>
                  </a:moveTo>
                  <a:cubicBezTo>
                    <a:pt x="1143828" y="4216675"/>
                    <a:pt x="1085022" y="3453847"/>
                    <a:pt x="884583" y="2623930"/>
                  </a:cubicBezTo>
                  <a:cubicBezTo>
                    <a:pt x="684144" y="1794013"/>
                    <a:pt x="342072" y="897006"/>
                    <a:pt x="0" y="0"/>
                  </a:cubicBezTo>
                </a:path>
              </a:pathLst>
            </a:custGeom>
            <a:noFill/>
            <a:ln w="76200">
              <a:solidFill>
                <a:schemeClr val="accent5"/>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186" name="Frihandsfigur: Form 57">
              <a:extLst>
                <a:ext uri="{FF2B5EF4-FFF2-40B4-BE49-F238E27FC236}">
                  <a16:creationId xmlns:a16="http://schemas.microsoft.com/office/drawing/2014/main" id="{C6E26135-8883-40DF-9248-B9A9FAA992F6}"/>
                </a:ext>
              </a:extLst>
            </p:cNvPr>
            <p:cNvSpPr/>
            <p:nvPr/>
          </p:nvSpPr>
          <p:spPr>
            <a:xfrm>
              <a:off x="1061609" y="6061786"/>
              <a:ext cx="534375" cy="330500"/>
            </a:xfrm>
            <a:custGeom>
              <a:avLst/>
              <a:gdLst>
                <a:gd name="f0" fmla="val 10800000"/>
                <a:gd name="f1" fmla="val 5400000"/>
                <a:gd name="f2" fmla="val 180"/>
                <a:gd name="f3" fmla="val w"/>
                <a:gd name="f4" fmla="val h"/>
                <a:gd name="f5" fmla="val 0"/>
                <a:gd name="f6" fmla="val 298450"/>
                <a:gd name="f7" fmla="val 254000"/>
                <a:gd name="f8" fmla="val 253470"/>
                <a:gd name="f9" fmla="val 77258"/>
                <a:gd name="f10" fmla="val 208491"/>
                <a:gd name="f11" fmla="val 154517"/>
                <a:gd name="f12" fmla="val 158750"/>
                <a:gd name="f13" fmla="val 196850"/>
                <a:gd name="f14" fmla="val 109009"/>
                <a:gd name="f15" fmla="val 239183"/>
                <a:gd name="f16" fmla="val 54504"/>
                <a:gd name="f17" fmla="val 246591"/>
                <a:gd name="f18" fmla="+- 0 0 -90"/>
                <a:gd name="f19" fmla="*/ f3 1 298450"/>
                <a:gd name="f20" fmla="*/ f4 1 254000"/>
                <a:gd name="f21" fmla="+- f7 0 f5"/>
                <a:gd name="f22" fmla="+- f6 0 f5"/>
                <a:gd name="f23" fmla="*/ f18 f0 1"/>
                <a:gd name="f24" fmla="*/ f22 1 298450"/>
                <a:gd name="f25" fmla="*/ f21 1 254000"/>
                <a:gd name="f26" fmla="*/ 298450 f22 1"/>
                <a:gd name="f27" fmla="*/ 0 f21 1"/>
                <a:gd name="f28" fmla="*/ 158750 f22 1"/>
                <a:gd name="f29" fmla="*/ 196850 f21 1"/>
                <a:gd name="f30" fmla="*/ 0 f22 1"/>
                <a:gd name="f31" fmla="*/ 254000 f21 1"/>
                <a:gd name="f32" fmla="*/ f23 1 f2"/>
                <a:gd name="f33" fmla="*/ f26 1 298450"/>
                <a:gd name="f34" fmla="*/ f27 1 254000"/>
                <a:gd name="f35" fmla="*/ f28 1 298450"/>
                <a:gd name="f36" fmla="*/ f29 1 254000"/>
                <a:gd name="f37" fmla="*/ f30 1 298450"/>
                <a:gd name="f38" fmla="*/ f31 1 254000"/>
                <a:gd name="f39" fmla="*/ f5 1 f24"/>
                <a:gd name="f40" fmla="*/ f6 1 f24"/>
                <a:gd name="f41" fmla="*/ f5 1 f25"/>
                <a:gd name="f42" fmla="*/ f7 1 f25"/>
                <a:gd name="f43" fmla="+- f32 0 f1"/>
                <a:gd name="f44" fmla="*/ f33 1 f24"/>
                <a:gd name="f45" fmla="*/ f34 1 f25"/>
                <a:gd name="f46" fmla="*/ f35 1 f24"/>
                <a:gd name="f47" fmla="*/ f36 1 f25"/>
                <a:gd name="f48" fmla="*/ f37 1 f24"/>
                <a:gd name="f49" fmla="*/ f38 1 f25"/>
                <a:gd name="f50" fmla="*/ f39 f19 1"/>
                <a:gd name="f51" fmla="*/ f40 f19 1"/>
                <a:gd name="f52" fmla="*/ f42 f20 1"/>
                <a:gd name="f53" fmla="*/ f41 f20 1"/>
                <a:gd name="f54" fmla="*/ f44 f19 1"/>
                <a:gd name="f55" fmla="*/ f45 f20 1"/>
                <a:gd name="f56" fmla="*/ f46 f19 1"/>
                <a:gd name="f57" fmla="*/ f47 f20 1"/>
                <a:gd name="f58" fmla="*/ f48 f19 1"/>
                <a:gd name="f59" fmla="*/ f49 f20 1"/>
              </a:gdLst>
              <a:ahLst/>
              <a:cxnLst>
                <a:cxn ang="3cd4">
                  <a:pos x="hc" y="t"/>
                </a:cxn>
                <a:cxn ang="0">
                  <a:pos x="r" y="vc"/>
                </a:cxn>
                <a:cxn ang="cd4">
                  <a:pos x="hc" y="b"/>
                </a:cxn>
                <a:cxn ang="cd2">
                  <a:pos x="l" y="vc"/>
                </a:cxn>
                <a:cxn ang="f43">
                  <a:pos x="f54" y="f55"/>
                </a:cxn>
                <a:cxn ang="f43">
                  <a:pos x="f56" y="f57"/>
                </a:cxn>
                <a:cxn ang="f43">
                  <a:pos x="f58" y="f59"/>
                </a:cxn>
              </a:cxnLst>
              <a:rect l="f50" t="f53" r="f51" b="f52"/>
              <a:pathLst>
                <a:path w="298450" h="254000">
                  <a:moveTo>
                    <a:pt x="f6" y="f5"/>
                  </a:moveTo>
                  <a:cubicBezTo>
                    <a:pt x="f8" y="f9"/>
                    <a:pt x="f10" y="f11"/>
                    <a:pt x="f12" y="f13"/>
                  </a:cubicBezTo>
                  <a:cubicBezTo>
                    <a:pt x="f14" y="f15"/>
                    <a:pt x="f16" y="f17"/>
                    <a:pt x="f5" y="f7"/>
                  </a:cubicBezTo>
                </a:path>
              </a:pathLst>
            </a:custGeom>
            <a:noFill/>
            <a:ln w="63495" cap="flat">
              <a:solidFill>
                <a:srgbClr val="4472C4"/>
              </a:solidFill>
              <a:prstDash val="solid"/>
              <a:miter/>
              <a:tailEnd type="triangle"/>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sp>
          <p:nvSpPr>
            <p:cNvPr id="187" name="Frihandsfigur: Form 53">
              <a:extLst>
                <a:ext uri="{FF2B5EF4-FFF2-40B4-BE49-F238E27FC236}">
                  <a16:creationId xmlns:a16="http://schemas.microsoft.com/office/drawing/2014/main" id="{D98E79A8-C38F-4FD5-A4ED-FCAA4F37AE69}"/>
                </a:ext>
              </a:extLst>
            </p:cNvPr>
            <p:cNvSpPr/>
            <p:nvPr/>
          </p:nvSpPr>
          <p:spPr>
            <a:xfrm>
              <a:off x="1586897" y="5987192"/>
              <a:ext cx="645739" cy="336097"/>
            </a:xfrm>
            <a:custGeom>
              <a:avLst/>
              <a:gdLst>
                <a:gd name="f0" fmla="val 10800000"/>
                <a:gd name="f1" fmla="val 5400000"/>
                <a:gd name="f2" fmla="val 180"/>
                <a:gd name="f3" fmla="val w"/>
                <a:gd name="f4" fmla="val h"/>
                <a:gd name="f5" fmla="val 0"/>
                <a:gd name="f6" fmla="val 431800"/>
                <a:gd name="f7" fmla="val 222250"/>
                <a:gd name="f8" fmla="val 33866"/>
                <a:gd name="f9" fmla="val 38629"/>
                <a:gd name="f10" fmla="val 67733"/>
                <a:gd name="f11" fmla="val 77258"/>
                <a:gd name="f12" fmla="val 139700"/>
                <a:gd name="f13" fmla="val 114300"/>
                <a:gd name="f14" fmla="val 211667"/>
                <a:gd name="f15" fmla="val 151342"/>
                <a:gd name="f16" fmla="+- 0 0 -90"/>
                <a:gd name="f17" fmla="*/ f3 1 431800"/>
                <a:gd name="f18" fmla="*/ f4 1 222250"/>
                <a:gd name="f19" fmla="+- f7 0 f5"/>
                <a:gd name="f20" fmla="+- f6 0 f5"/>
                <a:gd name="f21" fmla="*/ f16 f0 1"/>
                <a:gd name="f22" fmla="*/ f20 1 431800"/>
                <a:gd name="f23" fmla="*/ f19 1 222250"/>
                <a:gd name="f24" fmla="*/ 0 f20 1"/>
                <a:gd name="f25" fmla="*/ 0 f19 1"/>
                <a:gd name="f26" fmla="*/ 139700 f20 1"/>
                <a:gd name="f27" fmla="*/ 114300 f19 1"/>
                <a:gd name="f28" fmla="*/ 431800 f20 1"/>
                <a:gd name="f29" fmla="*/ 222250 f19 1"/>
                <a:gd name="f30" fmla="*/ f21 1 f2"/>
                <a:gd name="f31" fmla="*/ f24 1 431800"/>
                <a:gd name="f32" fmla="*/ f25 1 222250"/>
                <a:gd name="f33" fmla="*/ f26 1 431800"/>
                <a:gd name="f34" fmla="*/ f27 1 222250"/>
                <a:gd name="f35" fmla="*/ f28 1 431800"/>
                <a:gd name="f36" fmla="*/ f29 1 222250"/>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7"/>
                </a:cxn>
                <a:cxn ang="f41">
                  <a:pos x="f56" y="f57"/>
                </a:cxn>
              </a:cxnLst>
              <a:rect l="f48" t="f51" r="f49" b="f50"/>
              <a:pathLst>
                <a:path w="431800" h="222250">
                  <a:moveTo>
                    <a:pt x="f5" y="f5"/>
                  </a:moveTo>
                  <a:cubicBezTo>
                    <a:pt x="f8" y="f9"/>
                    <a:pt x="f10" y="f11"/>
                    <a:pt x="f12" y="f13"/>
                  </a:cubicBezTo>
                  <a:cubicBezTo>
                    <a:pt x="f14" y="f15"/>
                    <a:pt x="f6" y="f7"/>
                    <a:pt x="f6" y="f7"/>
                  </a:cubicBezTo>
                  <a:lnTo>
                    <a:pt x="f6" y="f7"/>
                  </a:lnTo>
                </a:path>
              </a:pathLst>
            </a:custGeom>
            <a:noFill/>
            <a:ln w="63495" cap="flat">
              <a:solidFill>
                <a:srgbClr val="4472C4"/>
              </a:solidFill>
              <a:prstDash val="solid"/>
              <a:miter/>
              <a:tailEnd type="triangle"/>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188" name="Rak koppling 24">
              <a:extLst>
                <a:ext uri="{FF2B5EF4-FFF2-40B4-BE49-F238E27FC236}">
                  <a16:creationId xmlns:a16="http://schemas.microsoft.com/office/drawing/2014/main" id="{3E146A03-DA42-408F-A6EB-7C91D8F71D17}"/>
                </a:ext>
              </a:extLst>
            </p:cNvPr>
            <p:cNvCxnSpPr>
              <a:cxnSpLocks/>
            </p:cNvCxnSpPr>
            <p:nvPr/>
          </p:nvCxnSpPr>
          <p:spPr>
            <a:xfrm flipH="1">
              <a:off x="628650" y="4042911"/>
              <a:ext cx="1106511" cy="310775"/>
            </a:xfrm>
            <a:prstGeom prst="straightConnector1">
              <a:avLst/>
            </a:prstGeom>
            <a:noFill/>
            <a:ln w="38103" cap="flat">
              <a:solidFill>
                <a:srgbClr val="4472C4"/>
              </a:solidFill>
              <a:prstDash val="solid"/>
              <a:miter/>
              <a:tailEnd type="triangle"/>
            </a:ln>
          </p:spPr>
        </p:cxnSp>
        <p:sp>
          <p:nvSpPr>
            <p:cNvPr id="189" name="Ellips 5">
              <a:extLst>
                <a:ext uri="{FF2B5EF4-FFF2-40B4-BE49-F238E27FC236}">
                  <a16:creationId xmlns:a16="http://schemas.microsoft.com/office/drawing/2014/main" id="{F0A23D54-9BBE-4F8F-9203-A67EF40C7D4B}"/>
                </a:ext>
              </a:extLst>
            </p:cNvPr>
            <p:cNvSpPr/>
            <p:nvPr/>
          </p:nvSpPr>
          <p:spPr>
            <a:xfrm>
              <a:off x="1477537" y="3958362"/>
              <a:ext cx="257624" cy="2445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190" name="Rak koppling 20">
              <a:extLst>
                <a:ext uri="{FF2B5EF4-FFF2-40B4-BE49-F238E27FC236}">
                  <a16:creationId xmlns:a16="http://schemas.microsoft.com/office/drawing/2014/main" id="{F9655929-4637-4342-ADBA-2B5B8B976044}"/>
                </a:ext>
              </a:extLst>
            </p:cNvPr>
            <p:cNvCxnSpPr>
              <a:cxnSpLocks/>
              <a:endCxn id="193" idx="0"/>
            </p:cNvCxnSpPr>
            <p:nvPr/>
          </p:nvCxnSpPr>
          <p:spPr>
            <a:xfrm flipV="1">
              <a:off x="2147895" y="3923416"/>
              <a:ext cx="101611" cy="477322"/>
            </a:xfrm>
            <a:prstGeom prst="straightConnector1">
              <a:avLst/>
            </a:prstGeom>
            <a:noFill/>
            <a:ln w="63495" cap="flat">
              <a:solidFill>
                <a:srgbClr val="4472C4"/>
              </a:solidFill>
              <a:prstDash val="solid"/>
              <a:miter/>
            </a:ln>
          </p:spPr>
        </p:cxnSp>
        <p:cxnSp>
          <p:nvCxnSpPr>
            <p:cNvPr id="192" name="Rak koppling 191">
              <a:extLst>
                <a:ext uri="{FF2B5EF4-FFF2-40B4-BE49-F238E27FC236}">
                  <a16:creationId xmlns:a16="http://schemas.microsoft.com/office/drawing/2014/main" id="{5E5C143E-D517-478B-8059-3A93AA11F75E}"/>
                </a:ext>
              </a:extLst>
            </p:cNvPr>
            <p:cNvCxnSpPr>
              <a:cxnSpLocks/>
              <a:endCxn id="193" idx="0"/>
            </p:cNvCxnSpPr>
            <p:nvPr/>
          </p:nvCxnSpPr>
          <p:spPr>
            <a:xfrm flipH="1">
              <a:off x="2249506" y="3015703"/>
              <a:ext cx="253208" cy="90771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3" name="Ellips 19">
              <a:extLst>
                <a:ext uri="{FF2B5EF4-FFF2-40B4-BE49-F238E27FC236}">
                  <a16:creationId xmlns:a16="http://schemas.microsoft.com/office/drawing/2014/main" id="{CBE2B21F-F959-428C-86E6-A039D1397020}"/>
                </a:ext>
              </a:extLst>
            </p:cNvPr>
            <p:cNvSpPr/>
            <p:nvPr/>
          </p:nvSpPr>
          <p:spPr>
            <a:xfrm>
              <a:off x="2138769" y="3923416"/>
              <a:ext cx="221473" cy="20995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194" name="Rak koppling 10">
              <a:extLst>
                <a:ext uri="{FF2B5EF4-FFF2-40B4-BE49-F238E27FC236}">
                  <a16:creationId xmlns:a16="http://schemas.microsoft.com/office/drawing/2014/main" id="{31C026AB-703C-49B1-A28B-9343AAABDA47}"/>
                </a:ext>
              </a:extLst>
            </p:cNvPr>
            <p:cNvCxnSpPr>
              <a:cxnSpLocks/>
            </p:cNvCxnSpPr>
            <p:nvPr/>
          </p:nvCxnSpPr>
          <p:spPr>
            <a:xfrm>
              <a:off x="1689619" y="4090996"/>
              <a:ext cx="494692" cy="307440"/>
            </a:xfrm>
            <a:prstGeom prst="straightConnector1">
              <a:avLst/>
            </a:prstGeom>
            <a:noFill/>
            <a:ln w="63495" cap="flat">
              <a:solidFill>
                <a:srgbClr val="4472C4"/>
              </a:solidFill>
              <a:prstDash val="solid"/>
              <a:miter/>
            </a:ln>
          </p:spPr>
        </p:cxnSp>
        <p:cxnSp>
          <p:nvCxnSpPr>
            <p:cNvPr id="195" name="Rak koppling 7">
              <a:extLst>
                <a:ext uri="{FF2B5EF4-FFF2-40B4-BE49-F238E27FC236}">
                  <a16:creationId xmlns:a16="http://schemas.microsoft.com/office/drawing/2014/main" id="{50011073-2556-4137-BE7C-893CE910939A}"/>
                </a:ext>
              </a:extLst>
            </p:cNvPr>
            <p:cNvCxnSpPr>
              <a:cxnSpLocks/>
              <a:endCxn id="193" idx="3"/>
            </p:cNvCxnSpPr>
            <p:nvPr/>
          </p:nvCxnSpPr>
          <p:spPr>
            <a:xfrm flipV="1">
              <a:off x="1703366" y="4028393"/>
              <a:ext cx="435403" cy="29950"/>
            </a:xfrm>
            <a:prstGeom prst="straightConnector1">
              <a:avLst/>
            </a:prstGeom>
            <a:noFill/>
            <a:ln w="63495" cap="flat">
              <a:solidFill>
                <a:srgbClr val="4472C4"/>
              </a:solidFill>
              <a:prstDash val="solid"/>
              <a:miter/>
            </a:ln>
          </p:spPr>
        </p:cxnSp>
        <p:cxnSp>
          <p:nvCxnSpPr>
            <p:cNvPr id="198" name="Rak koppling 26">
              <a:extLst>
                <a:ext uri="{FF2B5EF4-FFF2-40B4-BE49-F238E27FC236}">
                  <a16:creationId xmlns:a16="http://schemas.microsoft.com/office/drawing/2014/main" id="{46DDFEFD-B29C-447A-B8F3-C768823DFD07}"/>
                </a:ext>
              </a:extLst>
            </p:cNvPr>
            <p:cNvCxnSpPr>
              <a:cxnSpLocks/>
            </p:cNvCxnSpPr>
            <p:nvPr/>
          </p:nvCxnSpPr>
          <p:spPr>
            <a:xfrm flipH="1">
              <a:off x="1658085" y="4353686"/>
              <a:ext cx="480684" cy="1583585"/>
            </a:xfrm>
            <a:prstGeom prst="straightConnector1">
              <a:avLst/>
            </a:prstGeom>
            <a:noFill/>
            <a:ln w="63495" cap="flat">
              <a:solidFill>
                <a:srgbClr val="4472C4"/>
              </a:solidFill>
              <a:prstDash val="solid"/>
              <a:miter/>
            </a:ln>
          </p:spPr>
        </p:cxnSp>
        <p:cxnSp>
          <p:nvCxnSpPr>
            <p:cNvPr id="203" name="Rak koppling 46">
              <a:extLst>
                <a:ext uri="{FF2B5EF4-FFF2-40B4-BE49-F238E27FC236}">
                  <a16:creationId xmlns:a16="http://schemas.microsoft.com/office/drawing/2014/main" id="{A7B23E99-153E-4EAD-93E2-130066BA6E1E}"/>
                </a:ext>
              </a:extLst>
            </p:cNvPr>
            <p:cNvCxnSpPr>
              <a:cxnSpLocks/>
            </p:cNvCxnSpPr>
            <p:nvPr/>
          </p:nvCxnSpPr>
          <p:spPr>
            <a:xfrm flipH="1">
              <a:off x="1611714" y="3423651"/>
              <a:ext cx="111596" cy="607763"/>
            </a:xfrm>
            <a:prstGeom prst="straightConnector1">
              <a:avLst/>
            </a:prstGeom>
            <a:noFill/>
            <a:ln w="25402" cap="flat">
              <a:solidFill>
                <a:srgbClr val="4472C4"/>
              </a:solidFill>
              <a:prstDash val="solid"/>
              <a:miter/>
            </a:ln>
          </p:spPr>
        </p:cxnSp>
        <p:cxnSp>
          <p:nvCxnSpPr>
            <p:cNvPr id="204" name="Rak koppling 29">
              <a:extLst>
                <a:ext uri="{FF2B5EF4-FFF2-40B4-BE49-F238E27FC236}">
                  <a16:creationId xmlns:a16="http://schemas.microsoft.com/office/drawing/2014/main" id="{6714FE3B-62A7-457F-BEDF-CCC3DC857AB5}"/>
                </a:ext>
              </a:extLst>
            </p:cNvPr>
            <p:cNvCxnSpPr>
              <a:cxnSpLocks/>
            </p:cNvCxnSpPr>
            <p:nvPr/>
          </p:nvCxnSpPr>
          <p:spPr>
            <a:xfrm flipV="1">
              <a:off x="2490451" y="1495788"/>
              <a:ext cx="636099" cy="1566366"/>
            </a:xfrm>
            <a:prstGeom prst="straightConnector1">
              <a:avLst/>
            </a:prstGeom>
            <a:noFill/>
            <a:ln w="31750" cap="flat">
              <a:solidFill>
                <a:srgbClr val="4472C4"/>
              </a:solidFill>
              <a:prstDash val="solid"/>
              <a:miter/>
              <a:tailEnd type="arrow"/>
            </a:ln>
          </p:spPr>
        </p:cxnSp>
        <p:cxnSp>
          <p:nvCxnSpPr>
            <p:cNvPr id="206" name="Rak koppling 31">
              <a:extLst>
                <a:ext uri="{FF2B5EF4-FFF2-40B4-BE49-F238E27FC236}">
                  <a16:creationId xmlns:a16="http://schemas.microsoft.com/office/drawing/2014/main" id="{92E1C7FA-98CE-43A0-8EF6-2BDBB6930119}"/>
                </a:ext>
              </a:extLst>
            </p:cNvPr>
            <p:cNvCxnSpPr>
              <a:cxnSpLocks/>
            </p:cNvCxnSpPr>
            <p:nvPr/>
          </p:nvCxnSpPr>
          <p:spPr>
            <a:xfrm flipH="1" flipV="1">
              <a:off x="1207748" y="1972233"/>
              <a:ext cx="1282703" cy="1090230"/>
            </a:xfrm>
            <a:prstGeom prst="straightConnector1">
              <a:avLst/>
            </a:prstGeom>
            <a:noFill/>
            <a:ln w="19050" cap="flat">
              <a:solidFill>
                <a:srgbClr val="4472C4"/>
              </a:solidFill>
              <a:prstDash val="sysDot"/>
              <a:miter/>
              <a:tailEnd type="arrow"/>
            </a:ln>
          </p:spPr>
        </p:cxnSp>
        <p:cxnSp>
          <p:nvCxnSpPr>
            <p:cNvPr id="208" name="Rak koppling 36">
              <a:extLst>
                <a:ext uri="{FF2B5EF4-FFF2-40B4-BE49-F238E27FC236}">
                  <a16:creationId xmlns:a16="http://schemas.microsoft.com/office/drawing/2014/main" id="{6EECC25E-8AA7-4841-88A2-2DFEAF03AF00}"/>
                </a:ext>
              </a:extLst>
            </p:cNvPr>
            <p:cNvCxnSpPr>
              <a:cxnSpLocks/>
            </p:cNvCxnSpPr>
            <p:nvPr/>
          </p:nvCxnSpPr>
          <p:spPr>
            <a:xfrm>
              <a:off x="2216729" y="1955986"/>
              <a:ext cx="715141" cy="26889"/>
            </a:xfrm>
            <a:prstGeom prst="straightConnector1">
              <a:avLst/>
            </a:prstGeom>
            <a:noFill/>
            <a:ln w="25402" cap="flat">
              <a:solidFill>
                <a:srgbClr val="4472C4"/>
              </a:solidFill>
              <a:prstDash val="solid"/>
              <a:miter/>
            </a:ln>
          </p:spPr>
        </p:cxnSp>
        <p:cxnSp>
          <p:nvCxnSpPr>
            <p:cNvPr id="209" name="Rak koppling 48">
              <a:extLst>
                <a:ext uri="{FF2B5EF4-FFF2-40B4-BE49-F238E27FC236}">
                  <a16:creationId xmlns:a16="http://schemas.microsoft.com/office/drawing/2014/main" id="{C8759487-EF9A-4665-B764-407910BF3C20}"/>
                </a:ext>
              </a:extLst>
            </p:cNvPr>
            <p:cNvCxnSpPr>
              <a:cxnSpLocks/>
            </p:cNvCxnSpPr>
            <p:nvPr/>
          </p:nvCxnSpPr>
          <p:spPr>
            <a:xfrm flipV="1">
              <a:off x="1683397" y="1929567"/>
              <a:ext cx="514344" cy="380217"/>
            </a:xfrm>
            <a:prstGeom prst="straightConnector1">
              <a:avLst/>
            </a:prstGeom>
            <a:noFill/>
            <a:ln w="25402" cap="flat">
              <a:solidFill>
                <a:srgbClr val="4472C4"/>
              </a:solidFill>
              <a:prstDash val="solid"/>
              <a:miter/>
            </a:ln>
          </p:spPr>
        </p:cxnSp>
        <p:cxnSp>
          <p:nvCxnSpPr>
            <p:cNvPr id="210" name="Rak koppling 55">
              <a:extLst>
                <a:ext uri="{FF2B5EF4-FFF2-40B4-BE49-F238E27FC236}">
                  <a16:creationId xmlns:a16="http://schemas.microsoft.com/office/drawing/2014/main" id="{6FF9D6E0-FD0C-4AAC-AA9C-756E722BE8AD}"/>
                </a:ext>
              </a:extLst>
            </p:cNvPr>
            <p:cNvCxnSpPr>
              <a:cxnSpLocks/>
            </p:cNvCxnSpPr>
            <p:nvPr/>
          </p:nvCxnSpPr>
          <p:spPr>
            <a:xfrm>
              <a:off x="2181393" y="1955986"/>
              <a:ext cx="103263" cy="309021"/>
            </a:xfrm>
            <a:prstGeom prst="straightConnector1">
              <a:avLst/>
            </a:prstGeom>
            <a:noFill/>
            <a:ln w="25402" cap="flat">
              <a:solidFill>
                <a:srgbClr val="4472C4"/>
              </a:solidFill>
              <a:prstDash val="solid"/>
              <a:miter/>
            </a:ln>
          </p:spPr>
        </p:cxnSp>
        <p:cxnSp>
          <p:nvCxnSpPr>
            <p:cNvPr id="215" name="Rak pilkoppling 86">
              <a:extLst>
                <a:ext uri="{FF2B5EF4-FFF2-40B4-BE49-F238E27FC236}">
                  <a16:creationId xmlns:a16="http://schemas.microsoft.com/office/drawing/2014/main" id="{11574A7F-1FB2-4251-9BF8-FD844A01A6DF}"/>
                </a:ext>
              </a:extLst>
            </p:cNvPr>
            <p:cNvCxnSpPr>
              <a:cxnSpLocks/>
            </p:cNvCxnSpPr>
            <p:nvPr/>
          </p:nvCxnSpPr>
          <p:spPr>
            <a:xfrm flipV="1">
              <a:off x="1823412" y="4080619"/>
              <a:ext cx="2267821" cy="1941628"/>
            </a:xfrm>
            <a:prstGeom prst="straightConnector1">
              <a:avLst/>
            </a:prstGeom>
            <a:noFill/>
            <a:ln w="50804" cap="flat">
              <a:solidFill>
                <a:srgbClr val="FFC000"/>
              </a:solidFill>
              <a:prstDash val="solid"/>
              <a:miter/>
            </a:ln>
          </p:spPr>
        </p:cxnSp>
        <p:sp>
          <p:nvSpPr>
            <p:cNvPr id="185" name="Ellips 5">
              <a:extLst>
                <a:ext uri="{FF2B5EF4-FFF2-40B4-BE49-F238E27FC236}">
                  <a16:creationId xmlns:a16="http://schemas.microsoft.com/office/drawing/2014/main" id="{D4E8C8D9-312E-44A0-8F24-B098523E0B47}"/>
                </a:ext>
              </a:extLst>
            </p:cNvPr>
            <p:cNvSpPr/>
            <p:nvPr/>
          </p:nvSpPr>
          <p:spPr>
            <a:xfrm>
              <a:off x="1328797" y="5798545"/>
              <a:ext cx="636651" cy="59374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217" name="Rak koppling 93">
              <a:extLst>
                <a:ext uri="{FF2B5EF4-FFF2-40B4-BE49-F238E27FC236}">
                  <a16:creationId xmlns:a16="http://schemas.microsoft.com/office/drawing/2014/main" id="{457A4A60-27A4-481A-90AF-3B4EE2DE0B4E}"/>
                </a:ext>
              </a:extLst>
            </p:cNvPr>
            <p:cNvCxnSpPr>
              <a:cxnSpLocks/>
            </p:cNvCxnSpPr>
            <p:nvPr/>
          </p:nvCxnSpPr>
          <p:spPr>
            <a:xfrm flipV="1">
              <a:off x="4045702" y="2714920"/>
              <a:ext cx="1237097" cy="1376076"/>
            </a:xfrm>
            <a:prstGeom prst="straightConnector1">
              <a:avLst/>
            </a:prstGeom>
            <a:noFill/>
            <a:ln w="50804" cap="flat">
              <a:solidFill>
                <a:srgbClr val="FFC000"/>
              </a:solidFill>
              <a:prstDash val="solid"/>
              <a:miter/>
              <a:tailEnd type="arrow"/>
            </a:ln>
          </p:spPr>
        </p:cxnSp>
        <p:sp>
          <p:nvSpPr>
            <p:cNvPr id="219" name="Ellips 98">
              <a:extLst>
                <a:ext uri="{FF2B5EF4-FFF2-40B4-BE49-F238E27FC236}">
                  <a16:creationId xmlns:a16="http://schemas.microsoft.com/office/drawing/2014/main" id="{F1F89A81-C8E2-45D9-808A-496475225B7E}"/>
                </a:ext>
              </a:extLst>
            </p:cNvPr>
            <p:cNvSpPr/>
            <p:nvPr/>
          </p:nvSpPr>
          <p:spPr>
            <a:xfrm>
              <a:off x="3977186" y="4046059"/>
              <a:ext cx="118178" cy="1253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sp>
          <p:nvSpPr>
            <p:cNvPr id="220" name="Ellips 96">
              <a:extLst>
                <a:ext uri="{FF2B5EF4-FFF2-40B4-BE49-F238E27FC236}">
                  <a16:creationId xmlns:a16="http://schemas.microsoft.com/office/drawing/2014/main" id="{7EA96D88-BF4D-458D-A2AD-5795E5ED7D41}"/>
                </a:ext>
              </a:extLst>
            </p:cNvPr>
            <p:cNvSpPr/>
            <p:nvPr/>
          </p:nvSpPr>
          <p:spPr>
            <a:xfrm>
              <a:off x="4694548" y="4018441"/>
              <a:ext cx="180907" cy="15584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sp>
          <p:nvSpPr>
            <p:cNvPr id="221" name="Ellips 96">
              <a:extLst>
                <a:ext uri="{FF2B5EF4-FFF2-40B4-BE49-F238E27FC236}">
                  <a16:creationId xmlns:a16="http://schemas.microsoft.com/office/drawing/2014/main" id="{CFC70707-4770-4ABB-AD5E-D5F4044129DA}"/>
                </a:ext>
              </a:extLst>
            </p:cNvPr>
            <p:cNvSpPr/>
            <p:nvPr/>
          </p:nvSpPr>
          <p:spPr>
            <a:xfrm>
              <a:off x="3594304" y="3657349"/>
              <a:ext cx="119694" cy="1222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sp>
          <p:nvSpPr>
            <p:cNvPr id="223" name="Ellips 98">
              <a:extLst>
                <a:ext uri="{FF2B5EF4-FFF2-40B4-BE49-F238E27FC236}">
                  <a16:creationId xmlns:a16="http://schemas.microsoft.com/office/drawing/2014/main" id="{E7D28781-06C9-45F4-8AAD-167290F09924}"/>
                </a:ext>
              </a:extLst>
            </p:cNvPr>
            <p:cNvSpPr/>
            <p:nvPr/>
          </p:nvSpPr>
          <p:spPr>
            <a:xfrm>
              <a:off x="4725912" y="3043804"/>
              <a:ext cx="118178" cy="1253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224" name="Rak koppling 101">
              <a:extLst>
                <a:ext uri="{FF2B5EF4-FFF2-40B4-BE49-F238E27FC236}">
                  <a16:creationId xmlns:a16="http://schemas.microsoft.com/office/drawing/2014/main" id="{0B3792D3-7D57-45BC-A8C7-DE3F7F9FA5F2}"/>
                </a:ext>
              </a:extLst>
            </p:cNvPr>
            <p:cNvCxnSpPr>
              <a:cxnSpLocks/>
              <a:endCxn id="223" idx="7"/>
            </p:cNvCxnSpPr>
            <p:nvPr/>
          </p:nvCxnSpPr>
          <p:spPr>
            <a:xfrm flipV="1">
              <a:off x="3678898" y="3062154"/>
              <a:ext cx="1147885" cy="633806"/>
            </a:xfrm>
            <a:prstGeom prst="straightConnector1">
              <a:avLst/>
            </a:prstGeom>
            <a:noFill/>
            <a:ln w="25402" cap="flat">
              <a:solidFill>
                <a:srgbClr val="FFC000"/>
              </a:solidFill>
              <a:prstDash val="solid"/>
              <a:miter/>
            </a:ln>
          </p:spPr>
        </p:cxnSp>
        <p:cxnSp>
          <p:nvCxnSpPr>
            <p:cNvPr id="226" name="Rak koppling 107">
              <a:extLst>
                <a:ext uri="{FF2B5EF4-FFF2-40B4-BE49-F238E27FC236}">
                  <a16:creationId xmlns:a16="http://schemas.microsoft.com/office/drawing/2014/main" id="{D15383E4-1759-4105-83C4-B67E60B4E4D8}"/>
                </a:ext>
              </a:extLst>
            </p:cNvPr>
            <p:cNvCxnSpPr>
              <a:cxnSpLocks/>
              <a:endCxn id="223" idx="0"/>
            </p:cNvCxnSpPr>
            <p:nvPr/>
          </p:nvCxnSpPr>
          <p:spPr>
            <a:xfrm flipV="1">
              <a:off x="4780966" y="3043804"/>
              <a:ext cx="4035" cy="946860"/>
            </a:xfrm>
            <a:prstGeom prst="straightConnector1">
              <a:avLst/>
            </a:prstGeom>
            <a:noFill/>
            <a:ln w="25402" cap="flat">
              <a:solidFill>
                <a:srgbClr val="FFC000"/>
              </a:solidFill>
              <a:prstDash val="solid"/>
              <a:miter/>
            </a:ln>
          </p:spPr>
        </p:cxnSp>
        <p:cxnSp>
          <p:nvCxnSpPr>
            <p:cNvPr id="228" name="Rak koppling 105">
              <a:extLst>
                <a:ext uri="{FF2B5EF4-FFF2-40B4-BE49-F238E27FC236}">
                  <a16:creationId xmlns:a16="http://schemas.microsoft.com/office/drawing/2014/main" id="{109F3FC9-4167-43F8-9124-118CF6BD676F}"/>
                </a:ext>
              </a:extLst>
            </p:cNvPr>
            <p:cNvCxnSpPr>
              <a:cxnSpLocks/>
              <a:stCxn id="219" idx="1"/>
            </p:cNvCxnSpPr>
            <p:nvPr/>
          </p:nvCxnSpPr>
          <p:spPr>
            <a:xfrm flipV="1">
              <a:off x="4095364" y="4090923"/>
              <a:ext cx="706174" cy="17788"/>
            </a:xfrm>
            <a:prstGeom prst="straightConnector1">
              <a:avLst/>
            </a:prstGeom>
            <a:noFill/>
            <a:ln w="25402" cap="flat">
              <a:solidFill>
                <a:srgbClr val="FFC000"/>
              </a:solidFill>
              <a:prstDash val="solid"/>
              <a:miter/>
            </a:ln>
          </p:spPr>
        </p:cxnSp>
        <p:cxnSp>
          <p:nvCxnSpPr>
            <p:cNvPr id="230" name="Rak koppling 103">
              <a:extLst>
                <a:ext uri="{FF2B5EF4-FFF2-40B4-BE49-F238E27FC236}">
                  <a16:creationId xmlns:a16="http://schemas.microsoft.com/office/drawing/2014/main" id="{9FB412C4-0539-40D0-ABB2-6EFBB1F89219}"/>
                </a:ext>
              </a:extLst>
            </p:cNvPr>
            <p:cNvCxnSpPr>
              <a:cxnSpLocks/>
            </p:cNvCxnSpPr>
            <p:nvPr/>
          </p:nvCxnSpPr>
          <p:spPr>
            <a:xfrm>
              <a:off x="3650997" y="3749139"/>
              <a:ext cx="355603" cy="361918"/>
            </a:xfrm>
            <a:prstGeom prst="straightConnector1">
              <a:avLst/>
            </a:prstGeom>
            <a:noFill/>
            <a:ln w="25402" cap="flat">
              <a:solidFill>
                <a:srgbClr val="FFC000"/>
              </a:solidFill>
              <a:prstDash val="solid"/>
              <a:miter/>
            </a:ln>
          </p:spPr>
        </p:cxnSp>
        <p:sp>
          <p:nvSpPr>
            <p:cNvPr id="231" name="Frihandsfigur: Form 62">
              <a:extLst>
                <a:ext uri="{FF2B5EF4-FFF2-40B4-BE49-F238E27FC236}">
                  <a16:creationId xmlns:a16="http://schemas.microsoft.com/office/drawing/2014/main" id="{7B7DA0B6-320F-498D-B85E-0309F816BBC1}"/>
                </a:ext>
              </a:extLst>
            </p:cNvPr>
            <p:cNvSpPr/>
            <p:nvPr/>
          </p:nvSpPr>
          <p:spPr>
            <a:xfrm>
              <a:off x="2197742" y="4404938"/>
              <a:ext cx="292710" cy="1047544"/>
            </a:xfrm>
            <a:custGeom>
              <a:avLst/>
              <a:gdLst>
                <a:gd name="f0" fmla="val 10800000"/>
                <a:gd name="f1" fmla="val 5400000"/>
                <a:gd name="f2" fmla="val 180"/>
                <a:gd name="f3" fmla="val w"/>
                <a:gd name="f4" fmla="val h"/>
                <a:gd name="f5" fmla="val 0"/>
                <a:gd name="f6" fmla="val 914400"/>
                <a:gd name="f7" fmla="val 1784350"/>
                <a:gd name="f8" fmla="val 50800"/>
                <a:gd name="f9" fmla="val 359304"/>
                <a:gd name="f10" fmla="val 101600"/>
                <a:gd name="f11" fmla="val 718608"/>
                <a:gd name="f12" fmla="val 254000"/>
                <a:gd name="f13" fmla="val 1016000"/>
                <a:gd name="f14" fmla="val 406400"/>
                <a:gd name="f15" fmla="val 1313392"/>
                <a:gd name="f16" fmla="val 660400"/>
                <a:gd name="f17" fmla="val 1548871"/>
                <a:gd name="f18" fmla="+- 0 0 -90"/>
                <a:gd name="f19" fmla="*/ f3 1 914400"/>
                <a:gd name="f20" fmla="*/ f4 1 1784350"/>
                <a:gd name="f21" fmla="+- f7 0 f5"/>
                <a:gd name="f22" fmla="+- f6 0 f5"/>
                <a:gd name="f23" fmla="*/ f18 f0 1"/>
                <a:gd name="f24" fmla="*/ f22 1 914400"/>
                <a:gd name="f25" fmla="*/ f21 1 1784350"/>
                <a:gd name="f26" fmla="*/ 0 f22 1"/>
                <a:gd name="f27" fmla="*/ 0 f21 1"/>
                <a:gd name="f28" fmla="*/ 254000 f22 1"/>
                <a:gd name="f29" fmla="*/ 1016000 f21 1"/>
                <a:gd name="f30" fmla="*/ 914400 f22 1"/>
                <a:gd name="f31" fmla="*/ 1784350 f21 1"/>
                <a:gd name="f32" fmla="*/ f23 1 f2"/>
                <a:gd name="f33" fmla="*/ f26 1 914400"/>
                <a:gd name="f34" fmla="*/ f27 1 1784350"/>
                <a:gd name="f35" fmla="*/ f28 1 914400"/>
                <a:gd name="f36" fmla="*/ f29 1 1784350"/>
                <a:gd name="f37" fmla="*/ f30 1 914400"/>
                <a:gd name="f38" fmla="*/ f31 1 1784350"/>
                <a:gd name="f39" fmla="*/ f5 1 f24"/>
                <a:gd name="f40" fmla="*/ f6 1 f24"/>
                <a:gd name="f41" fmla="*/ f5 1 f25"/>
                <a:gd name="f42" fmla="*/ f7 1 f25"/>
                <a:gd name="f43" fmla="+- f32 0 f1"/>
                <a:gd name="f44" fmla="*/ f33 1 f24"/>
                <a:gd name="f45" fmla="*/ f34 1 f25"/>
                <a:gd name="f46" fmla="*/ f35 1 f24"/>
                <a:gd name="f47" fmla="*/ f36 1 f25"/>
                <a:gd name="f48" fmla="*/ f37 1 f24"/>
                <a:gd name="f49" fmla="*/ f38 1 f25"/>
                <a:gd name="f50" fmla="*/ f39 f19 1"/>
                <a:gd name="f51" fmla="*/ f40 f19 1"/>
                <a:gd name="f52" fmla="*/ f42 f20 1"/>
                <a:gd name="f53" fmla="*/ f41 f20 1"/>
                <a:gd name="f54" fmla="*/ f44 f19 1"/>
                <a:gd name="f55" fmla="*/ f45 f20 1"/>
                <a:gd name="f56" fmla="*/ f46 f19 1"/>
                <a:gd name="f57" fmla="*/ f47 f20 1"/>
                <a:gd name="f58" fmla="*/ f48 f19 1"/>
                <a:gd name="f59" fmla="*/ f49 f20 1"/>
              </a:gdLst>
              <a:ahLst/>
              <a:cxnLst>
                <a:cxn ang="3cd4">
                  <a:pos x="hc" y="t"/>
                </a:cxn>
                <a:cxn ang="0">
                  <a:pos x="r" y="vc"/>
                </a:cxn>
                <a:cxn ang="cd4">
                  <a:pos x="hc" y="b"/>
                </a:cxn>
                <a:cxn ang="cd2">
                  <a:pos x="l" y="vc"/>
                </a:cxn>
                <a:cxn ang="f43">
                  <a:pos x="f54" y="f55"/>
                </a:cxn>
                <a:cxn ang="f43">
                  <a:pos x="f56" y="f57"/>
                </a:cxn>
                <a:cxn ang="f43">
                  <a:pos x="f58" y="f59"/>
                </a:cxn>
              </a:cxnLst>
              <a:rect l="f50" t="f53" r="f51" b="f52"/>
              <a:pathLst>
                <a:path w="914400" h="1784350">
                  <a:moveTo>
                    <a:pt x="f5" y="f5"/>
                  </a:moveTo>
                  <a:cubicBezTo>
                    <a:pt x="f8" y="f9"/>
                    <a:pt x="f10" y="f11"/>
                    <a:pt x="f12" y="f13"/>
                  </a:cubicBezTo>
                  <a:cubicBezTo>
                    <a:pt x="f14" y="f15"/>
                    <a:pt x="f16" y="f17"/>
                    <a:pt x="f6" y="f7"/>
                  </a:cubicBezTo>
                </a:path>
              </a:pathLst>
            </a:custGeom>
            <a:noFill/>
            <a:ln w="25402"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sp>
          <p:nvSpPr>
            <p:cNvPr id="191" name="Ellips 5">
              <a:extLst>
                <a:ext uri="{FF2B5EF4-FFF2-40B4-BE49-F238E27FC236}">
                  <a16:creationId xmlns:a16="http://schemas.microsoft.com/office/drawing/2014/main" id="{38733C3A-DE30-4CCE-A9E9-0EBC35E55FA4}"/>
                </a:ext>
              </a:extLst>
            </p:cNvPr>
            <p:cNvSpPr/>
            <p:nvPr/>
          </p:nvSpPr>
          <p:spPr>
            <a:xfrm>
              <a:off x="2044178" y="4248594"/>
              <a:ext cx="257624" cy="2445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232" name="Rak koppling 231">
              <a:extLst>
                <a:ext uri="{FF2B5EF4-FFF2-40B4-BE49-F238E27FC236}">
                  <a16:creationId xmlns:a16="http://schemas.microsoft.com/office/drawing/2014/main" id="{25567D69-F595-412E-8343-3606C0BC3534}"/>
                </a:ext>
              </a:extLst>
            </p:cNvPr>
            <p:cNvCxnSpPr>
              <a:cxnSpLocks/>
            </p:cNvCxnSpPr>
            <p:nvPr/>
          </p:nvCxnSpPr>
          <p:spPr>
            <a:xfrm>
              <a:off x="2490451" y="5452482"/>
              <a:ext cx="636099" cy="70275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4" name="Rak koppling 82">
              <a:extLst>
                <a:ext uri="{FF2B5EF4-FFF2-40B4-BE49-F238E27FC236}">
                  <a16:creationId xmlns:a16="http://schemas.microsoft.com/office/drawing/2014/main" id="{F22B4C00-35FB-4D9C-8253-F9FC74E51A7D}"/>
                </a:ext>
              </a:extLst>
            </p:cNvPr>
            <p:cNvCxnSpPr>
              <a:cxnSpLocks/>
              <a:endCxn id="221" idx="3"/>
            </p:cNvCxnSpPr>
            <p:nvPr/>
          </p:nvCxnSpPr>
          <p:spPr>
            <a:xfrm flipV="1">
              <a:off x="2267237" y="3718463"/>
              <a:ext cx="1327067" cy="505996"/>
            </a:xfrm>
            <a:prstGeom prst="straightConnector1">
              <a:avLst/>
            </a:prstGeom>
            <a:noFill/>
            <a:ln w="19050" cap="flat">
              <a:solidFill>
                <a:srgbClr val="FFC000"/>
              </a:solidFill>
              <a:prstDash val="solid"/>
              <a:miter/>
            </a:ln>
          </p:spPr>
        </p:cxnSp>
        <p:cxnSp>
          <p:nvCxnSpPr>
            <p:cNvPr id="236" name="Rak koppling 90">
              <a:extLst>
                <a:ext uri="{FF2B5EF4-FFF2-40B4-BE49-F238E27FC236}">
                  <a16:creationId xmlns:a16="http://schemas.microsoft.com/office/drawing/2014/main" id="{60235B7E-A1B0-49ED-BE31-F73E135A8457}"/>
                </a:ext>
              </a:extLst>
            </p:cNvPr>
            <p:cNvCxnSpPr/>
            <p:nvPr/>
          </p:nvCxnSpPr>
          <p:spPr>
            <a:xfrm>
              <a:off x="2878738" y="4027440"/>
              <a:ext cx="895673" cy="352620"/>
            </a:xfrm>
            <a:prstGeom prst="straightConnector1">
              <a:avLst/>
            </a:prstGeom>
            <a:noFill/>
            <a:ln w="19050" cap="flat">
              <a:solidFill>
                <a:srgbClr val="FFC000"/>
              </a:solidFill>
              <a:prstDash val="solid"/>
              <a:miter/>
            </a:ln>
          </p:spPr>
        </p:cxnSp>
      </p:grpSp>
      <p:sp>
        <p:nvSpPr>
          <p:cNvPr id="237" name="textruta 84">
            <a:extLst>
              <a:ext uri="{FF2B5EF4-FFF2-40B4-BE49-F238E27FC236}">
                <a16:creationId xmlns:a16="http://schemas.microsoft.com/office/drawing/2014/main" id="{6661FE70-F4AD-45FE-AF1F-09B8628AF072}"/>
              </a:ext>
            </a:extLst>
          </p:cNvPr>
          <p:cNvSpPr txBox="1"/>
          <p:nvPr/>
        </p:nvSpPr>
        <p:spPr>
          <a:xfrm>
            <a:off x="6263321" y="1275936"/>
            <a:ext cx="2798715" cy="184665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400" b="0" i="0" u="none" strike="noStrike" kern="1200" cap="none" spc="0" baseline="0" dirty="0">
                <a:solidFill>
                  <a:srgbClr val="000000"/>
                </a:solidFill>
                <a:uFillTx/>
                <a:latin typeface="Calibri"/>
              </a:rPr>
              <a:t>Blått = primär struktur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b="0" i="0" u="none" strike="noStrike" kern="1200" cap="none" spc="0" baseline="0" dirty="0">
                <a:solidFill>
                  <a:srgbClr val="000000"/>
                </a:solidFill>
                <a:uFillTx/>
                <a:latin typeface="Calibri"/>
              </a:rPr>
              <a:t>Göteborg=storregionalt centrum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b="0" i="0" u="none" strike="noStrike" kern="1200" cap="none" spc="0" baseline="0" dirty="0" err="1">
                <a:solidFill>
                  <a:srgbClr val="000000"/>
                </a:solidFill>
                <a:uFillTx/>
                <a:latin typeface="Calibri"/>
              </a:rPr>
              <a:t>Trestad</a:t>
            </a:r>
            <a:r>
              <a:rPr lang="sv-FI" sz="1200" b="0" i="0" u="none" strike="noStrike" kern="1200" cap="none" spc="0" baseline="0" dirty="0">
                <a:solidFill>
                  <a:srgbClr val="000000"/>
                </a:solidFill>
                <a:uFillTx/>
                <a:latin typeface="Calibri"/>
              </a:rPr>
              <a:t>=delregionalt centrum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dirty="0">
                <a:solidFill>
                  <a:srgbClr val="000000"/>
                </a:solidFill>
                <a:latin typeface="Calibri"/>
              </a:rPr>
              <a:t>Två dominerande </a:t>
            </a:r>
            <a:r>
              <a:rPr lang="sv-FI" sz="1200" b="0" i="0" u="none" strike="noStrike" kern="1200" cap="none" spc="0" baseline="0" dirty="0">
                <a:solidFill>
                  <a:srgbClr val="000000"/>
                </a:solidFill>
                <a:uFillTx/>
                <a:latin typeface="Calibri"/>
              </a:rPr>
              <a:t>stråk, samman-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b="0" i="0" u="none" strike="noStrike" kern="1200" cap="none" spc="0" baseline="0" dirty="0">
                <a:solidFill>
                  <a:srgbClr val="000000"/>
                </a:solidFill>
                <a:uFillTx/>
                <a:latin typeface="Calibri"/>
              </a:rPr>
              <a:t>kopplade </a:t>
            </a:r>
            <a:r>
              <a:rPr lang="sv-FI" sz="1200" dirty="0">
                <a:solidFill>
                  <a:srgbClr val="000000"/>
                </a:solidFill>
                <a:latin typeface="Calibri"/>
              </a:rPr>
              <a:t>vid </a:t>
            </a:r>
            <a:r>
              <a:rPr lang="sv-FI" sz="1200" dirty="0" err="1">
                <a:solidFill>
                  <a:srgbClr val="000000"/>
                </a:solidFill>
                <a:latin typeface="Calibri"/>
              </a:rPr>
              <a:t>Trestad</a:t>
            </a:r>
            <a:endParaRPr lang="sv-FI"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b="0" i="0" u="none" strike="noStrike" kern="1200" cap="none" spc="0" baseline="0" dirty="0">
                <a:solidFill>
                  <a:srgbClr val="000000"/>
                </a:solidFill>
                <a:uFillTx/>
                <a:latin typeface="Calibri"/>
              </a:rPr>
              <a:t>Starka band till Göteborg i söder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b="0" i="0" u="none" strike="noStrike" kern="1200" cap="none" spc="0" baseline="0" dirty="0">
                <a:solidFill>
                  <a:srgbClr val="000000"/>
                </a:solidFill>
                <a:uFillTx/>
                <a:latin typeface="Calibri"/>
              </a:rPr>
              <a:t>Starka band till Norge och Värmland i norr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400" b="0" i="0" u="none" strike="noStrike" kern="1200" cap="none" spc="0" baseline="0" dirty="0">
                <a:solidFill>
                  <a:srgbClr val="000000"/>
                </a:solidFill>
                <a:uFillTx/>
                <a:latin typeface="Calibri"/>
              </a:rPr>
              <a:t>Gult = komplementär struktur</a:t>
            </a:r>
          </a:p>
        </p:txBody>
      </p:sp>
      <p:sp>
        <p:nvSpPr>
          <p:cNvPr id="238" name="Rektangel 237">
            <a:extLst>
              <a:ext uri="{FF2B5EF4-FFF2-40B4-BE49-F238E27FC236}">
                <a16:creationId xmlns:a16="http://schemas.microsoft.com/office/drawing/2014/main" id="{A2AEE68A-9559-4B67-B079-878B49B1ACA6}"/>
              </a:ext>
            </a:extLst>
          </p:cNvPr>
          <p:cNvSpPr/>
          <p:nvPr/>
        </p:nvSpPr>
        <p:spPr>
          <a:xfrm>
            <a:off x="6263321" y="3173368"/>
            <a:ext cx="2956493" cy="1384995"/>
          </a:xfrm>
          <a:prstGeom prst="rect">
            <a:avLst/>
          </a:prstGeom>
        </p:spPr>
        <p:txBody>
          <a:bodyPr wrap="square">
            <a:spAutoFit/>
          </a:bodyPr>
          <a:lstStyle/>
          <a:p>
            <a:r>
              <a:rPr lang="sv-FI" sz="1200" i="1" dirty="0"/>
              <a:t>”Den rumsliga sammanhållningen är en av de stora utmaningarna i Fyrbodal. I och med att de stora stråken ansluter till </a:t>
            </a:r>
            <a:r>
              <a:rPr lang="sv-FI" sz="1200" i="1" dirty="0" err="1"/>
              <a:t>Trestad</a:t>
            </a:r>
            <a:r>
              <a:rPr lang="sv-FI" sz="1200" i="1" dirty="0"/>
              <a:t> framstår lokaliseringsmönstret i huvudsak som monocentriskt. Det hindrar dock inte polycentriska strukturer i delar av Fyrbodal, exempelvis mellan städerna i </a:t>
            </a:r>
            <a:r>
              <a:rPr lang="sv-FI" sz="1200" i="1" dirty="0" err="1"/>
              <a:t>Trestad</a:t>
            </a:r>
            <a:r>
              <a:rPr lang="sv-FI" sz="1200" i="1" dirty="0"/>
              <a:t>.”</a:t>
            </a:r>
          </a:p>
        </p:txBody>
      </p:sp>
      <p:cxnSp>
        <p:nvCxnSpPr>
          <p:cNvPr id="5" name="Rak pilkoppling 4">
            <a:extLst>
              <a:ext uri="{FF2B5EF4-FFF2-40B4-BE49-F238E27FC236}">
                <a16:creationId xmlns:a16="http://schemas.microsoft.com/office/drawing/2014/main" id="{2DBD6DF2-2193-487B-9359-CB9355430B4F}"/>
              </a:ext>
            </a:extLst>
          </p:cNvPr>
          <p:cNvCxnSpPr/>
          <p:nvPr/>
        </p:nvCxnSpPr>
        <p:spPr>
          <a:xfrm flipV="1">
            <a:off x="2360242" y="3015703"/>
            <a:ext cx="903220" cy="97496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0" name="Rak pilkoppling 9">
            <a:extLst>
              <a:ext uri="{FF2B5EF4-FFF2-40B4-BE49-F238E27FC236}">
                <a16:creationId xmlns:a16="http://schemas.microsoft.com/office/drawing/2014/main" id="{72896A18-2096-44FE-953E-AB0AFDB360A2}"/>
              </a:ext>
            </a:extLst>
          </p:cNvPr>
          <p:cNvCxnSpPr/>
          <p:nvPr/>
        </p:nvCxnSpPr>
        <p:spPr>
          <a:xfrm flipH="1" flipV="1">
            <a:off x="388057" y="4558363"/>
            <a:ext cx="542109" cy="183392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2" name="Rak pilkoppling 11">
            <a:extLst>
              <a:ext uri="{FF2B5EF4-FFF2-40B4-BE49-F238E27FC236}">
                <a16:creationId xmlns:a16="http://schemas.microsoft.com/office/drawing/2014/main" id="{7F76E175-FDB6-4CF4-A39F-EE4BF7D6CB0D}"/>
              </a:ext>
            </a:extLst>
          </p:cNvPr>
          <p:cNvCxnSpPr/>
          <p:nvPr/>
        </p:nvCxnSpPr>
        <p:spPr>
          <a:xfrm flipH="1" flipV="1">
            <a:off x="98798" y="3923416"/>
            <a:ext cx="529852" cy="5696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Rak pilkoppling 13">
            <a:extLst>
              <a:ext uri="{FF2B5EF4-FFF2-40B4-BE49-F238E27FC236}">
                <a16:creationId xmlns:a16="http://schemas.microsoft.com/office/drawing/2014/main" id="{272449EE-E959-4DAD-ACFD-2E4B6F11E3C9}"/>
              </a:ext>
            </a:extLst>
          </p:cNvPr>
          <p:cNvCxnSpPr/>
          <p:nvPr/>
        </p:nvCxnSpPr>
        <p:spPr>
          <a:xfrm flipH="1" flipV="1">
            <a:off x="98798" y="1929567"/>
            <a:ext cx="153450" cy="33544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16" name="Rak pilkoppling 15">
            <a:extLst>
              <a:ext uri="{FF2B5EF4-FFF2-40B4-BE49-F238E27FC236}">
                <a16:creationId xmlns:a16="http://schemas.microsoft.com/office/drawing/2014/main" id="{78EEC482-931B-40DF-AB11-EAEBFD92492C}"/>
              </a:ext>
            </a:extLst>
          </p:cNvPr>
          <p:cNvCxnSpPr/>
          <p:nvPr/>
        </p:nvCxnSpPr>
        <p:spPr>
          <a:xfrm>
            <a:off x="98798" y="2309784"/>
            <a:ext cx="289259" cy="17485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C8DCAE87-318C-426F-9516-917DBB9BF8A4}"/>
              </a:ext>
            </a:extLst>
          </p:cNvPr>
          <p:cNvSpPr/>
          <p:nvPr/>
        </p:nvSpPr>
        <p:spPr>
          <a:xfrm>
            <a:off x="14455" y="1114013"/>
            <a:ext cx="1154673" cy="430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solidFill>
                  <a:schemeClr val="tx1"/>
                </a:solidFill>
              </a:rPr>
              <a:t>Östfold/Norge</a:t>
            </a:r>
          </a:p>
        </p:txBody>
      </p:sp>
    </p:spTree>
    <p:extLst>
      <p:ext uri="{BB962C8B-B14F-4D97-AF65-F5344CB8AC3E}">
        <p14:creationId xmlns:p14="http://schemas.microsoft.com/office/powerpoint/2010/main" val="3239386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1F7E69-56CF-495C-8D7E-C7657DB4B22C}"/>
              </a:ext>
            </a:extLst>
          </p:cNvPr>
          <p:cNvSpPr>
            <a:spLocks noGrp="1"/>
          </p:cNvSpPr>
          <p:nvPr>
            <p:ph type="title"/>
          </p:nvPr>
        </p:nvSpPr>
        <p:spPr>
          <a:xfrm>
            <a:off x="52737" y="71766"/>
            <a:ext cx="9087899" cy="691149"/>
          </a:xfrm>
        </p:spPr>
        <p:txBody>
          <a:bodyPr/>
          <a:lstStyle/>
          <a:p>
            <a:pPr algn="ctr"/>
            <a:r>
              <a:rPr lang="sv-SE" dirty="0"/>
              <a:t> Befolkningsutveckling/-prognos</a:t>
            </a:r>
            <a:endParaRPr lang="sv-SE" sz="1200" dirty="0"/>
          </a:p>
        </p:txBody>
      </p:sp>
      <p:pic>
        <p:nvPicPr>
          <p:cNvPr id="10" name="Bildobjekt 9">
            <a:extLst>
              <a:ext uri="{FF2B5EF4-FFF2-40B4-BE49-F238E27FC236}">
                <a16:creationId xmlns:a16="http://schemas.microsoft.com/office/drawing/2014/main" id="{F8929401-902F-4013-BF26-8090266C4CB3}"/>
              </a:ext>
            </a:extLst>
          </p:cNvPr>
          <p:cNvPicPr>
            <a:picLocks noChangeAspect="1"/>
          </p:cNvPicPr>
          <p:nvPr/>
        </p:nvPicPr>
        <p:blipFill rotWithShape="1">
          <a:blip r:embed="rId3"/>
          <a:srcRect t="11073"/>
          <a:stretch/>
        </p:blipFill>
        <p:spPr>
          <a:xfrm>
            <a:off x="52737" y="2454926"/>
            <a:ext cx="3389950" cy="4279868"/>
          </a:xfrm>
          <a:prstGeom prst="rect">
            <a:avLst/>
          </a:prstGeom>
        </p:spPr>
      </p:pic>
      <p:sp>
        <p:nvSpPr>
          <p:cNvPr id="11" name="Rektangel 10">
            <a:extLst>
              <a:ext uri="{FF2B5EF4-FFF2-40B4-BE49-F238E27FC236}">
                <a16:creationId xmlns:a16="http://schemas.microsoft.com/office/drawing/2014/main" id="{76F18649-2E42-4E06-9470-8F56698DEE07}"/>
              </a:ext>
            </a:extLst>
          </p:cNvPr>
          <p:cNvSpPr/>
          <p:nvPr/>
        </p:nvSpPr>
        <p:spPr>
          <a:xfrm>
            <a:off x="225233" y="745623"/>
            <a:ext cx="3217454" cy="46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FI" sz="1600" dirty="0">
                <a:solidFill>
                  <a:schemeClr val="tx1"/>
                </a:solidFill>
                <a:latin typeface="Arial" panose="020B0604020202020204" pitchFamily="34" charset="0"/>
                <a:cs typeface="Arial" panose="020B0604020202020204" pitchFamily="34" charset="0"/>
              </a:rPr>
              <a:t>Befolkningsutveckling 2001-2015</a:t>
            </a:r>
          </a:p>
        </p:txBody>
      </p:sp>
      <p:pic>
        <p:nvPicPr>
          <p:cNvPr id="13" name="Platshållare för innehåll 4">
            <a:extLst>
              <a:ext uri="{FF2B5EF4-FFF2-40B4-BE49-F238E27FC236}">
                <a16:creationId xmlns:a16="http://schemas.microsoft.com/office/drawing/2014/main" id="{67E0C131-3BC4-4747-9129-062E3ABE26CC}"/>
              </a:ext>
            </a:extLst>
          </p:cNvPr>
          <p:cNvPicPr>
            <a:picLocks noGrp="1" noChangeAspect="1"/>
          </p:cNvPicPr>
          <p:nvPr>
            <p:ph sz="half" idx="1"/>
          </p:nvPr>
        </p:nvPicPr>
        <p:blipFill rotWithShape="1">
          <a:blip r:embed="rId3"/>
          <a:srcRect t="10135" r="59860" b="50925"/>
          <a:stretch/>
        </p:blipFill>
        <p:spPr>
          <a:xfrm>
            <a:off x="2905026" y="1270267"/>
            <a:ext cx="1666974" cy="2295893"/>
          </a:xfrm>
          <a:prstGeom prst="rect">
            <a:avLst/>
          </a:prstGeom>
        </p:spPr>
      </p:pic>
      <p:sp>
        <p:nvSpPr>
          <p:cNvPr id="15" name="textruta 14">
            <a:extLst>
              <a:ext uri="{FF2B5EF4-FFF2-40B4-BE49-F238E27FC236}">
                <a16:creationId xmlns:a16="http://schemas.microsoft.com/office/drawing/2014/main" id="{7CD08D5F-0B91-4A7E-B523-0E99EBDA6985}"/>
              </a:ext>
            </a:extLst>
          </p:cNvPr>
          <p:cNvSpPr txBox="1"/>
          <p:nvPr/>
        </p:nvSpPr>
        <p:spPr>
          <a:xfrm>
            <a:off x="225233" y="1828800"/>
            <a:ext cx="2095057" cy="461665"/>
          </a:xfrm>
          <a:prstGeom prst="rect">
            <a:avLst/>
          </a:prstGeom>
          <a:noFill/>
        </p:spPr>
        <p:txBody>
          <a:bodyPr wrap="square" rtlCol="0">
            <a:spAutoFit/>
          </a:bodyPr>
          <a:lstStyle/>
          <a:p>
            <a:r>
              <a:rPr lang="sv-SE" sz="1200" dirty="0">
                <a:latin typeface="Arial" panose="020B0604020202020204" pitchFamily="34" charset="0"/>
                <a:cs typeface="Arial" panose="020B0604020202020204" pitchFamily="34" charset="0"/>
              </a:rPr>
              <a:t>Bengtsfors, Färgelanda, Mellerud, Sotenäs</a:t>
            </a:r>
          </a:p>
        </p:txBody>
      </p:sp>
      <p:sp>
        <p:nvSpPr>
          <p:cNvPr id="17" name="textruta 16">
            <a:extLst>
              <a:ext uri="{FF2B5EF4-FFF2-40B4-BE49-F238E27FC236}">
                <a16:creationId xmlns:a16="http://schemas.microsoft.com/office/drawing/2014/main" id="{31E1A8E9-9280-4279-90BC-9F2D1D97769C}"/>
              </a:ext>
            </a:extLst>
          </p:cNvPr>
          <p:cNvSpPr txBox="1"/>
          <p:nvPr/>
        </p:nvSpPr>
        <p:spPr>
          <a:xfrm>
            <a:off x="2715515" y="4002036"/>
            <a:ext cx="1513585" cy="461665"/>
          </a:xfrm>
          <a:prstGeom prst="rect">
            <a:avLst/>
          </a:prstGeom>
          <a:noFill/>
        </p:spPr>
        <p:txBody>
          <a:bodyPr wrap="square" rtlCol="0">
            <a:spAutoFit/>
          </a:bodyPr>
          <a:lstStyle/>
          <a:p>
            <a:r>
              <a:rPr lang="sv-SE" sz="1200" dirty="0">
                <a:latin typeface="Arial" panose="020B0604020202020204" pitchFamily="34" charset="0"/>
                <a:cs typeface="Arial" panose="020B0604020202020204" pitchFamily="34" charset="0"/>
              </a:rPr>
              <a:t>Dals-Ed, Munkedal, Lysekil, Åmål</a:t>
            </a:r>
          </a:p>
        </p:txBody>
      </p:sp>
      <p:sp>
        <p:nvSpPr>
          <p:cNvPr id="19" name="textruta 18">
            <a:extLst>
              <a:ext uri="{FF2B5EF4-FFF2-40B4-BE49-F238E27FC236}">
                <a16:creationId xmlns:a16="http://schemas.microsoft.com/office/drawing/2014/main" id="{51692238-8419-4EB0-80BE-0D63B2844CED}"/>
              </a:ext>
            </a:extLst>
          </p:cNvPr>
          <p:cNvSpPr txBox="1"/>
          <p:nvPr/>
        </p:nvSpPr>
        <p:spPr>
          <a:xfrm>
            <a:off x="3442687" y="1764051"/>
            <a:ext cx="679479"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D-E</a:t>
            </a:r>
          </a:p>
        </p:txBody>
      </p:sp>
      <p:sp>
        <p:nvSpPr>
          <p:cNvPr id="20" name="textruta 19">
            <a:extLst>
              <a:ext uri="{FF2B5EF4-FFF2-40B4-BE49-F238E27FC236}">
                <a16:creationId xmlns:a16="http://schemas.microsoft.com/office/drawing/2014/main" id="{40CC8782-780F-4146-9ED3-A8F85C47AFE8}"/>
              </a:ext>
            </a:extLst>
          </p:cNvPr>
          <p:cNvSpPr txBox="1"/>
          <p:nvPr/>
        </p:nvSpPr>
        <p:spPr>
          <a:xfrm>
            <a:off x="4102248" y="1725454"/>
            <a:ext cx="217918"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Å</a:t>
            </a:r>
          </a:p>
        </p:txBody>
      </p:sp>
      <p:sp>
        <p:nvSpPr>
          <p:cNvPr id="21" name="textruta 20">
            <a:extLst>
              <a:ext uri="{FF2B5EF4-FFF2-40B4-BE49-F238E27FC236}">
                <a16:creationId xmlns:a16="http://schemas.microsoft.com/office/drawing/2014/main" id="{466A4FD0-7513-466D-9573-1CD2C391FB62}"/>
              </a:ext>
            </a:extLst>
          </p:cNvPr>
          <p:cNvSpPr txBox="1"/>
          <p:nvPr/>
        </p:nvSpPr>
        <p:spPr>
          <a:xfrm>
            <a:off x="3824189" y="1531072"/>
            <a:ext cx="278059"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B</a:t>
            </a:r>
          </a:p>
        </p:txBody>
      </p:sp>
      <p:sp>
        <p:nvSpPr>
          <p:cNvPr id="22" name="textruta 21">
            <a:extLst>
              <a:ext uri="{FF2B5EF4-FFF2-40B4-BE49-F238E27FC236}">
                <a16:creationId xmlns:a16="http://schemas.microsoft.com/office/drawing/2014/main" id="{0A3B41BF-4BDF-42D3-AC6F-7D1B7DC8214B}"/>
              </a:ext>
            </a:extLst>
          </p:cNvPr>
          <p:cNvSpPr txBox="1"/>
          <p:nvPr/>
        </p:nvSpPr>
        <p:spPr>
          <a:xfrm>
            <a:off x="3954780" y="2290465"/>
            <a:ext cx="274320"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M</a:t>
            </a:r>
          </a:p>
        </p:txBody>
      </p:sp>
      <p:sp>
        <p:nvSpPr>
          <p:cNvPr id="23" name="textruta 22">
            <a:extLst>
              <a:ext uri="{FF2B5EF4-FFF2-40B4-BE49-F238E27FC236}">
                <a16:creationId xmlns:a16="http://schemas.microsoft.com/office/drawing/2014/main" id="{3F86BE85-CB65-4235-BCE9-99A576234DBF}"/>
              </a:ext>
            </a:extLst>
          </p:cNvPr>
          <p:cNvSpPr txBox="1"/>
          <p:nvPr/>
        </p:nvSpPr>
        <p:spPr>
          <a:xfrm>
            <a:off x="3615183" y="2290465"/>
            <a:ext cx="339597"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F</a:t>
            </a:r>
          </a:p>
        </p:txBody>
      </p:sp>
      <p:sp>
        <p:nvSpPr>
          <p:cNvPr id="25" name="textruta 24">
            <a:extLst>
              <a:ext uri="{FF2B5EF4-FFF2-40B4-BE49-F238E27FC236}">
                <a16:creationId xmlns:a16="http://schemas.microsoft.com/office/drawing/2014/main" id="{7600D91D-DAA3-4770-8BEA-97122FB42389}"/>
              </a:ext>
            </a:extLst>
          </p:cNvPr>
          <p:cNvSpPr txBox="1"/>
          <p:nvPr/>
        </p:nvSpPr>
        <p:spPr>
          <a:xfrm>
            <a:off x="3239453" y="2468880"/>
            <a:ext cx="375730"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M</a:t>
            </a:r>
          </a:p>
        </p:txBody>
      </p:sp>
      <p:sp>
        <p:nvSpPr>
          <p:cNvPr id="26" name="textruta 25">
            <a:extLst>
              <a:ext uri="{FF2B5EF4-FFF2-40B4-BE49-F238E27FC236}">
                <a16:creationId xmlns:a16="http://schemas.microsoft.com/office/drawing/2014/main" id="{558345E9-6D72-472E-90F3-1C3D94E1B6E4}"/>
              </a:ext>
            </a:extLst>
          </p:cNvPr>
          <p:cNvSpPr txBox="1"/>
          <p:nvPr/>
        </p:nvSpPr>
        <p:spPr>
          <a:xfrm>
            <a:off x="3074670" y="2025661"/>
            <a:ext cx="368017"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T</a:t>
            </a:r>
          </a:p>
        </p:txBody>
      </p:sp>
      <p:sp>
        <p:nvSpPr>
          <p:cNvPr id="28" name="textruta 27">
            <a:extLst>
              <a:ext uri="{FF2B5EF4-FFF2-40B4-BE49-F238E27FC236}">
                <a16:creationId xmlns:a16="http://schemas.microsoft.com/office/drawing/2014/main" id="{101A6C3B-0409-492B-9822-1E6127716E8D}"/>
              </a:ext>
            </a:extLst>
          </p:cNvPr>
          <p:cNvSpPr txBox="1"/>
          <p:nvPr/>
        </p:nvSpPr>
        <p:spPr>
          <a:xfrm>
            <a:off x="2811780" y="2992100"/>
            <a:ext cx="262890" cy="261610"/>
          </a:xfrm>
          <a:prstGeom prst="rect">
            <a:avLst/>
          </a:prstGeom>
          <a:noFill/>
        </p:spPr>
        <p:txBody>
          <a:bodyPr wrap="square" rtlCol="0">
            <a:spAutoFit/>
          </a:bodyPr>
          <a:lstStyle/>
          <a:p>
            <a:endParaRPr lang="sv-SE" sz="1100" dirty="0">
              <a:latin typeface="Arial" panose="020B0604020202020204" pitchFamily="34" charset="0"/>
              <a:cs typeface="Arial" panose="020B0604020202020204" pitchFamily="34" charset="0"/>
            </a:endParaRPr>
          </a:p>
        </p:txBody>
      </p:sp>
      <p:sp>
        <p:nvSpPr>
          <p:cNvPr id="31" name="textruta 30">
            <a:extLst>
              <a:ext uri="{FF2B5EF4-FFF2-40B4-BE49-F238E27FC236}">
                <a16:creationId xmlns:a16="http://schemas.microsoft.com/office/drawing/2014/main" id="{F97C2BD0-DC21-40B7-B5DC-C9348559ADEF}"/>
              </a:ext>
            </a:extLst>
          </p:cNvPr>
          <p:cNvSpPr txBox="1"/>
          <p:nvPr/>
        </p:nvSpPr>
        <p:spPr>
          <a:xfrm>
            <a:off x="2468654" y="2468880"/>
            <a:ext cx="418846"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S</a:t>
            </a:r>
          </a:p>
        </p:txBody>
      </p:sp>
      <p:cxnSp>
        <p:nvCxnSpPr>
          <p:cNvPr id="33" name="Rak pilkoppling 32">
            <a:extLst>
              <a:ext uri="{FF2B5EF4-FFF2-40B4-BE49-F238E27FC236}">
                <a16:creationId xmlns:a16="http://schemas.microsoft.com/office/drawing/2014/main" id="{DD9ABCAA-13CA-4203-BBC7-C30274EF18A5}"/>
              </a:ext>
            </a:extLst>
          </p:cNvPr>
          <p:cNvCxnSpPr/>
          <p:nvPr/>
        </p:nvCxnSpPr>
        <p:spPr>
          <a:xfrm>
            <a:off x="2678077" y="2599685"/>
            <a:ext cx="309542" cy="212095"/>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4" name="textruta 33">
            <a:extLst>
              <a:ext uri="{FF2B5EF4-FFF2-40B4-BE49-F238E27FC236}">
                <a16:creationId xmlns:a16="http://schemas.microsoft.com/office/drawing/2014/main" id="{DA924290-DA34-4946-A89C-AD73AC490D4D}"/>
              </a:ext>
            </a:extLst>
          </p:cNvPr>
          <p:cNvSpPr txBox="1"/>
          <p:nvPr/>
        </p:nvSpPr>
        <p:spPr>
          <a:xfrm>
            <a:off x="3030447" y="1725454"/>
            <a:ext cx="241836"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S</a:t>
            </a:r>
          </a:p>
        </p:txBody>
      </p:sp>
      <p:sp>
        <p:nvSpPr>
          <p:cNvPr id="35" name="textruta 34">
            <a:extLst>
              <a:ext uri="{FF2B5EF4-FFF2-40B4-BE49-F238E27FC236}">
                <a16:creationId xmlns:a16="http://schemas.microsoft.com/office/drawing/2014/main" id="{F1996842-D922-4FC5-8772-40C2F2E8AA91}"/>
              </a:ext>
            </a:extLst>
          </p:cNvPr>
          <p:cNvSpPr txBox="1"/>
          <p:nvPr/>
        </p:nvSpPr>
        <p:spPr>
          <a:xfrm>
            <a:off x="2592754" y="2981950"/>
            <a:ext cx="394865"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L</a:t>
            </a:r>
          </a:p>
        </p:txBody>
      </p:sp>
      <p:cxnSp>
        <p:nvCxnSpPr>
          <p:cNvPr id="37" name="Rak pilkoppling 36">
            <a:extLst>
              <a:ext uri="{FF2B5EF4-FFF2-40B4-BE49-F238E27FC236}">
                <a16:creationId xmlns:a16="http://schemas.microsoft.com/office/drawing/2014/main" id="{B30D7845-E1DC-4E55-B5D4-AE6605BC555F}"/>
              </a:ext>
            </a:extLst>
          </p:cNvPr>
          <p:cNvCxnSpPr/>
          <p:nvPr/>
        </p:nvCxnSpPr>
        <p:spPr>
          <a:xfrm flipV="1">
            <a:off x="2850657" y="2992100"/>
            <a:ext cx="255869" cy="130805"/>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8" name="textruta 37">
            <a:extLst>
              <a:ext uri="{FF2B5EF4-FFF2-40B4-BE49-F238E27FC236}">
                <a16:creationId xmlns:a16="http://schemas.microsoft.com/office/drawing/2014/main" id="{8D734304-CE37-4767-ACC6-31DC3CB5FEB8}"/>
              </a:ext>
            </a:extLst>
          </p:cNvPr>
          <p:cNvSpPr txBox="1"/>
          <p:nvPr/>
        </p:nvSpPr>
        <p:spPr>
          <a:xfrm>
            <a:off x="3293696" y="3122905"/>
            <a:ext cx="253365"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O</a:t>
            </a:r>
          </a:p>
        </p:txBody>
      </p:sp>
      <p:sp>
        <p:nvSpPr>
          <p:cNvPr id="39" name="textruta 38">
            <a:extLst>
              <a:ext uri="{FF2B5EF4-FFF2-40B4-BE49-F238E27FC236}">
                <a16:creationId xmlns:a16="http://schemas.microsoft.com/office/drawing/2014/main" id="{DC3ED0AD-5CCE-4F67-BCF7-45BC70D06BFB}"/>
              </a:ext>
            </a:extLst>
          </p:cNvPr>
          <p:cNvSpPr txBox="1"/>
          <p:nvPr/>
        </p:nvSpPr>
        <p:spPr>
          <a:xfrm>
            <a:off x="3472236" y="2811780"/>
            <a:ext cx="378178" cy="369332"/>
          </a:xfrm>
          <a:prstGeom prst="rect">
            <a:avLst/>
          </a:prstGeom>
          <a:noFill/>
        </p:spPr>
        <p:txBody>
          <a:bodyPr wrap="square" rtlCol="0">
            <a:spAutoFit/>
          </a:bodyPr>
          <a:lstStyle/>
          <a:p>
            <a:r>
              <a:rPr lang="sv-SE" dirty="0"/>
              <a:t> </a:t>
            </a:r>
            <a:r>
              <a:rPr lang="sv-SE" sz="1100" dirty="0">
                <a:latin typeface="Arial" panose="020B0604020202020204" pitchFamily="34" charset="0"/>
                <a:cs typeface="Arial" panose="020B0604020202020204" pitchFamily="34" charset="0"/>
              </a:rPr>
              <a:t>U</a:t>
            </a:r>
            <a:endParaRPr lang="sv-SE" dirty="0"/>
          </a:p>
        </p:txBody>
      </p:sp>
      <p:sp>
        <p:nvSpPr>
          <p:cNvPr id="40" name="textruta 39">
            <a:extLst>
              <a:ext uri="{FF2B5EF4-FFF2-40B4-BE49-F238E27FC236}">
                <a16:creationId xmlns:a16="http://schemas.microsoft.com/office/drawing/2014/main" id="{058258E1-8A0B-4C2C-83F1-991B7C98078A}"/>
              </a:ext>
            </a:extLst>
          </p:cNvPr>
          <p:cNvSpPr txBox="1"/>
          <p:nvPr/>
        </p:nvSpPr>
        <p:spPr>
          <a:xfrm>
            <a:off x="3791359" y="2599685"/>
            <a:ext cx="375730"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V</a:t>
            </a:r>
          </a:p>
        </p:txBody>
      </p:sp>
      <p:sp>
        <p:nvSpPr>
          <p:cNvPr id="41" name="textruta 40">
            <a:extLst>
              <a:ext uri="{FF2B5EF4-FFF2-40B4-BE49-F238E27FC236}">
                <a16:creationId xmlns:a16="http://schemas.microsoft.com/office/drawing/2014/main" id="{119E3B42-9E65-48DA-B766-74630463AE1D}"/>
              </a:ext>
            </a:extLst>
          </p:cNvPr>
          <p:cNvSpPr txBox="1"/>
          <p:nvPr/>
        </p:nvSpPr>
        <p:spPr>
          <a:xfrm>
            <a:off x="3856058" y="3009864"/>
            <a:ext cx="246331"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T</a:t>
            </a:r>
          </a:p>
        </p:txBody>
      </p:sp>
      <p:pic>
        <p:nvPicPr>
          <p:cNvPr id="44" name="Platshållare för innehåll 41">
            <a:extLst>
              <a:ext uri="{FF2B5EF4-FFF2-40B4-BE49-F238E27FC236}">
                <a16:creationId xmlns:a16="http://schemas.microsoft.com/office/drawing/2014/main" id="{10950B6C-2C6D-4896-BBCC-E37386A88280}"/>
              </a:ext>
            </a:extLst>
          </p:cNvPr>
          <p:cNvPicPr>
            <a:picLocks noChangeAspect="1"/>
          </p:cNvPicPr>
          <p:nvPr/>
        </p:nvPicPr>
        <p:blipFill rotWithShape="1">
          <a:blip r:embed="rId4"/>
          <a:srcRect l="56712" t="69924" r="29824" b="22907"/>
          <a:stretch/>
        </p:blipFill>
        <p:spPr>
          <a:xfrm>
            <a:off x="225233" y="1447862"/>
            <a:ext cx="456386" cy="344820"/>
          </a:xfrm>
          <a:prstGeom prst="rect">
            <a:avLst/>
          </a:prstGeom>
        </p:spPr>
      </p:pic>
      <p:sp>
        <p:nvSpPr>
          <p:cNvPr id="47" name="textruta 46">
            <a:extLst>
              <a:ext uri="{FF2B5EF4-FFF2-40B4-BE49-F238E27FC236}">
                <a16:creationId xmlns:a16="http://schemas.microsoft.com/office/drawing/2014/main" id="{F8C4136E-E84D-4B19-AE1E-4AE62DB9886F}"/>
              </a:ext>
            </a:extLst>
          </p:cNvPr>
          <p:cNvSpPr txBox="1"/>
          <p:nvPr/>
        </p:nvSpPr>
        <p:spPr>
          <a:xfrm>
            <a:off x="681619" y="1531072"/>
            <a:ext cx="1787035"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- 10,9 % - -5,0 %</a:t>
            </a:r>
          </a:p>
        </p:txBody>
      </p:sp>
      <p:pic>
        <p:nvPicPr>
          <p:cNvPr id="48" name="Platshållare för innehåll 47">
            <a:extLst>
              <a:ext uri="{FF2B5EF4-FFF2-40B4-BE49-F238E27FC236}">
                <a16:creationId xmlns:a16="http://schemas.microsoft.com/office/drawing/2014/main" id="{AAA61CF0-84A2-4AD0-8546-6ACEDD7D705C}"/>
              </a:ext>
            </a:extLst>
          </p:cNvPr>
          <p:cNvPicPr>
            <a:picLocks noGrp="1" noChangeAspect="1"/>
          </p:cNvPicPr>
          <p:nvPr>
            <p:ph sz="half" idx="2"/>
          </p:nvPr>
        </p:nvPicPr>
        <p:blipFill rotWithShape="1">
          <a:blip r:embed="rId3"/>
          <a:srcRect l="57418" t="76018" r="30205" b="18282"/>
          <a:stretch/>
        </p:blipFill>
        <p:spPr>
          <a:xfrm>
            <a:off x="2790186" y="3726841"/>
            <a:ext cx="514002" cy="336089"/>
          </a:xfrm>
          <a:prstGeom prst="rect">
            <a:avLst/>
          </a:prstGeom>
        </p:spPr>
      </p:pic>
      <p:sp>
        <p:nvSpPr>
          <p:cNvPr id="49" name="textruta 48">
            <a:extLst>
              <a:ext uri="{FF2B5EF4-FFF2-40B4-BE49-F238E27FC236}">
                <a16:creationId xmlns:a16="http://schemas.microsoft.com/office/drawing/2014/main" id="{C6F6BBD1-1C09-49D5-BFC2-807C00A55DD3}"/>
              </a:ext>
            </a:extLst>
          </p:cNvPr>
          <p:cNvSpPr txBox="1"/>
          <p:nvPr/>
        </p:nvSpPr>
        <p:spPr>
          <a:xfrm>
            <a:off x="3272283" y="3726841"/>
            <a:ext cx="1162867"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-5,0 % - - 1,0 %</a:t>
            </a:r>
          </a:p>
        </p:txBody>
      </p:sp>
      <p:pic>
        <p:nvPicPr>
          <p:cNvPr id="50" name="Bildobjekt 49">
            <a:extLst>
              <a:ext uri="{FF2B5EF4-FFF2-40B4-BE49-F238E27FC236}">
                <a16:creationId xmlns:a16="http://schemas.microsoft.com/office/drawing/2014/main" id="{D39F6344-8D88-4FFA-8259-2702C34DF09B}"/>
              </a:ext>
            </a:extLst>
          </p:cNvPr>
          <p:cNvPicPr>
            <a:picLocks noChangeAspect="1"/>
          </p:cNvPicPr>
          <p:nvPr/>
        </p:nvPicPr>
        <p:blipFill rotWithShape="1">
          <a:blip r:embed="rId3"/>
          <a:srcRect l="58148" t="80698" r="31215" b="13127"/>
          <a:stretch/>
        </p:blipFill>
        <p:spPr>
          <a:xfrm>
            <a:off x="2852463" y="4489457"/>
            <a:ext cx="360588" cy="297180"/>
          </a:xfrm>
          <a:prstGeom prst="rect">
            <a:avLst/>
          </a:prstGeom>
        </p:spPr>
      </p:pic>
      <p:sp>
        <p:nvSpPr>
          <p:cNvPr id="51" name="textruta 50">
            <a:extLst>
              <a:ext uri="{FF2B5EF4-FFF2-40B4-BE49-F238E27FC236}">
                <a16:creationId xmlns:a16="http://schemas.microsoft.com/office/drawing/2014/main" id="{3420578D-B0C2-4769-BE7C-46CBB6FE830A}"/>
              </a:ext>
            </a:extLst>
          </p:cNvPr>
          <p:cNvSpPr txBox="1"/>
          <p:nvPr/>
        </p:nvSpPr>
        <p:spPr>
          <a:xfrm>
            <a:off x="3247248" y="4488977"/>
            <a:ext cx="1299717"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-1,0 % - 1,0 %</a:t>
            </a:r>
          </a:p>
        </p:txBody>
      </p:sp>
      <p:sp>
        <p:nvSpPr>
          <p:cNvPr id="52" name="textruta 51">
            <a:extLst>
              <a:ext uri="{FF2B5EF4-FFF2-40B4-BE49-F238E27FC236}">
                <a16:creationId xmlns:a16="http://schemas.microsoft.com/office/drawing/2014/main" id="{276E7302-8420-4723-817D-9352D8B73292}"/>
              </a:ext>
            </a:extLst>
          </p:cNvPr>
          <p:cNvSpPr txBox="1"/>
          <p:nvPr/>
        </p:nvSpPr>
        <p:spPr>
          <a:xfrm>
            <a:off x="2746031" y="4786637"/>
            <a:ext cx="810668"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Orust</a:t>
            </a:r>
          </a:p>
        </p:txBody>
      </p:sp>
      <p:pic>
        <p:nvPicPr>
          <p:cNvPr id="53" name="Bildobjekt 52">
            <a:extLst>
              <a:ext uri="{FF2B5EF4-FFF2-40B4-BE49-F238E27FC236}">
                <a16:creationId xmlns:a16="http://schemas.microsoft.com/office/drawing/2014/main" id="{E6344659-7E81-4767-9C88-0ADB243854FC}"/>
              </a:ext>
            </a:extLst>
          </p:cNvPr>
          <p:cNvPicPr>
            <a:picLocks noChangeAspect="1"/>
          </p:cNvPicPr>
          <p:nvPr/>
        </p:nvPicPr>
        <p:blipFill rotWithShape="1">
          <a:blip r:embed="rId5"/>
          <a:srcRect t="9133"/>
          <a:stretch/>
        </p:blipFill>
        <p:spPr>
          <a:xfrm>
            <a:off x="5775289" y="996136"/>
            <a:ext cx="3365347" cy="4294496"/>
          </a:xfrm>
          <a:prstGeom prst="rect">
            <a:avLst/>
          </a:prstGeom>
        </p:spPr>
      </p:pic>
      <p:sp>
        <p:nvSpPr>
          <p:cNvPr id="57" name="textruta 56">
            <a:extLst>
              <a:ext uri="{FF2B5EF4-FFF2-40B4-BE49-F238E27FC236}">
                <a16:creationId xmlns:a16="http://schemas.microsoft.com/office/drawing/2014/main" id="{F06C3231-A2D6-48D4-B71C-9B924E7FD0E3}"/>
              </a:ext>
            </a:extLst>
          </p:cNvPr>
          <p:cNvSpPr txBox="1"/>
          <p:nvPr/>
        </p:nvSpPr>
        <p:spPr>
          <a:xfrm>
            <a:off x="5440680" y="842248"/>
            <a:ext cx="3577590" cy="338554"/>
          </a:xfrm>
          <a:prstGeom prst="rect">
            <a:avLst/>
          </a:prstGeom>
          <a:noFill/>
        </p:spPr>
        <p:txBody>
          <a:bodyPr wrap="square" rtlCol="0">
            <a:spAutoFit/>
          </a:bodyPr>
          <a:lstStyle/>
          <a:p>
            <a:r>
              <a:rPr lang="sv-SE" sz="1600" dirty="0">
                <a:latin typeface="Arial" panose="020B0604020202020204" pitchFamily="34" charset="0"/>
                <a:cs typeface="Arial" panose="020B0604020202020204" pitchFamily="34" charset="0"/>
              </a:rPr>
              <a:t>Befolkningsprognos 2015 - 2025</a:t>
            </a:r>
          </a:p>
        </p:txBody>
      </p:sp>
      <p:pic>
        <p:nvPicPr>
          <p:cNvPr id="58" name="Bildobjekt 57">
            <a:extLst>
              <a:ext uri="{FF2B5EF4-FFF2-40B4-BE49-F238E27FC236}">
                <a16:creationId xmlns:a16="http://schemas.microsoft.com/office/drawing/2014/main" id="{2FB689E8-2D28-405E-901A-8D0DFB4C0B37}"/>
              </a:ext>
            </a:extLst>
          </p:cNvPr>
          <p:cNvPicPr>
            <a:picLocks noChangeAspect="1"/>
          </p:cNvPicPr>
          <p:nvPr/>
        </p:nvPicPr>
        <p:blipFill rotWithShape="1">
          <a:blip r:embed="rId5"/>
          <a:srcRect t="9132" r="58345" b="49008"/>
          <a:stretch/>
        </p:blipFill>
        <p:spPr>
          <a:xfrm>
            <a:off x="4636099" y="3181112"/>
            <a:ext cx="1683604" cy="2376000"/>
          </a:xfrm>
          <a:prstGeom prst="rect">
            <a:avLst/>
          </a:prstGeom>
        </p:spPr>
      </p:pic>
      <p:sp>
        <p:nvSpPr>
          <p:cNvPr id="59" name="textruta 58">
            <a:extLst>
              <a:ext uri="{FF2B5EF4-FFF2-40B4-BE49-F238E27FC236}">
                <a16:creationId xmlns:a16="http://schemas.microsoft.com/office/drawing/2014/main" id="{E605CA76-B59E-4194-8539-4AB587FBC06B}"/>
              </a:ext>
            </a:extLst>
          </p:cNvPr>
          <p:cNvSpPr txBox="1"/>
          <p:nvPr/>
        </p:nvSpPr>
        <p:spPr>
          <a:xfrm>
            <a:off x="5079707" y="4944748"/>
            <a:ext cx="251460"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O</a:t>
            </a:r>
          </a:p>
        </p:txBody>
      </p:sp>
      <p:sp>
        <p:nvSpPr>
          <p:cNvPr id="60" name="textruta 59">
            <a:extLst>
              <a:ext uri="{FF2B5EF4-FFF2-40B4-BE49-F238E27FC236}">
                <a16:creationId xmlns:a16="http://schemas.microsoft.com/office/drawing/2014/main" id="{9AB6C8A7-570A-4C28-8757-565CD399792B}"/>
              </a:ext>
            </a:extLst>
          </p:cNvPr>
          <p:cNvSpPr txBox="1"/>
          <p:nvPr/>
        </p:nvSpPr>
        <p:spPr>
          <a:xfrm>
            <a:off x="5242472" y="4786637"/>
            <a:ext cx="316274"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U</a:t>
            </a:r>
          </a:p>
        </p:txBody>
      </p:sp>
      <p:sp>
        <p:nvSpPr>
          <p:cNvPr id="61" name="textruta 60">
            <a:extLst>
              <a:ext uri="{FF2B5EF4-FFF2-40B4-BE49-F238E27FC236}">
                <a16:creationId xmlns:a16="http://schemas.microsoft.com/office/drawing/2014/main" id="{98D65E52-6F1A-48D9-8152-B861BBD207C1}"/>
              </a:ext>
            </a:extLst>
          </p:cNvPr>
          <p:cNvSpPr txBox="1"/>
          <p:nvPr/>
        </p:nvSpPr>
        <p:spPr>
          <a:xfrm>
            <a:off x="4865348" y="4062930"/>
            <a:ext cx="220936"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T</a:t>
            </a:r>
          </a:p>
        </p:txBody>
      </p:sp>
      <p:sp>
        <p:nvSpPr>
          <p:cNvPr id="62" name="textruta 61">
            <a:extLst>
              <a:ext uri="{FF2B5EF4-FFF2-40B4-BE49-F238E27FC236}">
                <a16:creationId xmlns:a16="http://schemas.microsoft.com/office/drawing/2014/main" id="{61CD3EEF-0DC6-4FF7-A831-C1C48076FF90}"/>
              </a:ext>
            </a:extLst>
          </p:cNvPr>
          <p:cNvSpPr txBox="1"/>
          <p:nvPr/>
        </p:nvSpPr>
        <p:spPr>
          <a:xfrm>
            <a:off x="5820916" y="3726841"/>
            <a:ext cx="191171"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Å</a:t>
            </a:r>
          </a:p>
        </p:txBody>
      </p:sp>
      <p:sp>
        <p:nvSpPr>
          <p:cNvPr id="63" name="textruta 62">
            <a:extLst>
              <a:ext uri="{FF2B5EF4-FFF2-40B4-BE49-F238E27FC236}">
                <a16:creationId xmlns:a16="http://schemas.microsoft.com/office/drawing/2014/main" id="{4376358E-BF07-4D2F-BEBF-E72312B3D3DD}"/>
              </a:ext>
            </a:extLst>
          </p:cNvPr>
          <p:cNvSpPr txBox="1"/>
          <p:nvPr/>
        </p:nvSpPr>
        <p:spPr>
          <a:xfrm>
            <a:off x="5589270" y="3578251"/>
            <a:ext cx="271580"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B</a:t>
            </a:r>
          </a:p>
        </p:txBody>
      </p:sp>
      <p:sp>
        <p:nvSpPr>
          <p:cNvPr id="64" name="textruta 63">
            <a:extLst>
              <a:ext uri="{FF2B5EF4-FFF2-40B4-BE49-F238E27FC236}">
                <a16:creationId xmlns:a16="http://schemas.microsoft.com/office/drawing/2014/main" id="{30E62004-3B50-41C3-8C59-F9036E04CC20}"/>
              </a:ext>
            </a:extLst>
          </p:cNvPr>
          <p:cNvSpPr txBox="1"/>
          <p:nvPr/>
        </p:nvSpPr>
        <p:spPr>
          <a:xfrm>
            <a:off x="5124406" y="3827770"/>
            <a:ext cx="316274" cy="261610"/>
          </a:xfrm>
          <a:prstGeom prst="rect">
            <a:avLst/>
          </a:prstGeom>
          <a:noFill/>
        </p:spPr>
        <p:txBody>
          <a:bodyPr wrap="square" rtlCol="0">
            <a:spAutoFit/>
          </a:bodyPr>
          <a:lstStyle/>
          <a:p>
            <a:endParaRPr lang="sv-SE" sz="1100" dirty="0">
              <a:latin typeface="Arial" panose="020B0604020202020204" pitchFamily="34" charset="0"/>
              <a:cs typeface="Arial" panose="020B0604020202020204" pitchFamily="34" charset="0"/>
            </a:endParaRPr>
          </a:p>
        </p:txBody>
      </p:sp>
      <p:sp>
        <p:nvSpPr>
          <p:cNvPr id="71" name="textruta 70">
            <a:extLst>
              <a:ext uri="{FF2B5EF4-FFF2-40B4-BE49-F238E27FC236}">
                <a16:creationId xmlns:a16="http://schemas.microsoft.com/office/drawing/2014/main" id="{8FDC0870-2B73-4D87-B20C-F19ADC7C21E8}"/>
              </a:ext>
            </a:extLst>
          </p:cNvPr>
          <p:cNvSpPr txBox="1"/>
          <p:nvPr/>
        </p:nvSpPr>
        <p:spPr>
          <a:xfrm>
            <a:off x="5589270" y="4594860"/>
            <a:ext cx="231646"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V</a:t>
            </a:r>
          </a:p>
        </p:txBody>
      </p:sp>
      <p:sp>
        <p:nvSpPr>
          <p:cNvPr id="72" name="textruta 71">
            <a:extLst>
              <a:ext uri="{FF2B5EF4-FFF2-40B4-BE49-F238E27FC236}">
                <a16:creationId xmlns:a16="http://schemas.microsoft.com/office/drawing/2014/main" id="{3302A212-5ECC-4B87-9505-B243BB926D9A}"/>
              </a:ext>
            </a:extLst>
          </p:cNvPr>
          <p:cNvSpPr txBox="1"/>
          <p:nvPr/>
        </p:nvSpPr>
        <p:spPr>
          <a:xfrm>
            <a:off x="5589270" y="4944748"/>
            <a:ext cx="271580"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T</a:t>
            </a:r>
          </a:p>
        </p:txBody>
      </p:sp>
      <p:sp>
        <p:nvSpPr>
          <p:cNvPr id="73" name="textruta 72">
            <a:extLst>
              <a:ext uri="{FF2B5EF4-FFF2-40B4-BE49-F238E27FC236}">
                <a16:creationId xmlns:a16="http://schemas.microsoft.com/office/drawing/2014/main" id="{B2CBDB0C-7C64-4928-8F50-3AE085BE1F9C}"/>
              </a:ext>
            </a:extLst>
          </p:cNvPr>
          <p:cNvSpPr txBox="1"/>
          <p:nvPr/>
        </p:nvSpPr>
        <p:spPr>
          <a:xfrm>
            <a:off x="5086284" y="4463701"/>
            <a:ext cx="354396"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M</a:t>
            </a:r>
          </a:p>
        </p:txBody>
      </p:sp>
      <p:sp>
        <p:nvSpPr>
          <p:cNvPr id="74" name="textruta 73">
            <a:extLst>
              <a:ext uri="{FF2B5EF4-FFF2-40B4-BE49-F238E27FC236}">
                <a16:creationId xmlns:a16="http://schemas.microsoft.com/office/drawing/2014/main" id="{CD5286A4-26D3-40B2-A5CD-A2D8CB91CC4D}"/>
              </a:ext>
            </a:extLst>
          </p:cNvPr>
          <p:cNvSpPr txBox="1"/>
          <p:nvPr/>
        </p:nvSpPr>
        <p:spPr>
          <a:xfrm>
            <a:off x="5680710" y="4089380"/>
            <a:ext cx="331377"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M</a:t>
            </a:r>
          </a:p>
        </p:txBody>
      </p:sp>
      <p:sp>
        <p:nvSpPr>
          <p:cNvPr id="3" name="textruta 2">
            <a:extLst>
              <a:ext uri="{FF2B5EF4-FFF2-40B4-BE49-F238E27FC236}">
                <a16:creationId xmlns:a16="http://schemas.microsoft.com/office/drawing/2014/main" id="{276C358E-42D5-4339-9F31-89B48EEE9720}"/>
              </a:ext>
            </a:extLst>
          </p:cNvPr>
          <p:cNvSpPr txBox="1"/>
          <p:nvPr/>
        </p:nvSpPr>
        <p:spPr>
          <a:xfrm>
            <a:off x="5242472" y="3726841"/>
            <a:ext cx="316274"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D</a:t>
            </a:r>
          </a:p>
        </p:txBody>
      </p:sp>
      <p:sp>
        <p:nvSpPr>
          <p:cNvPr id="4" name="textruta 3">
            <a:extLst>
              <a:ext uri="{FF2B5EF4-FFF2-40B4-BE49-F238E27FC236}">
                <a16:creationId xmlns:a16="http://schemas.microsoft.com/office/drawing/2014/main" id="{81799A45-3868-4C66-B262-48D3C14A8190}"/>
              </a:ext>
            </a:extLst>
          </p:cNvPr>
          <p:cNvSpPr txBox="1"/>
          <p:nvPr/>
        </p:nvSpPr>
        <p:spPr>
          <a:xfrm>
            <a:off x="4865348" y="3726841"/>
            <a:ext cx="214359"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S</a:t>
            </a:r>
          </a:p>
        </p:txBody>
      </p:sp>
      <p:sp>
        <p:nvSpPr>
          <p:cNvPr id="6" name="textruta 5">
            <a:extLst>
              <a:ext uri="{FF2B5EF4-FFF2-40B4-BE49-F238E27FC236}">
                <a16:creationId xmlns:a16="http://schemas.microsoft.com/office/drawing/2014/main" id="{087FCEF2-0DD1-49F5-958A-B51899A5A61F}"/>
              </a:ext>
            </a:extLst>
          </p:cNvPr>
          <p:cNvSpPr txBox="1"/>
          <p:nvPr/>
        </p:nvSpPr>
        <p:spPr>
          <a:xfrm>
            <a:off x="5440680" y="4194810"/>
            <a:ext cx="240030"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F</a:t>
            </a:r>
          </a:p>
        </p:txBody>
      </p:sp>
      <p:sp>
        <p:nvSpPr>
          <p:cNvPr id="7" name="textruta 6">
            <a:extLst>
              <a:ext uri="{FF2B5EF4-FFF2-40B4-BE49-F238E27FC236}">
                <a16:creationId xmlns:a16="http://schemas.microsoft.com/office/drawing/2014/main" id="{7A758BEA-EBCB-467D-88BC-196058AAB3DE}"/>
              </a:ext>
            </a:extLst>
          </p:cNvPr>
          <p:cNvSpPr txBox="1"/>
          <p:nvPr/>
        </p:nvSpPr>
        <p:spPr>
          <a:xfrm>
            <a:off x="4407304" y="4193735"/>
            <a:ext cx="379779"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S</a:t>
            </a:r>
          </a:p>
        </p:txBody>
      </p:sp>
      <p:cxnSp>
        <p:nvCxnSpPr>
          <p:cNvPr id="30" name="Rak pilkoppling 29">
            <a:extLst>
              <a:ext uri="{FF2B5EF4-FFF2-40B4-BE49-F238E27FC236}">
                <a16:creationId xmlns:a16="http://schemas.microsoft.com/office/drawing/2014/main" id="{A6FC91D9-8DAB-4624-9912-0EDDC8B9B580}"/>
              </a:ext>
            </a:extLst>
          </p:cNvPr>
          <p:cNvCxnSpPr>
            <a:stCxn id="7" idx="2"/>
          </p:cNvCxnSpPr>
          <p:nvPr/>
        </p:nvCxnSpPr>
        <p:spPr>
          <a:xfrm>
            <a:off x="4597194" y="4455345"/>
            <a:ext cx="189889" cy="18270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2" name="textruta 31">
            <a:extLst>
              <a:ext uri="{FF2B5EF4-FFF2-40B4-BE49-F238E27FC236}">
                <a16:creationId xmlns:a16="http://schemas.microsoft.com/office/drawing/2014/main" id="{F455B867-D3EC-456E-AD8D-9FE997144CC2}"/>
              </a:ext>
            </a:extLst>
          </p:cNvPr>
          <p:cNvSpPr txBox="1"/>
          <p:nvPr/>
        </p:nvSpPr>
        <p:spPr>
          <a:xfrm>
            <a:off x="4315546" y="4967407"/>
            <a:ext cx="351933"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L</a:t>
            </a:r>
          </a:p>
        </p:txBody>
      </p:sp>
      <p:cxnSp>
        <p:nvCxnSpPr>
          <p:cNvPr id="45" name="Rak pilkoppling 44">
            <a:extLst>
              <a:ext uri="{FF2B5EF4-FFF2-40B4-BE49-F238E27FC236}">
                <a16:creationId xmlns:a16="http://schemas.microsoft.com/office/drawing/2014/main" id="{6D370ADF-1ED6-4C66-8662-6FC502A7D84A}"/>
              </a:ext>
            </a:extLst>
          </p:cNvPr>
          <p:cNvCxnSpPr>
            <a:stCxn id="32" idx="3"/>
          </p:cNvCxnSpPr>
          <p:nvPr/>
        </p:nvCxnSpPr>
        <p:spPr>
          <a:xfrm flipV="1">
            <a:off x="4667479" y="4917442"/>
            <a:ext cx="247113" cy="18077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7C049034-8FC7-43A9-AA68-C0CADB9D6242}"/>
              </a:ext>
            </a:extLst>
          </p:cNvPr>
          <p:cNvSpPr txBox="1"/>
          <p:nvPr/>
        </p:nvSpPr>
        <p:spPr>
          <a:xfrm>
            <a:off x="2340000" y="5148000"/>
            <a:ext cx="1546809" cy="1569660"/>
          </a:xfrm>
          <a:prstGeom prst="rect">
            <a:avLst/>
          </a:prstGeom>
          <a:noFill/>
        </p:spPr>
        <p:txBody>
          <a:bodyPr wrap="square" rtlCol="0">
            <a:spAutoFit/>
          </a:bodyPr>
          <a:lstStyle/>
          <a:p>
            <a:r>
              <a:rPr lang="sv-SE" sz="1400" dirty="0">
                <a:highlight>
                  <a:srgbClr val="C0C0C0"/>
                </a:highlight>
                <a:cs typeface="Arial" panose="020B0604020202020204" pitchFamily="34" charset="0"/>
              </a:rPr>
              <a:t>       </a:t>
            </a:r>
          </a:p>
          <a:p>
            <a:r>
              <a:rPr lang="sv-SE" sz="1400" dirty="0">
                <a:highlight>
                  <a:srgbClr val="C0C0C0"/>
                </a:highlight>
                <a:cs typeface="Arial" panose="020B0604020202020204" pitchFamily="34" charset="0"/>
              </a:rPr>
              <a:t>-10,9%- - 5,0 %</a:t>
            </a:r>
          </a:p>
          <a:p>
            <a:r>
              <a:rPr lang="sv-SE" sz="1400" dirty="0">
                <a:highlight>
                  <a:srgbClr val="C0C0C0"/>
                </a:highlight>
                <a:cs typeface="Arial" panose="020B0604020202020204" pitchFamily="34" charset="0"/>
              </a:rPr>
              <a:t>-5,0 % - - 1,0 %</a:t>
            </a:r>
          </a:p>
          <a:p>
            <a:r>
              <a:rPr lang="sv-SE" sz="1400" dirty="0">
                <a:highlight>
                  <a:srgbClr val="C0C0C0"/>
                </a:highlight>
                <a:cs typeface="Arial" panose="020B0604020202020204" pitchFamily="34" charset="0"/>
              </a:rPr>
              <a:t>-1,0 % -   1,0 %</a:t>
            </a:r>
          </a:p>
          <a:p>
            <a:r>
              <a:rPr lang="sv-SE" sz="1400" dirty="0">
                <a:highlight>
                  <a:srgbClr val="C0C0C0"/>
                </a:highlight>
                <a:cs typeface="Arial" panose="020B0604020202020204" pitchFamily="34" charset="0"/>
              </a:rPr>
              <a:t> 1,0 % - 15,0 %</a:t>
            </a:r>
          </a:p>
          <a:p>
            <a:r>
              <a:rPr lang="sv-SE" sz="1400" dirty="0">
                <a:highlight>
                  <a:srgbClr val="C0C0C0"/>
                </a:highlight>
                <a:cs typeface="Arial" panose="020B0604020202020204" pitchFamily="34" charset="0"/>
              </a:rPr>
              <a:t> 15,0% -21,0 %</a:t>
            </a:r>
          </a:p>
          <a:p>
            <a:endParaRPr lang="sv-SE" sz="1200" dirty="0">
              <a:highlight>
                <a:srgbClr val="C0C0C0"/>
              </a:highlight>
              <a:latin typeface="Arial" panose="020B0604020202020204" pitchFamily="34" charset="0"/>
              <a:cs typeface="Arial" panose="020B0604020202020204" pitchFamily="34" charset="0"/>
            </a:endParaRPr>
          </a:p>
        </p:txBody>
      </p:sp>
      <p:sp>
        <p:nvSpPr>
          <p:cNvPr id="12" name="textruta 11">
            <a:extLst>
              <a:ext uri="{FF2B5EF4-FFF2-40B4-BE49-F238E27FC236}">
                <a16:creationId xmlns:a16="http://schemas.microsoft.com/office/drawing/2014/main" id="{65DDBDF2-7E4B-4C82-BE9B-10F37C4BC8B3}"/>
              </a:ext>
            </a:extLst>
          </p:cNvPr>
          <p:cNvSpPr txBox="1"/>
          <p:nvPr/>
        </p:nvSpPr>
        <p:spPr>
          <a:xfrm>
            <a:off x="216000" y="6336000"/>
            <a:ext cx="914400" cy="307777"/>
          </a:xfrm>
          <a:prstGeom prst="rect">
            <a:avLst/>
          </a:prstGeom>
          <a:noFill/>
        </p:spPr>
        <p:txBody>
          <a:bodyPr wrap="square" rtlCol="0">
            <a:spAutoFit/>
          </a:bodyPr>
          <a:lstStyle/>
          <a:p>
            <a:r>
              <a:rPr lang="sv-SE" sz="1400" dirty="0">
                <a:highlight>
                  <a:srgbClr val="C0C0C0"/>
                </a:highlight>
              </a:rPr>
              <a:t>Källa: SCB</a:t>
            </a:r>
          </a:p>
        </p:txBody>
      </p:sp>
    </p:spTree>
    <p:extLst>
      <p:ext uri="{BB962C8B-B14F-4D97-AF65-F5344CB8AC3E}">
        <p14:creationId xmlns:p14="http://schemas.microsoft.com/office/powerpoint/2010/main" val="212198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03E597-1468-4F95-87F7-78B24381E74E}"/>
              </a:ext>
            </a:extLst>
          </p:cNvPr>
          <p:cNvSpPr>
            <a:spLocks noGrp="1"/>
          </p:cNvSpPr>
          <p:nvPr>
            <p:ph type="title"/>
          </p:nvPr>
        </p:nvSpPr>
        <p:spPr/>
        <p:txBody>
          <a:bodyPr/>
          <a:lstStyle/>
          <a:p>
            <a:r>
              <a:rPr lang="sv-SE" dirty="0" err="1"/>
              <a:t>Flyttmönster</a:t>
            </a:r>
            <a:r>
              <a:rPr lang="sv-SE" dirty="0"/>
              <a:t> i Fyrbodal</a:t>
            </a:r>
            <a:br>
              <a:rPr lang="sv-SE" dirty="0"/>
            </a:br>
            <a:br>
              <a:rPr lang="sv-SE" dirty="0"/>
            </a:br>
            <a:r>
              <a:rPr lang="sv-SE" sz="2000" dirty="0"/>
              <a:t>Källa: Migrationsverket</a:t>
            </a:r>
          </a:p>
        </p:txBody>
      </p:sp>
      <p:pic>
        <p:nvPicPr>
          <p:cNvPr id="4" name="image53.png">
            <a:extLst>
              <a:ext uri="{FF2B5EF4-FFF2-40B4-BE49-F238E27FC236}">
                <a16:creationId xmlns:a16="http://schemas.microsoft.com/office/drawing/2014/main" id="{B0805BCD-1936-481F-924D-755574DC079E}"/>
              </a:ext>
            </a:extLst>
          </p:cNvPr>
          <p:cNvPicPr>
            <a:picLocks noGrp="1" noChangeAspect="1"/>
          </p:cNvPicPr>
          <p:nvPr>
            <p:ph idx="1"/>
          </p:nvPr>
        </p:nvPicPr>
        <p:blipFill>
          <a:blip r:embed="rId3" cstate="print"/>
          <a:stretch>
            <a:fillRect/>
          </a:stretch>
        </p:blipFill>
        <p:spPr>
          <a:xfrm>
            <a:off x="-1" y="1891863"/>
            <a:ext cx="9094272" cy="4824000"/>
          </a:xfrm>
          <a:prstGeom prst="rect">
            <a:avLst/>
          </a:prstGeom>
        </p:spPr>
      </p:pic>
    </p:spTree>
    <p:extLst>
      <p:ext uri="{BB962C8B-B14F-4D97-AF65-F5344CB8AC3E}">
        <p14:creationId xmlns:p14="http://schemas.microsoft.com/office/powerpoint/2010/main" val="147105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5B0F293-564C-4A2E-85E3-A459B2B72D09}"/>
              </a:ext>
            </a:extLst>
          </p:cNvPr>
          <p:cNvSpPr/>
          <p:nvPr/>
        </p:nvSpPr>
        <p:spPr>
          <a:xfrm>
            <a:off x="504497" y="283707"/>
            <a:ext cx="8135007" cy="5601533"/>
          </a:xfrm>
          <a:prstGeom prst="rect">
            <a:avLst/>
          </a:prstGeom>
        </p:spPr>
        <p:txBody>
          <a:bodyPr wrap="square">
            <a:spAutoFit/>
          </a:bodyPr>
          <a:lstStyle/>
          <a:p>
            <a:r>
              <a:rPr lang="sv-SE" sz="3200" dirty="0">
                <a:latin typeface="+mj-lt"/>
              </a:rPr>
              <a:t>Förordning 2017:583 Regionalt tillväxtarbete</a:t>
            </a:r>
            <a:br>
              <a:rPr lang="sv-SE" dirty="0"/>
            </a:br>
            <a:br>
              <a:rPr lang="sv-SE" dirty="0"/>
            </a:br>
            <a:r>
              <a:rPr lang="sv-SE" b="1" dirty="0"/>
              <a:t>11 § </a:t>
            </a:r>
            <a:r>
              <a:rPr lang="sv-SE" sz="2000" b="1" dirty="0">
                <a:cs typeface="Arial" panose="020B0604020202020204" pitchFamily="34" charset="0"/>
              </a:rPr>
              <a:t>Den regionala utvecklingsstrategin ska särskilt beakta: </a:t>
            </a:r>
            <a:br>
              <a:rPr lang="sv-SE" sz="2000" b="1" dirty="0">
                <a:cs typeface="Arial" panose="020B0604020202020204" pitchFamily="34" charset="0"/>
              </a:rPr>
            </a:br>
            <a:br>
              <a:rPr lang="sv-SE" b="1" dirty="0">
                <a:cs typeface="Arial" panose="020B0604020202020204" pitchFamily="34" charset="0"/>
              </a:rPr>
            </a:br>
            <a:r>
              <a:rPr lang="sv-SE" dirty="0">
                <a:latin typeface="Arial" panose="020B0604020202020204" pitchFamily="34" charset="0"/>
                <a:cs typeface="Arial" panose="020B0604020202020204" pitchFamily="34" charset="0"/>
              </a:rPr>
              <a:t>Översiktsplanering, havsplanering, bostadsförsörjning, landsbygdsprogram, klimat, energi, regionala miljömål, vattenförvaltning, infrastruktur och kollektivtrafik mm.</a:t>
            </a:r>
            <a:br>
              <a:rPr lang="sv-SE" dirty="0">
                <a:latin typeface="Arial" panose="020B0604020202020204" pitchFamily="34" charset="0"/>
                <a:cs typeface="Arial" panose="020B0604020202020204" pitchFamily="34" charset="0"/>
              </a:rPr>
            </a:b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 Översiktsplaner inklusive havsområden</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 Kommunala riktlinjer för bostadsförsörjning</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 Landsbygdsprogrammet</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 Regional transportinfrastruktur och trafikförsörjningsprogram </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 Regionala klimat- och energistrategier</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 Regionala kulturplaner</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 Regionala serviceprogram</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 Regionala bredbands- och digitaliseringsstrategier</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 Åtgärdsprogram för regionala miljömål</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 Åtgärdsprogram för vattenförvaltning</a:t>
            </a:r>
            <a:br>
              <a:rPr lang="sv-SE" dirty="0">
                <a:latin typeface="Arial" panose="020B0604020202020204" pitchFamily="34" charset="0"/>
                <a:cs typeface="Arial" panose="020B0604020202020204" pitchFamily="34" charset="0"/>
              </a:rPr>
            </a:br>
            <a:r>
              <a:rPr lang="sv-SE" dirty="0">
                <a:latin typeface="Arial" panose="020B0604020202020204" pitchFamily="34" charset="0"/>
                <a:cs typeface="Arial" panose="020B0604020202020204" pitchFamily="34" charset="0"/>
              </a:rPr>
              <a:t>- Havs- och fiskeriprogrammet</a:t>
            </a:r>
            <a:endParaRPr lang="sv-SE" dirty="0"/>
          </a:p>
        </p:txBody>
      </p:sp>
      <p:pic>
        <p:nvPicPr>
          <p:cNvPr id="4" name="Bildobjekt 3">
            <a:extLst>
              <a:ext uri="{FF2B5EF4-FFF2-40B4-BE49-F238E27FC236}">
                <a16:creationId xmlns:a16="http://schemas.microsoft.com/office/drawing/2014/main" id="{C6EC59A2-444B-4DEC-9B05-B662A89B3A12}"/>
              </a:ext>
            </a:extLst>
          </p:cNvPr>
          <p:cNvPicPr>
            <a:picLocks noChangeAspect="1"/>
          </p:cNvPicPr>
          <p:nvPr/>
        </p:nvPicPr>
        <p:blipFill>
          <a:blip r:embed="rId3"/>
          <a:stretch>
            <a:fillRect/>
          </a:stretch>
        </p:blipFill>
        <p:spPr>
          <a:xfrm>
            <a:off x="2525219" y="5981732"/>
            <a:ext cx="2359356" cy="475529"/>
          </a:xfrm>
          <a:prstGeom prst="rect">
            <a:avLst/>
          </a:prstGeom>
        </p:spPr>
      </p:pic>
    </p:spTree>
    <p:extLst>
      <p:ext uri="{BB962C8B-B14F-4D97-AF65-F5344CB8AC3E}">
        <p14:creationId xmlns:p14="http://schemas.microsoft.com/office/powerpoint/2010/main" val="3172816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CB38DF-74E7-4DDD-843E-329D2E06F36C}"/>
              </a:ext>
            </a:extLst>
          </p:cNvPr>
          <p:cNvSpPr>
            <a:spLocks noGrp="1"/>
          </p:cNvSpPr>
          <p:nvPr>
            <p:ph type="title"/>
          </p:nvPr>
        </p:nvSpPr>
        <p:spPr>
          <a:xfrm>
            <a:off x="342900" y="355602"/>
            <a:ext cx="7886700" cy="606424"/>
          </a:xfrm>
        </p:spPr>
        <p:txBody>
          <a:bodyPr/>
          <a:lstStyle/>
          <a:p>
            <a:pPr algn="ctr"/>
            <a:r>
              <a:rPr lang="sv-SE" dirty="0"/>
              <a:t>Försörjningskvot</a:t>
            </a:r>
          </a:p>
        </p:txBody>
      </p:sp>
      <p:pic>
        <p:nvPicPr>
          <p:cNvPr id="3" name="Bildobjekt 2">
            <a:extLst>
              <a:ext uri="{FF2B5EF4-FFF2-40B4-BE49-F238E27FC236}">
                <a16:creationId xmlns:a16="http://schemas.microsoft.com/office/drawing/2014/main" id="{065FB923-3F98-4874-B170-01E4057F3B5B}"/>
              </a:ext>
            </a:extLst>
          </p:cNvPr>
          <p:cNvPicPr>
            <a:picLocks noChangeAspect="1"/>
          </p:cNvPicPr>
          <p:nvPr/>
        </p:nvPicPr>
        <p:blipFill>
          <a:blip r:embed="rId3"/>
          <a:stretch>
            <a:fillRect/>
          </a:stretch>
        </p:blipFill>
        <p:spPr>
          <a:xfrm>
            <a:off x="0" y="962026"/>
            <a:ext cx="9416834" cy="5901357"/>
          </a:xfrm>
          <a:prstGeom prst="rect">
            <a:avLst/>
          </a:prstGeom>
        </p:spPr>
      </p:pic>
    </p:spTree>
    <p:extLst>
      <p:ext uri="{BB962C8B-B14F-4D97-AF65-F5344CB8AC3E}">
        <p14:creationId xmlns:p14="http://schemas.microsoft.com/office/powerpoint/2010/main" val="4049386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E2D3C1-FB81-43F7-BA29-E6B21E8005D1}"/>
              </a:ext>
            </a:extLst>
          </p:cNvPr>
          <p:cNvSpPr>
            <a:spLocks noGrp="1"/>
          </p:cNvSpPr>
          <p:nvPr>
            <p:ph type="title"/>
          </p:nvPr>
        </p:nvSpPr>
        <p:spPr>
          <a:xfrm>
            <a:off x="628650" y="365127"/>
            <a:ext cx="7886700" cy="644523"/>
          </a:xfrm>
        </p:spPr>
        <p:txBody>
          <a:bodyPr/>
          <a:lstStyle/>
          <a:p>
            <a:pPr algn="ctr"/>
            <a:r>
              <a:rPr lang="sv-SE" dirty="0"/>
              <a:t>Bostadsbyggande</a:t>
            </a:r>
          </a:p>
        </p:txBody>
      </p:sp>
      <p:sp>
        <p:nvSpPr>
          <p:cNvPr id="7" name="Rektangel 6">
            <a:extLst>
              <a:ext uri="{FF2B5EF4-FFF2-40B4-BE49-F238E27FC236}">
                <a16:creationId xmlns:a16="http://schemas.microsoft.com/office/drawing/2014/main" id="{0474CAA1-30F8-4E32-AB26-3A178F1BCC34}"/>
              </a:ext>
            </a:extLst>
          </p:cNvPr>
          <p:cNvSpPr/>
          <p:nvPr/>
        </p:nvSpPr>
        <p:spPr>
          <a:xfrm>
            <a:off x="130626" y="1098997"/>
            <a:ext cx="9013373" cy="1107996"/>
          </a:xfrm>
          <a:prstGeom prst="rect">
            <a:avLst/>
          </a:prstGeom>
          <a:solidFill>
            <a:schemeClr val="bg1"/>
          </a:solidFill>
        </p:spPr>
        <p:txBody>
          <a:bodyPr wrap="square">
            <a:spAutoFit/>
          </a:bodyPr>
          <a:lstStyle/>
          <a:p>
            <a:r>
              <a:rPr lang="sv-FI" sz="1600" dirty="0">
                <a:solidFill>
                  <a:schemeClr val="tx2"/>
                </a:solidFill>
                <a:latin typeface="Arial" panose="020B0604020202020204" pitchFamily="34" charset="0"/>
                <a:cs typeface="Arial" panose="020B0604020202020204" pitchFamily="34" charset="0"/>
              </a:rPr>
              <a:t>Bostadsbyggandet har ökat väsentligt på senare år men behöver fortsätta öka för att möta behoven. Behov finns framför allt bland nyanlända, äldre och studenter, vilka i många fall inte har råd med en nyproducerad bostad. </a:t>
            </a:r>
          </a:p>
          <a:p>
            <a:endParaRPr lang="sv-FI" dirty="0">
              <a:solidFill>
                <a:schemeClr val="tx2"/>
              </a:solidFill>
              <a:latin typeface="Arial" panose="020B0604020202020204" pitchFamily="34" charset="0"/>
              <a:cs typeface="Arial" panose="020B0604020202020204" pitchFamily="34" charset="0"/>
            </a:endParaRPr>
          </a:p>
        </p:txBody>
      </p:sp>
      <p:pic>
        <p:nvPicPr>
          <p:cNvPr id="5" name="Bildobjekt 4">
            <a:extLst>
              <a:ext uri="{FF2B5EF4-FFF2-40B4-BE49-F238E27FC236}">
                <a16:creationId xmlns:a16="http://schemas.microsoft.com/office/drawing/2014/main" id="{9EC5AA68-887B-45F8-BAA3-011C7812744D}"/>
              </a:ext>
            </a:extLst>
          </p:cNvPr>
          <p:cNvPicPr>
            <a:picLocks noChangeAspect="1"/>
          </p:cNvPicPr>
          <p:nvPr/>
        </p:nvPicPr>
        <p:blipFill>
          <a:blip r:embed="rId3"/>
          <a:stretch>
            <a:fillRect/>
          </a:stretch>
        </p:blipFill>
        <p:spPr>
          <a:xfrm>
            <a:off x="-1" y="1986455"/>
            <a:ext cx="9326881" cy="4984933"/>
          </a:xfrm>
          <a:prstGeom prst="rect">
            <a:avLst/>
          </a:prstGeom>
        </p:spPr>
      </p:pic>
    </p:spTree>
    <p:extLst>
      <p:ext uri="{BB962C8B-B14F-4D97-AF65-F5344CB8AC3E}">
        <p14:creationId xmlns:p14="http://schemas.microsoft.com/office/powerpoint/2010/main" val="2530516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57B3B0-8500-46BA-BA1F-D9F53B003321}"/>
              </a:ext>
            </a:extLst>
          </p:cNvPr>
          <p:cNvSpPr>
            <a:spLocks noGrp="1"/>
          </p:cNvSpPr>
          <p:nvPr>
            <p:ph type="title"/>
          </p:nvPr>
        </p:nvSpPr>
        <p:spPr>
          <a:xfrm>
            <a:off x="628650" y="365127"/>
            <a:ext cx="7886700" cy="697863"/>
          </a:xfrm>
        </p:spPr>
        <p:txBody>
          <a:bodyPr/>
          <a:lstStyle/>
          <a:p>
            <a:pPr algn="ctr"/>
            <a:r>
              <a:rPr lang="sv-SE" dirty="0"/>
              <a:t>Näringsstruktur</a:t>
            </a:r>
          </a:p>
        </p:txBody>
      </p:sp>
      <p:sp>
        <p:nvSpPr>
          <p:cNvPr id="3" name="Rektangel 2">
            <a:extLst>
              <a:ext uri="{FF2B5EF4-FFF2-40B4-BE49-F238E27FC236}">
                <a16:creationId xmlns:a16="http://schemas.microsoft.com/office/drawing/2014/main" id="{919E0BB2-EDEA-4FF0-90E7-03B191FD3A0A}"/>
              </a:ext>
            </a:extLst>
          </p:cNvPr>
          <p:cNvSpPr/>
          <p:nvPr/>
        </p:nvSpPr>
        <p:spPr>
          <a:xfrm>
            <a:off x="228600" y="914401"/>
            <a:ext cx="8723416" cy="1323439"/>
          </a:xfrm>
          <a:prstGeom prst="rect">
            <a:avLst/>
          </a:prstGeom>
        </p:spPr>
        <p:txBody>
          <a:bodyPr wrap="square">
            <a:spAutoFit/>
          </a:bodyPr>
          <a:lstStyle/>
          <a:p>
            <a:r>
              <a:rPr lang="sv-FI" sz="1600" dirty="0"/>
              <a:t>Det finns betydande nyansskillnader mellan Fyrbodals olika delmarknader. Industrin väger fortfarande tungt i norra Dalsland, därtill vårdsektorn, medan handeln har stor betydelse i norra Bohuslän. Södra Fyrbodal, med tonvikt på </a:t>
            </a:r>
            <a:r>
              <a:rPr lang="sv-FI" sz="1600" dirty="0" err="1"/>
              <a:t>Trestad</a:t>
            </a:r>
            <a:r>
              <a:rPr lang="sv-FI" sz="1600" dirty="0"/>
              <a:t>, präglas i hög grad av offentlig tjänsteproduktion, medan industrin tappat i betydelse. Strömstads lokala arbetsmarknad är den enda som ökat i antal arbetstillfällen mellan 2008 och 2015. </a:t>
            </a:r>
          </a:p>
        </p:txBody>
      </p:sp>
      <p:pic>
        <p:nvPicPr>
          <p:cNvPr id="4" name="Bildobjekt 3">
            <a:extLst>
              <a:ext uri="{FF2B5EF4-FFF2-40B4-BE49-F238E27FC236}">
                <a16:creationId xmlns:a16="http://schemas.microsoft.com/office/drawing/2014/main" id="{0C33E0CB-011F-414C-A147-4B4163F11986}"/>
              </a:ext>
            </a:extLst>
          </p:cNvPr>
          <p:cNvPicPr>
            <a:picLocks noChangeAspect="1"/>
          </p:cNvPicPr>
          <p:nvPr/>
        </p:nvPicPr>
        <p:blipFill>
          <a:blip r:embed="rId3"/>
          <a:stretch>
            <a:fillRect/>
          </a:stretch>
        </p:blipFill>
        <p:spPr>
          <a:xfrm>
            <a:off x="96649" y="2542936"/>
            <a:ext cx="8855367" cy="3356483"/>
          </a:xfrm>
          <a:prstGeom prst="rect">
            <a:avLst/>
          </a:prstGeom>
        </p:spPr>
      </p:pic>
    </p:spTree>
    <p:extLst>
      <p:ext uri="{BB962C8B-B14F-4D97-AF65-F5344CB8AC3E}">
        <p14:creationId xmlns:p14="http://schemas.microsoft.com/office/powerpoint/2010/main" val="506381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D71D3C-5CB2-4B26-89FB-9BF0990D5D28}"/>
              </a:ext>
            </a:extLst>
          </p:cNvPr>
          <p:cNvSpPr>
            <a:spLocks noGrp="1"/>
          </p:cNvSpPr>
          <p:nvPr>
            <p:ph type="title"/>
          </p:nvPr>
        </p:nvSpPr>
        <p:spPr>
          <a:xfrm>
            <a:off x="268015" y="365127"/>
            <a:ext cx="8655268" cy="732154"/>
          </a:xfrm>
        </p:spPr>
        <p:txBody>
          <a:bodyPr/>
          <a:lstStyle/>
          <a:p>
            <a:pPr algn="ctr"/>
            <a:r>
              <a:rPr lang="sv-SE" dirty="0"/>
              <a:t>Sårbarhetsindex – ranking av Sveriges kommuner</a:t>
            </a:r>
          </a:p>
        </p:txBody>
      </p:sp>
      <p:pic>
        <p:nvPicPr>
          <p:cNvPr id="3" name="Bildobjekt 2">
            <a:extLst>
              <a:ext uri="{FF2B5EF4-FFF2-40B4-BE49-F238E27FC236}">
                <a16:creationId xmlns:a16="http://schemas.microsoft.com/office/drawing/2014/main" id="{B4B17095-B160-4CB2-A8BC-24843F2EC241}"/>
              </a:ext>
            </a:extLst>
          </p:cNvPr>
          <p:cNvPicPr>
            <a:picLocks noChangeAspect="1"/>
          </p:cNvPicPr>
          <p:nvPr/>
        </p:nvPicPr>
        <p:blipFill>
          <a:blip r:embed="rId3"/>
          <a:stretch>
            <a:fillRect/>
          </a:stretch>
        </p:blipFill>
        <p:spPr>
          <a:xfrm>
            <a:off x="0" y="2323147"/>
            <a:ext cx="3934778" cy="4534853"/>
          </a:xfrm>
          <a:prstGeom prst="rect">
            <a:avLst/>
          </a:prstGeom>
        </p:spPr>
      </p:pic>
      <p:pic>
        <p:nvPicPr>
          <p:cNvPr id="4" name="Bildobjekt 3">
            <a:extLst>
              <a:ext uri="{FF2B5EF4-FFF2-40B4-BE49-F238E27FC236}">
                <a16:creationId xmlns:a16="http://schemas.microsoft.com/office/drawing/2014/main" id="{4B4C3893-1DDF-4A2E-AE5F-39ED8468A61B}"/>
              </a:ext>
            </a:extLst>
          </p:cNvPr>
          <p:cNvPicPr>
            <a:picLocks noChangeAspect="1"/>
          </p:cNvPicPr>
          <p:nvPr/>
        </p:nvPicPr>
        <p:blipFill rotWithShape="1">
          <a:blip r:embed="rId3"/>
          <a:srcRect l="4434" t="21349" r="61762" b="53230"/>
          <a:stretch/>
        </p:blipFill>
        <p:spPr>
          <a:xfrm>
            <a:off x="4449128" y="954006"/>
            <a:ext cx="2955804" cy="2561788"/>
          </a:xfrm>
          <a:prstGeom prst="rect">
            <a:avLst/>
          </a:prstGeom>
        </p:spPr>
      </p:pic>
      <p:sp>
        <p:nvSpPr>
          <p:cNvPr id="5" name="Rektangel 4">
            <a:extLst>
              <a:ext uri="{FF2B5EF4-FFF2-40B4-BE49-F238E27FC236}">
                <a16:creationId xmlns:a16="http://schemas.microsoft.com/office/drawing/2014/main" id="{F3565E50-1485-4C77-915E-EC605E5E669B}"/>
              </a:ext>
            </a:extLst>
          </p:cNvPr>
          <p:cNvSpPr/>
          <p:nvPr/>
        </p:nvSpPr>
        <p:spPr>
          <a:xfrm>
            <a:off x="114300" y="822960"/>
            <a:ext cx="4617720" cy="954107"/>
          </a:xfrm>
          <a:prstGeom prst="rect">
            <a:avLst/>
          </a:prstGeom>
        </p:spPr>
        <p:txBody>
          <a:bodyPr wrap="square">
            <a:spAutoFit/>
          </a:bodyPr>
          <a:lstStyle/>
          <a:p>
            <a:r>
              <a:rPr lang="sv-FI" sz="1400" dirty="0">
                <a:solidFill>
                  <a:schemeClr val="tx2"/>
                </a:solidFill>
                <a:latin typeface="Arial" panose="020B0604020202020204" pitchFamily="34" charset="0"/>
                <a:cs typeface="Arial" panose="020B0604020202020204" pitchFamily="34" charset="0"/>
              </a:rPr>
              <a:t>Tillväxtverket pekar ut landets mest sårbara kommuner. Några finns i Fyrbodal. Små arbetsmarknader beroende av enskilda arbetsgivare/industrier och begränsade pendlingsmöjligheter är förklaringen.</a:t>
            </a:r>
          </a:p>
        </p:txBody>
      </p:sp>
      <p:sp>
        <p:nvSpPr>
          <p:cNvPr id="6" name="textruta 5">
            <a:extLst>
              <a:ext uri="{FF2B5EF4-FFF2-40B4-BE49-F238E27FC236}">
                <a16:creationId xmlns:a16="http://schemas.microsoft.com/office/drawing/2014/main" id="{2C882981-C36F-4E9F-AC02-A4C8C3C9E207}"/>
              </a:ext>
            </a:extLst>
          </p:cNvPr>
          <p:cNvSpPr txBox="1"/>
          <p:nvPr/>
        </p:nvSpPr>
        <p:spPr>
          <a:xfrm>
            <a:off x="4023360" y="2937510"/>
            <a:ext cx="425768" cy="338554"/>
          </a:xfrm>
          <a:prstGeom prst="rect">
            <a:avLst/>
          </a:prstGeom>
          <a:noFill/>
        </p:spPr>
        <p:txBody>
          <a:bodyPr wrap="square" rtlCol="0">
            <a:spAutoFit/>
          </a:bodyPr>
          <a:lstStyle/>
          <a:p>
            <a:r>
              <a:rPr lang="sv-SE" sz="1600" dirty="0"/>
              <a:t>L</a:t>
            </a:r>
          </a:p>
        </p:txBody>
      </p:sp>
      <p:cxnSp>
        <p:nvCxnSpPr>
          <p:cNvPr id="8" name="Rak pilkoppling 7">
            <a:extLst>
              <a:ext uri="{FF2B5EF4-FFF2-40B4-BE49-F238E27FC236}">
                <a16:creationId xmlns:a16="http://schemas.microsoft.com/office/drawing/2014/main" id="{6A39391C-F676-42A4-8D2F-B811D8373676}"/>
              </a:ext>
            </a:extLst>
          </p:cNvPr>
          <p:cNvCxnSpPr/>
          <p:nvPr/>
        </p:nvCxnSpPr>
        <p:spPr>
          <a:xfrm flipV="1">
            <a:off x="4449128" y="3017520"/>
            <a:ext cx="514350" cy="12573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6A0A347A-1C33-4994-9C10-47D99668FBC3}"/>
              </a:ext>
            </a:extLst>
          </p:cNvPr>
          <p:cNvSpPr txBox="1"/>
          <p:nvPr/>
        </p:nvSpPr>
        <p:spPr>
          <a:xfrm>
            <a:off x="5326380" y="1657350"/>
            <a:ext cx="400050" cy="338554"/>
          </a:xfrm>
          <a:prstGeom prst="rect">
            <a:avLst/>
          </a:prstGeom>
          <a:noFill/>
        </p:spPr>
        <p:txBody>
          <a:bodyPr wrap="square" rtlCol="0">
            <a:spAutoFit/>
          </a:bodyPr>
          <a:lstStyle/>
          <a:p>
            <a:r>
              <a:rPr lang="sv-SE" sz="1600" dirty="0"/>
              <a:t>D</a:t>
            </a:r>
          </a:p>
        </p:txBody>
      </p:sp>
      <p:sp>
        <p:nvSpPr>
          <p:cNvPr id="10" name="textruta 9">
            <a:extLst>
              <a:ext uri="{FF2B5EF4-FFF2-40B4-BE49-F238E27FC236}">
                <a16:creationId xmlns:a16="http://schemas.microsoft.com/office/drawing/2014/main" id="{D7B74C3B-1B61-46C3-A941-E7397E26BA28}"/>
              </a:ext>
            </a:extLst>
          </p:cNvPr>
          <p:cNvSpPr txBox="1"/>
          <p:nvPr/>
        </p:nvSpPr>
        <p:spPr>
          <a:xfrm>
            <a:off x="5726430" y="1463040"/>
            <a:ext cx="297180" cy="338554"/>
          </a:xfrm>
          <a:prstGeom prst="rect">
            <a:avLst/>
          </a:prstGeom>
          <a:noFill/>
        </p:spPr>
        <p:txBody>
          <a:bodyPr wrap="square" rtlCol="0">
            <a:spAutoFit/>
          </a:bodyPr>
          <a:lstStyle/>
          <a:p>
            <a:r>
              <a:rPr lang="sv-SE" sz="1600" dirty="0"/>
              <a:t>B</a:t>
            </a:r>
          </a:p>
        </p:txBody>
      </p:sp>
      <p:sp>
        <p:nvSpPr>
          <p:cNvPr id="11" name="textruta 10">
            <a:extLst>
              <a:ext uri="{FF2B5EF4-FFF2-40B4-BE49-F238E27FC236}">
                <a16:creationId xmlns:a16="http://schemas.microsoft.com/office/drawing/2014/main" id="{2A8B99AC-69BB-4BF7-B945-806087023F45}"/>
              </a:ext>
            </a:extLst>
          </p:cNvPr>
          <p:cNvSpPr txBox="1"/>
          <p:nvPr/>
        </p:nvSpPr>
        <p:spPr>
          <a:xfrm>
            <a:off x="6023610" y="1555114"/>
            <a:ext cx="331470" cy="338554"/>
          </a:xfrm>
          <a:prstGeom prst="rect">
            <a:avLst/>
          </a:prstGeom>
          <a:noFill/>
        </p:spPr>
        <p:txBody>
          <a:bodyPr wrap="square" rtlCol="0">
            <a:spAutoFit/>
          </a:bodyPr>
          <a:lstStyle/>
          <a:p>
            <a:r>
              <a:rPr lang="sv-SE" sz="1600" dirty="0"/>
              <a:t>Å</a:t>
            </a:r>
          </a:p>
        </p:txBody>
      </p:sp>
      <p:sp>
        <p:nvSpPr>
          <p:cNvPr id="12" name="textruta 11">
            <a:extLst>
              <a:ext uri="{FF2B5EF4-FFF2-40B4-BE49-F238E27FC236}">
                <a16:creationId xmlns:a16="http://schemas.microsoft.com/office/drawing/2014/main" id="{A7D33D7D-A88A-4880-9574-D55AD9FD4B70}"/>
              </a:ext>
            </a:extLst>
          </p:cNvPr>
          <p:cNvSpPr txBox="1"/>
          <p:nvPr/>
        </p:nvSpPr>
        <p:spPr>
          <a:xfrm>
            <a:off x="5429250" y="2148840"/>
            <a:ext cx="297180" cy="338554"/>
          </a:xfrm>
          <a:prstGeom prst="rect">
            <a:avLst/>
          </a:prstGeom>
          <a:noFill/>
        </p:spPr>
        <p:txBody>
          <a:bodyPr wrap="square" rtlCol="0">
            <a:spAutoFit/>
          </a:bodyPr>
          <a:lstStyle/>
          <a:p>
            <a:r>
              <a:rPr lang="sv-SE" sz="1600" dirty="0"/>
              <a:t>F</a:t>
            </a:r>
          </a:p>
        </p:txBody>
      </p:sp>
      <p:sp>
        <p:nvSpPr>
          <p:cNvPr id="13" name="Rektangel 12">
            <a:extLst>
              <a:ext uri="{FF2B5EF4-FFF2-40B4-BE49-F238E27FC236}">
                <a16:creationId xmlns:a16="http://schemas.microsoft.com/office/drawing/2014/main" id="{39F5427F-265A-4B57-B8C5-D5CD7FC4DBF1}"/>
              </a:ext>
            </a:extLst>
          </p:cNvPr>
          <p:cNvSpPr/>
          <p:nvPr/>
        </p:nvSpPr>
        <p:spPr>
          <a:xfrm>
            <a:off x="1794510" y="6263640"/>
            <a:ext cx="2377440" cy="452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FI" sz="1200" dirty="0">
                <a:solidFill>
                  <a:schemeClr val="tx2"/>
                </a:solidFill>
              </a:rPr>
              <a:t>Källa: Sveriges Nya Geografi/</a:t>
            </a:r>
            <a:r>
              <a:rPr lang="sv-FI" sz="1200" dirty="0" err="1">
                <a:solidFill>
                  <a:schemeClr val="tx2"/>
                </a:solidFill>
              </a:rPr>
              <a:t>Sweco</a:t>
            </a:r>
            <a:endParaRPr lang="sv-FI" sz="1200" dirty="0">
              <a:solidFill>
                <a:schemeClr val="tx2"/>
              </a:solidFill>
            </a:endParaRPr>
          </a:p>
        </p:txBody>
      </p:sp>
      <p:pic>
        <p:nvPicPr>
          <p:cNvPr id="14" name="Bildobjekt 13">
            <a:extLst>
              <a:ext uri="{FF2B5EF4-FFF2-40B4-BE49-F238E27FC236}">
                <a16:creationId xmlns:a16="http://schemas.microsoft.com/office/drawing/2014/main" id="{53B715DC-9D43-480F-81D1-C215E243AE72}"/>
              </a:ext>
            </a:extLst>
          </p:cNvPr>
          <p:cNvPicPr>
            <a:picLocks noChangeAspect="1"/>
          </p:cNvPicPr>
          <p:nvPr/>
        </p:nvPicPr>
        <p:blipFill rotWithShape="1">
          <a:blip r:embed="rId4"/>
          <a:srcRect r="7780" b="41954"/>
          <a:stretch/>
        </p:blipFill>
        <p:spPr>
          <a:xfrm>
            <a:off x="6519782" y="1555114"/>
            <a:ext cx="2621835" cy="1985753"/>
          </a:xfrm>
          <a:prstGeom prst="rect">
            <a:avLst/>
          </a:prstGeom>
        </p:spPr>
      </p:pic>
      <p:pic>
        <p:nvPicPr>
          <p:cNvPr id="15" name="Bildobjekt 14">
            <a:extLst>
              <a:ext uri="{FF2B5EF4-FFF2-40B4-BE49-F238E27FC236}">
                <a16:creationId xmlns:a16="http://schemas.microsoft.com/office/drawing/2014/main" id="{EB611F5B-95C3-48D6-B158-EF6CEE012289}"/>
              </a:ext>
            </a:extLst>
          </p:cNvPr>
          <p:cNvPicPr>
            <a:picLocks noChangeAspect="1"/>
          </p:cNvPicPr>
          <p:nvPr/>
        </p:nvPicPr>
        <p:blipFill rotWithShape="1">
          <a:blip r:embed="rId4"/>
          <a:srcRect l="-1" t="58338" r="2524"/>
          <a:stretch/>
        </p:blipFill>
        <p:spPr>
          <a:xfrm>
            <a:off x="4963478" y="4100936"/>
            <a:ext cx="3379625" cy="1738118"/>
          </a:xfrm>
          <a:prstGeom prst="rect">
            <a:avLst/>
          </a:prstGeom>
        </p:spPr>
      </p:pic>
    </p:spTree>
    <p:extLst>
      <p:ext uri="{BB962C8B-B14F-4D97-AF65-F5344CB8AC3E}">
        <p14:creationId xmlns:p14="http://schemas.microsoft.com/office/powerpoint/2010/main" val="125059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FA954D-0B34-4EA5-94BA-9A53AF4757BF}"/>
              </a:ext>
            </a:extLst>
          </p:cNvPr>
          <p:cNvSpPr>
            <a:spLocks noGrp="1"/>
          </p:cNvSpPr>
          <p:nvPr>
            <p:ph type="title"/>
          </p:nvPr>
        </p:nvSpPr>
        <p:spPr>
          <a:xfrm>
            <a:off x="628650" y="365127"/>
            <a:ext cx="7886700" cy="587374"/>
          </a:xfrm>
        </p:spPr>
        <p:txBody>
          <a:bodyPr/>
          <a:lstStyle/>
          <a:p>
            <a:pPr algn="ctr"/>
            <a:r>
              <a:rPr lang="sv-SE" dirty="0"/>
              <a:t>Arbetspendling</a:t>
            </a:r>
          </a:p>
        </p:txBody>
      </p:sp>
      <p:pic>
        <p:nvPicPr>
          <p:cNvPr id="5" name="Bildobjekt 4">
            <a:extLst>
              <a:ext uri="{FF2B5EF4-FFF2-40B4-BE49-F238E27FC236}">
                <a16:creationId xmlns:a16="http://schemas.microsoft.com/office/drawing/2014/main" id="{5AE9000B-CDBD-4023-9E16-990F62DC5F62}"/>
              </a:ext>
            </a:extLst>
          </p:cNvPr>
          <p:cNvPicPr>
            <a:picLocks noChangeAspect="1"/>
          </p:cNvPicPr>
          <p:nvPr/>
        </p:nvPicPr>
        <p:blipFill>
          <a:blip r:embed="rId3"/>
          <a:stretch>
            <a:fillRect/>
          </a:stretch>
        </p:blipFill>
        <p:spPr>
          <a:xfrm>
            <a:off x="-11151" y="2690949"/>
            <a:ext cx="6619945" cy="4167051"/>
          </a:xfrm>
          <a:prstGeom prst="rect">
            <a:avLst/>
          </a:prstGeom>
        </p:spPr>
      </p:pic>
      <p:pic>
        <p:nvPicPr>
          <p:cNvPr id="3" name="Bildobjekt 2">
            <a:extLst>
              <a:ext uri="{FF2B5EF4-FFF2-40B4-BE49-F238E27FC236}">
                <a16:creationId xmlns:a16="http://schemas.microsoft.com/office/drawing/2014/main" id="{BFCA7498-61A0-47B0-9A2A-3F443BCCCBDF}"/>
              </a:ext>
            </a:extLst>
          </p:cNvPr>
          <p:cNvPicPr>
            <a:picLocks noChangeAspect="1"/>
          </p:cNvPicPr>
          <p:nvPr/>
        </p:nvPicPr>
        <p:blipFill>
          <a:blip r:embed="rId4"/>
          <a:stretch>
            <a:fillRect/>
          </a:stretch>
        </p:blipFill>
        <p:spPr>
          <a:xfrm>
            <a:off x="6429156" y="3005452"/>
            <a:ext cx="2881632" cy="3852548"/>
          </a:xfrm>
          <a:prstGeom prst="rect">
            <a:avLst/>
          </a:prstGeom>
        </p:spPr>
      </p:pic>
      <p:sp>
        <p:nvSpPr>
          <p:cNvPr id="4" name="Rektangel 3">
            <a:extLst>
              <a:ext uri="{FF2B5EF4-FFF2-40B4-BE49-F238E27FC236}">
                <a16:creationId xmlns:a16="http://schemas.microsoft.com/office/drawing/2014/main" id="{D9A19C51-1564-4A58-9BC7-1A24A9D258C7}"/>
              </a:ext>
            </a:extLst>
          </p:cNvPr>
          <p:cNvSpPr/>
          <p:nvPr/>
        </p:nvSpPr>
        <p:spPr>
          <a:xfrm>
            <a:off x="0" y="1116095"/>
            <a:ext cx="9399996" cy="923330"/>
          </a:xfrm>
          <a:prstGeom prst="rect">
            <a:avLst/>
          </a:prstGeom>
        </p:spPr>
        <p:txBody>
          <a:bodyPr wrap="square">
            <a:spAutoFit/>
          </a:bodyPr>
          <a:lstStyle/>
          <a:p>
            <a:pPr lvl="0">
              <a:defRPr/>
            </a:pPr>
            <a:r>
              <a:rPr lang="sv-FI" dirty="0"/>
              <a:t>Den strukturomvandling som drabbat industrin i såväl norra Dalsland som Trestadsområdet har medfört att pendlingen till Göteborgsregionen, men också Norge, ökat i betydelse för sysselsättningen.</a:t>
            </a:r>
          </a:p>
        </p:txBody>
      </p:sp>
      <p:sp>
        <p:nvSpPr>
          <p:cNvPr id="6" name="textruta 5">
            <a:extLst>
              <a:ext uri="{FF2B5EF4-FFF2-40B4-BE49-F238E27FC236}">
                <a16:creationId xmlns:a16="http://schemas.microsoft.com/office/drawing/2014/main" id="{327D65CE-EF09-490F-9473-3D304D939F0C}"/>
              </a:ext>
            </a:extLst>
          </p:cNvPr>
          <p:cNvSpPr txBox="1"/>
          <p:nvPr/>
        </p:nvSpPr>
        <p:spPr>
          <a:xfrm>
            <a:off x="6619945" y="2663535"/>
            <a:ext cx="1295419" cy="276999"/>
          </a:xfrm>
          <a:prstGeom prst="rect">
            <a:avLst/>
          </a:prstGeom>
          <a:noFill/>
        </p:spPr>
        <p:txBody>
          <a:bodyPr wrap="none" rtlCol="0">
            <a:spAutoFit/>
          </a:bodyPr>
          <a:lstStyle/>
          <a:p>
            <a:r>
              <a:rPr lang="sv-FI" sz="1200" dirty="0"/>
              <a:t>Pendling inom VG</a:t>
            </a:r>
          </a:p>
        </p:txBody>
      </p:sp>
    </p:spTree>
    <p:extLst>
      <p:ext uri="{BB962C8B-B14F-4D97-AF65-F5344CB8AC3E}">
        <p14:creationId xmlns:p14="http://schemas.microsoft.com/office/powerpoint/2010/main" val="3891114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CD696EF-4955-40FB-9300-89C2EA555DED}"/>
              </a:ext>
            </a:extLst>
          </p:cNvPr>
          <p:cNvSpPr/>
          <p:nvPr/>
        </p:nvSpPr>
        <p:spPr>
          <a:xfrm>
            <a:off x="7638586" y="952501"/>
            <a:ext cx="1728439" cy="5905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2" name="Rubrik 1">
            <a:extLst>
              <a:ext uri="{FF2B5EF4-FFF2-40B4-BE49-F238E27FC236}">
                <a16:creationId xmlns:a16="http://schemas.microsoft.com/office/drawing/2014/main" id="{CF22AE16-100D-4657-975F-3D1F35CAFC9B}"/>
              </a:ext>
            </a:extLst>
          </p:cNvPr>
          <p:cNvSpPr>
            <a:spLocks noGrp="1"/>
          </p:cNvSpPr>
          <p:nvPr>
            <p:ph type="title"/>
          </p:nvPr>
        </p:nvSpPr>
        <p:spPr>
          <a:xfrm>
            <a:off x="628650" y="365127"/>
            <a:ext cx="7886700" cy="587374"/>
          </a:xfrm>
        </p:spPr>
        <p:txBody>
          <a:bodyPr/>
          <a:lstStyle/>
          <a:p>
            <a:pPr algn="ctr"/>
            <a:r>
              <a:rPr lang="sv-SE" dirty="0"/>
              <a:t>Arbetsmarknadsregioner</a:t>
            </a:r>
          </a:p>
        </p:txBody>
      </p:sp>
      <p:pic>
        <p:nvPicPr>
          <p:cNvPr id="3" name="Bildobjekt 2" descr="En bild som visar text, karta&#10;&#10;Beskrivning genererad med mycket hög exakthet">
            <a:extLst>
              <a:ext uri="{FF2B5EF4-FFF2-40B4-BE49-F238E27FC236}">
                <a16:creationId xmlns:a16="http://schemas.microsoft.com/office/drawing/2014/main" id="{1BF62DAB-661B-44F9-B921-B1EA5BE00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94" r="6520" b="2308"/>
          <a:stretch/>
        </p:blipFill>
        <p:spPr>
          <a:xfrm>
            <a:off x="1" y="1131144"/>
            <a:ext cx="6138968" cy="5726856"/>
          </a:xfrm>
          <a:prstGeom prst="rect">
            <a:avLst/>
          </a:prstGeom>
        </p:spPr>
      </p:pic>
      <p:sp>
        <p:nvSpPr>
          <p:cNvPr id="4" name="Rektangel 3">
            <a:extLst>
              <a:ext uri="{FF2B5EF4-FFF2-40B4-BE49-F238E27FC236}">
                <a16:creationId xmlns:a16="http://schemas.microsoft.com/office/drawing/2014/main" id="{6D2DD3C2-1786-4F13-9AC6-2DE24ECF18C9}"/>
              </a:ext>
            </a:extLst>
          </p:cNvPr>
          <p:cNvSpPr/>
          <p:nvPr/>
        </p:nvSpPr>
        <p:spPr>
          <a:xfrm>
            <a:off x="5898995" y="1348800"/>
            <a:ext cx="3044283" cy="5509200"/>
          </a:xfrm>
          <a:prstGeom prst="rect">
            <a:avLst/>
          </a:prstGeom>
          <a:solidFill>
            <a:schemeClr val="bg1"/>
          </a:solidFill>
        </p:spPr>
        <p:txBody>
          <a:bodyPr wrap="square">
            <a:spAutoFit/>
          </a:bodyPr>
          <a:lstStyle/>
          <a:p>
            <a:r>
              <a:rPr lang="sv-FI" sz="1600" dirty="0"/>
              <a:t>Pendlingsutvecklingen har medfört att hela södra Fyrbodal idag räknas som tillhörande Göteborgs arbetsmarknadsregion. </a:t>
            </a:r>
          </a:p>
          <a:p>
            <a:endParaRPr lang="sv-FI" sz="1600" dirty="0"/>
          </a:p>
          <a:p>
            <a:r>
              <a:rPr lang="sv-FI" sz="1600" dirty="0"/>
              <a:t>Norra Fyrbodal är fortfarande uppdelat på separata arbetsmarknader, där Strömstad och Tanum bildar en enhet vid kusten med starka kopplingar till Norge/Oslo, medan Bengtsfors och Dals-Ed utgör en annan enhet i inlandet, även den med kopplingar till Norge. </a:t>
            </a:r>
          </a:p>
          <a:p>
            <a:endParaRPr lang="sv-FI" sz="1600" dirty="0"/>
          </a:p>
          <a:p>
            <a:r>
              <a:rPr lang="sv-FI" sz="1600" dirty="0"/>
              <a:t>Åmål räknas genom kopplingarna till Värmland som tillhörande Karlstads arbetsmarknadsregion.</a:t>
            </a:r>
          </a:p>
          <a:p>
            <a:endParaRPr lang="sv-FI" sz="1600" dirty="0"/>
          </a:p>
          <a:p>
            <a:endParaRPr lang="sv-FI" sz="1600" dirty="0"/>
          </a:p>
          <a:p>
            <a:endParaRPr lang="sv-FI" sz="1600" dirty="0"/>
          </a:p>
          <a:p>
            <a:endParaRPr lang="sv-FI" sz="1600" dirty="0"/>
          </a:p>
        </p:txBody>
      </p:sp>
    </p:spTree>
    <p:extLst>
      <p:ext uri="{BB962C8B-B14F-4D97-AF65-F5344CB8AC3E}">
        <p14:creationId xmlns:p14="http://schemas.microsoft.com/office/powerpoint/2010/main" val="3359747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521582" y="2885671"/>
          <a:ext cx="8364850" cy="2014493"/>
        </p:xfrm>
        <a:graphic>
          <a:graphicData uri="http://schemas.openxmlformats.org/drawingml/2006/table">
            <a:tbl>
              <a:tblPr firstRow="1" bandRow="1">
                <a:tableStyleId>{5C22544A-7EE6-4342-B048-85BDC9FD1C3A}</a:tableStyleId>
              </a:tblPr>
              <a:tblGrid>
                <a:gridCol w="492050">
                  <a:extLst>
                    <a:ext uri="{9D8B030D-6E8A-4147-A177-3AD203B41FA5}">
                      <a16:colId xmlns:a16="http://schemas.microsoft.com/office/drawing/2014/main" val="20000"/>
                    </a:ext>
                  </a:extLst>
                </a:gridCol>
                <a:gridCol w="492050">
                  <a:extLst>
                    <a:ext uri="{9D8B030D-6E8A-4147-A177-3AD203B41FA5}">
                      <a16:colId xmlns:a16="http://schemas.microsoft.com/office/drawing/2014/main" val="20001"/>
                    </a:ext>
                  </a:extLst>
                </a:gridCol>
                <a:gridCol w="492050">
                  <a:extLst>
                    <a:ext uri="{9D8B030D-6E8A-4147-A177-3AD203B41FA5}">
                      <a16:colId xmlns:a16="http://schemas.microsoft.com/office/drawing/2014/main" val="20002"/>
                    </a:ext>
                  </a:extLst>
                </a:gridCol>
                <a:gridCol w="492050">
                  <a:extLst>
                    <a:ext uri="{9D8B030D-6E8A-4147-A177-3AD203B41FA5}">
                      <a16:colId xmlns:a16="http://schemas.microsoft.com/office/drawing/2014/main" val="20003"/>
                    </a:ext>
                  </a:extLst>
                </a:gridCol>
                <a:gridCol w="492050">
                  <a:extLst>
                    <a:ext uri="{9D8B030D-6E8A-4147-A177-3AD203B41FA5}">
                      <a16:colId xmlns:a16="http://schemas.microsoft.com/office/drawing/2014/main" val="20004"/>
                    </a:ext>
                  </a:extLst>
                </a:gridCol>
                <a:gridCol w="492050">
                  <a:extLst>
                    <a:ext uri="{9D8B030D-6E8A-4147-A177-3AD203B41FA5}">
                      <a16:colId xmlns:a16="http://schemas.microsoft.com/office/drawing/2014/main" val="20005"/>
                    </a:ext>
                  </a:extLst>
                </a:gridCol>
                <a:gridCol w="492050">
                  <a:extLst>
                    <a:ext uri="{9D8B030D-6E8A-4147-A177-3AD203B41FA5}">
                      <a16:colId xmlns:a16="http://schemas.microsoft.com/office/drawing/2014/main" val="20006"/>
                    </a:ext>
                  </a:extLst>
                </a:gridCol>
                <a:gridCol w="492050">
                  <a:extLst>
                    <a:ext uri="{9D8B030D-6E8A-4147-A177-3AD203B41FA5}">
                      <a16:colId xmlns:a16="http://schemas.microsoft.com/office/drawing/2014/main" val="20007"/>
                    </a:ext>
                  </a:extLst>
                </a:gridCol>
                <a:gridCol w="492050">
                  <a:extLst>
                    <a:ext uri="{9D8B030D-6E8A-4147-A177-3AD203B41FA5}">
                      <a16:colId xmlns:a16="http://schemas.microsoft.com/office/drawing/2014/main" val="20008"/>
                    </a:ext>
                  </a:extLst>
                </a:gridCol>
                <a:gridCol w="492050">
                  <a:extLst>
                    <a:ext uri="{9D8B030D-6E8A-4147-A177-3AD203B41FA5}">
                      <a16:colId xmlns:a16="http://schemas.microsoft.com/office/drawing/2014/main" val="20009"/>
                    </a:ext>
                  </a:extLst>
                </a:gridCol>
                <a:gridCol w="492050">
                  <a:extLst>
                    <a:ext uri="{9D8B030D-6E8A-4147-A177-3AD203B41FA5}">
                      <a16:colId xmlns:a16="http://schemas.microsoft.com/office/drawing/2014/main" val="20010"/>
                    </a:ext>
                  </a:extLst>
                </a:gridCol>
                <a:gridCol w="492050">
                  <a:extLst>
                    <a:ext uri="{9D8B030D-6E8A-4147-A177-3AD203B41FA5}">
                      <a16:colId xmlns:a16="http://schemas.microsoft.com/office/drawing/2014/main" val="20011"/>
                    </a:ext>
                  </a:extLst>
                </a:gridCol>
                <a:gridCol w="489779">
                  <a:extLst>
                    <a:ext uri="{9D8B030D-6E8A-4147-A177-3AD203B41FA5}">
                      <a16:colId xmlns:a16="http://schemas.microsoft.com/office/drawing/2014/main" val="20012"/>
                    </a:ext>
                  </a:extLst>
                </a:gridCol>
                <a:gridCol w="494321">
                  <a:extLst>
                    <a:ext uri="{9D8B030D-6E8A-4147-A177-3AD203B41FA5}">
                      <a16:colId xmlns:a16="http://schemas.microsoft.com/office/drawing/2014/main" val="20013"/>
                    </a:ext>
                  </a:extLst>
                </a:gridCol>
                <a:gridCol w="492050">
                  <a:extLst>
                    <a:ext uri="{9D8B030D-6E8A-4147-A177-3AD203B41FA5}">
                      <a16:colId xmlns:a16="http://schemas.microsoft.com/office/drawing/2014/main" val="20014"/>
                    </a:ext>
                  </a:extLst>
                </a:gridCol>
                <a:gridCol w="492050">
                  <a:extLst>
                    <a:ext uri="{9D8B030D-6E8A-4147-A177-3AD203B41FA5}">
                      <a16:colId xmlns:a16="http://schemas.microsoft.com/office/drawing/2014/main" val="20015"/>
                    </a:ext>
                  </a:extLst>
                </a:gridCol>
                <a:gridCol w="492050">
                  <a:extLst>
                    <a:ext uri="{9D8B030D-6E8A-4147-A177-3AD203B41FA5}">
                      <a16:colId xmlns:a16="http://schemas.microsoft.com/office/drawing/2014/main" val="20016"/>
                    </a:ext>
                  </a:extLst>
                </a:gridCol>
              </a:tblGrid>
              <a:tr h="420008">
                <a:tc>
                  <a:txBody>
                    <a:bodyPr/>
                    <a:lstStyle/>
                    <a:p>
                      <a:endParaRPr lang="sv-SE" sz="1800" dirty="0"/>
                    </a:p>
                  </a:txBody>
                  <a:tcPr marL="68580" marR="68580" marT="34290" marB="34290" anchor="ctr"/>
                </a:tc>
                <a:tc>
                  <a:txBody>
                    <a:bodyPr/>
                    <a:lstStyle/>
                    <a:p>
                      <a:pPr algn="r"/>
                      <a:r>
                        <a:rPr lang="sv-SE" sz="1800"/>
                        <a:t>BF</a:t>
                      </a:r>
                    </a:p>
                  </a:txBody>
                  <a:tcPr marL="68580" marR="68580" marT="34290" marB="34290" anchor="ctr"/>
                </a:tc>
                <a:tc>
                  <a:txBody>
                    <a:bodyPr/>
                    <a:lstStyle/>
                    <a:p>
                      <a:pPr algn="r"/>
                      <a:r>
                        <a:rPr lang="sv-SE" sz="1800"/>
                        <a:t>DE</a:t>
                      </a:r>
                    </a:p>
                  </a:txBody>
                  <a:tcPr marL="68580" marR="68580" marT="34290" marB="34290" anchor="ctr"/>
                </a:tc>
                <a:tc>
                  <a:txBody>
                    <a:bodyPr/>
                    <a:lstStyle/>
                    <a:p>
                      <a:pPr algn="r"/>
                      <a:r>
                        <a:rPr lang="sv-SE" sz="1800"/>
                        <a:t>FL</a:t>
                      </a:r>
                    </a:p>
                  </a:txBody>
                  <a:tcPr marL="68580" marR="68580" marT="34290" marB="34290" anchor="ctr"/>
                </a:tc>
                <a:tc>
                  <a:txBody>
                    <a:bodyPr/>
                    <a:lstStyle/>
                    <a:p>
                      <a:pPr algn="r"/>
                      <a:r>
                        <a:rPr lang="sv-SE" sz="1800"/>
                        <a:t>LY</a:t>
                      </a:r>
                    </a:p>
                  </a:txBody>
                  <a:tcPr marL="68580" marR="68580" marT="34290" marB="34290" anchor="ctr"/>
                </a:tc>
                <a:tc>
                  <a:txBody>
                    <a:bodyPr/>
                    <a:lstStyle/>
                    <a:p>
                      <a:pPr algn="r"/>
                      <a:r>
                        <a:rPr lang="sv-SE" sz="1800"/>
                        <a:t>ML</a:t>
                      </a:r>
                    </a:p>
                  </a:txBody>
                  <a:tcPr marL="68580" marR="68580" marT="34290" marB="34290" anchor="ctr"/>
                </a:tc>
                <a:tc>
                  <a:txBody>
                    <a:bodyPr/>
                    <a:lstStyle/>
                    <a:p>
                      <a:pPr algn="r"/>
                      <a:r>
                        <a:rPr lang="sv-SE" sz="1800"/>
                        <a:t>MU</a:t>
                      </a:r>
                    </a:p>
                  </a:txBody>
                  <a:tcPr marL="68580" marR="68580" marT="34290" marB="34290" anchor="ctr"/>
                </a:tc>
                <a:tc>
                  <a:txBody>
                    <a:bodyPr/>
                    <a:lstStyle/>
                    <a:p>
                      <a:pPr algn="r"/>
                      <a:r>
                        <a:rPr lang="sv-SE" sz="1800"/>
                        <a:t>OR</a:t>
                      </a:r>
                    </a:p>
                  </a:txBody>
                  <a:tcPr marL="68580" marR="68580" marT="34290" marB="34290" anchor="ctr"/>
                </a:tc>
                <a:tc>
                  <a:txBody>
                    <a:bodyPr/>
                    <a:lstStyle/>
                    <a:p>
                      <a:pPr algn="r"/>
                      <a:r>
                        <a:rPr lang="sv-SE" sz="1800"/>
                        <a:t>SO</a:t>
                      </a:r>
                    </a:p>
                  </a:txBody>
                  <a:tcPr marL="68580" marR="68580" marT="34290" marB="34290" anchor="ctr"/>
                </a:tc>
                <a:tc>
                  <a:txBody>
                    <a:bodyPr/>
                    <a:lstStyle/>
                    <a:p>
                      <a:pPr algn="r"/>
                      <a:r>
                        <a:rPr lang="sv-SE" sz="1800"/>
                        <a:t>ST</a:t>
                      </a:r>
                    </a:p>
                  </a:txBody>
                  <a:tcPr marL="68580" marR="68580" marT="34290" marB="34290" anchor="ctr"/>
                </a:tc>
                <a:tc>
                  <a:txBody>
                    <a:bodyPr/>
                    <a:lstStyle/>
                    <a:p>
                      <a:pPr algn="r"/>
                      <a:r>
                        <a:rPr lang="sv-SE" sz="1800"/>
                        <a:t>TA</a:t>
                      </a:r>
                    </a:p>
                  </a:txBody>
                  <a:tcPr marL="68580" marR="68580" marT="34290" marB="34290" anchor="ctr"/>
                </a:tc>
                <a:tc>
                  <a:txBody>
                    <a:bodyPr/>
                    <a:lstStyle/>
                    <a:p>
                      <a:pPr algn="r"/>
                      <a:r>
                        <a:rPr lang="sv-SE" sz="1800"/>
                        <a:t>TH</a:t>
                      </a:r>
                    </a:p>
                  </a:txBody>
                  <a:tcPr marL="68580" marR="68580" marT="34290" marB="34290" anchor="ctr"/>
                </a:tc>
                <a:tc>
                  <a:txBody>
                    <a:bodyPr/>
                    <a:lstStyle/>
                    <a:p>
                      <a:pPr algn="r"/>
                      <a:r>
                        <a:rPr lang="sv-SE" sz="1800"/>
                        <a:t>UV</a:t>
                      </a:r>
                    </a:p>
                  </a:txBody>
                  <a:tcPr marL="68580" marR="68580" marT="34290" marB="34290" anchor="ctr"/>
                </a:tc>
                <a:tc>
                  <a:txBody>
                    <a:bodyPr/>
                    <a:lstStyle/>
                    <a:p>
                      <a:pPr algn="r"/>
                      <a:r>
                        <a:rPr lang="sv-SE" sz="1800"/>
                        <a:t>VB</a:t>
                      </a:r>
                    </a:p>
                  </a:txBody>
                  <a:tcPr marL="68580" marR="68580" marT="34290" marB="34290" anchor="ctr"/>
                </a:tc>
                <a:tc>
                  <a:txBody>
                    <a:bodyPr/>
                    <a:lstStyle/>
                    <a:p>
                      <a:pPr algn="r"/>
                      <a:r>
                        <a:rPr lang="sv-SE" sz="1800"/>
                        <a:t>ÅM</a:t>
                      </a:r>
                    </a:p>
                  </a:txBody>
                  <a:tcPr marL="68580" marR="68580" marT="34290" marB="34290" anchor="ctr"/>
                </a:tc>
                <a:tc>
                  <a:txBody>
                    <a:bodyPr/>
                    <a:lstStyle/>
                    <a:p>
                      <a:pPr algn="r"/>
                      <a:r>
                        <a:rPr lang="sv-SE" sz="1800"/>
                        <a:t>VG</a:t>
                      </a:r>
                    </a:p>
                  </a:txBody>
                  <a:tcPr marL="68580" marR="68580" marT="34290" marB="34290" anchor="ctr"/>
                </a:tc>
                <a:tc>
                  <a:txBody>
                    <a:bodyPr/>
                    <a:lstStyle/>
                    <a:p>
                      <a:pPr algn="r"/>
                      <a:r>
                        <a:rPr lang="sv-SE" sz="1800"/>
                        <a:t>SE</a:t>
                      </a:r>
                    </a:p>
                  </a:txBody>
                  <a:tcPr marL="68580" marR="68580" marT="34290" marB="34290" anchor="ctr"/>
                </a:tc>
                <a:extLst>
                  <a:ext uri="{0D108BD9-81ED-4DB2-BD59-A6C34878D82A}">
                    <a16:rowId xmlns:a16="http://schemas.microsoft.com/office/drawing/2014/main" val="10000"/>
                  </a:ext>
                </a:extLst>
              </a:tr>
              <a:tr h="531495">
                <a:tc>
                  <a:txBody>
                    <a:bodyPr/>
                    <a:lstStyle/>
                    <a:p>
                      <a:r>
                        <a:rPr lang="sv-SE" sz="1000" b="1" dirty="0"/>
                        <a:t>19</a:t>
                      </a:r>
                    </a:p>
                  </a:txBody>
                  <a:tcPr marL="68580" marR="68580" marT="34290" marB="34290" anchor="ctr">
                    <a:solidFill>
                      <a:schemeClr val="accent1">
                        <a:lumMod val="40000"/>
                        <a:lumOff val="60000"/>
                      </a:schemeClr>
                    </a:solidFill>
                  </a:tcPr>
                </a:tc>
                <a:tc>
                  <a:txBody>
                    <a:bodyPr/>
                    <a:lstStyle/>
                    <a:p>
                      <a:pPr algn="r">
                        <a:buNone/>
                      </a:pPr>
                      <a:r>
                        <a:rPr lang="sv-SE" sz="1000" dirty="0"/>
                        <a:t>11,7</a:t>
                      </a:r>
                    </a:p>
                    <a:p>
                      <a:pPr algn="r">
                        <a:buNone/>
                      </a:pPr>
                      <a:r>
                        <a:rPr lang="sv-SE" sz="1000" dirty="0"/>
                        <a:t>6,3</a:t>
                      </a:r>
                    </a:p>
                    <a:p>
                      <a:pPr lvl="0" algn="r">
                        <a:buNone/>
                      </a:pPr>
                      <a:r>
                        <a:rPr lang="sv-SE" sz="1000" dirty="0">
                          <a:solidFill>
                            <a:srgbClr val="FF0000"/>
                          </a:solidFill>
                        </a:rPr>
                        <a:t>13.5</a:t>
                      </a:r>
                    </a:p>
                  </a:txBody>
                  <a:tcPr marL="68580" marR="68580" marT="34290" marB="34290" anchor="ctr">
                    <a:solidFill>
                      <a:schemeClr val="accent1">
                        <a:lumMod val="40000"/>
                        <a:lumOff val="60000"/>
                      </a:schemeClr>
                    </a:solidFill>
                  </a:tcPr>
                </a:tc>
                <a:tc>
                  <a:txBody>
                    <a:bodyPr/>
                    <a:lstStyle/>
                    <a:p>
                      <a:pPr algn="r"/>
                      <a:r>
                        <a:rPr lang="sv-SE" sz="1000" dirty="0">
                          <a:solidFill>
                            <a:srgbClr val="FF0000"/>
                          </a:solidFill>
                        </a:rPr>
                        <a:t>11,1</a:t>
                      </a:r>
                    </a:p>
                    <a:p>
                      <a:pPr algn="r"/>
                      <a:r>
                        <a:rPr lang="sv-SE" sz="1000" dirty="0">
                          <a:solidFill>
                            <a:srgbClr val="FF0000"/>
                          </a:solidFill>
                        </a:rPr>
                        <a:t>9,8</a:t>
                      </a:r>
                    </a:p>
                    <a:p>
                      <a:pPr algn="r"/>
                      <a:r>
                        <a:rPr lang="sv-SE" sz="1000" dirty="0">
                          <a:solidFill>
                            <a:srgbClr val="FF0000"/>
                          </a:solidFill>
                        </a:rPr>
                        <a:t>1,8</a:t>
                      </a:r>
                    </a:p>
                  </a:txBody>
                  <a:tcPr marL="68580" marR="68580" marT="34290" marB="34290" anchor="ctr">
                    <a:solidFill>
                      <a:schemeClr val="accent1">
                        <a:lumMod val="40000"/>
                        <a:lumOff val="60000"/>
                      </a:schemeClr>
                    </a:solidFill>
                  </a:tcPr>
                </a:tc>
                <a:tc>
                  <a:txBody>
                    <a:bodyPr/>
                    <a:lstStyle/>
                    <a:p>
                      <a:pPr algn="r"/>
                      <a:r>
                        <a:rPr lang="sv-SE" sz="1000" dirty="0">
                          <a:solidFill>
                            <a:schemeClr val="tx1"/>
                          </a:solidFill>
                        </a:rPr>
                        <a:t>10,5</a:t>
                      </a:r>
                    </a:p>
                    <a:p>
                      <a:pPr algn="r"/>
                      <a:r>
                        <a:rPr lang="sv-SE" sz="1000" dirty="0">
                          <a:solidFill>
                            <a:srgbClr val="FF0000"/>
                          </a:solidFill>
                        </a:rPr>
                        <a:t>7,0</a:t>
                      </a:r>
                    </a:p>
                    <a:p>
                      <a:pPr algn="r"/>
                      <a:r>
                        <a:rPr lang="sv-SE" sz="1000" dirty="0">
                          <a:solidFill>
                            <a:srgbClr val="FF0000"/>
                          </a:solidFill>
                        </a:rPr>
                        <a:t>4,5</a:t>
                      </a:r>
                    </a:p>
                  </a:txBody>
                  <a:tcPr marL="68580" marR="68580" marT="34290" marB="34290" anchor="ctr">
                    <a:solidFill>
                      <a:schemeClr val="accent1">
                        <a:lumMod val="40000"/>
                        <a:lumOff val="60000"/>
                      </a:schemeClr>
                    </a:solidFill>
                  </a:tcPr>
                </a:tc>
                <a:tc>
                  <a:txBody>
                    <a:bodyPr/>
                    <a:lstStyle/>
                    <a:p>
                      <a:pPr algn="r"/>
                      <a:r>
                        <a:rPr lang="sv-SE" sz="1000" dirty="0"/>
                        <a:t>17,0</a:t>
                      </a:r>
                    </a:p>
                    <a:p>
                      <a:pPr algn="r"/>
                      <a:r>
                        <a:rPr lang="sv-SE" sz="1000" dirty="0"/>
                        <a:t>7,6</a:t>
                      </a:r>
                    </a:p>
                    <a:p>
                      <a:pPr algn="r"/>
                      <a:r>
                        <a:rPr lang="sv-SE" sz="1000" dirty="0"/>
                        <a:t>10,4</a:t>
                      </a:r>
                    </a:p>
                  </a:txBody>
                  <a:tcPr marL="68580" marR="68580" marT="34290" marB="34290" anchor="ctr">
                    <a:solidFill>
                      <a:schemeClr val="accent1">
                        <a:lumMod val="40000"/>
                        <a:lumOff val="60000"/>
                      </a:schemeClr>
                    </a:solidFill>
                  </a:tcPr>
                </a:tc>
                <a:tc>
                  <a:txBody>
                    <a:bodyPr/>
                    <a:lstStyle/>
                    <a:p>
                      <a:pPr algn="r"/>
                      <a:r>
                        <a:rPr lang="sv-SE" sz="1000" dirty="0">
                          <a:solidFill>
                            <a:schemeClr val="tx1"/>
                          </a:solidFill>
                        </a:rPr>
                        <a:t>18,3</a:t>
                      </a:r>
                    </a:p>
                    <a:p>
                      <a:pPr algn="r"/>
                      <a:r>
                        <a:rPr lang="sv-SE" sz="1000" dirty="0">
                          <a:solidFill>
                            <a:srgbClr val="FF0000"/>
                          </a:solidFill>
                        </a:rPr>
                        <a:t>9,4</a:t>
                      </a:r>
                    </a:p>
                    <a:p>
                      <a:pPr algn="r"/>
                      <a:r>
                        <a:rPr lang="sv-SE" sz="1000" dirty="0">
                          <a:solidFill>
                            <a:schemeClr val="tx1"/>
                          </a:solidFill>
                        </a:rPr>
                        <a:t>8,7</a:t>
                      </a:r>
                    </a:p>
                  </a:txBody>
                  <a:tcPr marL="68580" marR="68580" marT="34290" marB="34290" anchor="ctr">
                    <a:solidFill>
                      <a:schemeClr val="accent1">
                        <a:lumMod val="40000"/>
                        <a:lumOff val="60000"/>
                      </a:schemeClr>
                    </a:solidFill>
                  </a:tcPr>
                </a:tc>
                <a:tc>
                  <a:txBody>
                    <a:bodyPr/>
                    <a:lstStyle/>
                    <a:p>
                      <a:pPr algn="r"/>
                      <a:r>
                        <a:rPr lang="sv-SE" sz="1000" dirty="0"/>
                        <a:t>12,5</a:t>
                      </a:r>
                    </a:p>
                    <a:p>
                      <a:pPr algn="r"/>
                      <a:r>
                        <a:rPr lang="sv-SE" sz="1000" dirty="0"/>
                        <a:t>10,9</a:t>
                      </a:r>
                    </a:p>
                    <a:p>
                      <a:pPr algn="r"/>
                      <a:r>
                        <a:rPr lang="sv-SE" sz="1000" dirty="0"/>
                        <a:t>5,6</a:t>
                      </a:r>
                    </a:p>
                  </a:txBody>
                  <a:tcPr marL="68580" marR="68580" marT="34290" marB="34290" anchor="ctr">
                    <a:solidFill>
                      <a:schemeClr val="accent1">
                        <a:lumMod val="40000"/>
                        <a:lumOff val="60000"/>
                      </a:schemeClr>
                    </a:solidFill>
                  </a:tcPr>
                </a:tc>
                <a:tc>
                  <a:txBody>
                    <a:bodyPr/>
                    <a:lstStyle/>
                    <a:p>
                      <a:pPr algn="r"/>
                      <a:r>
                        <a:rPr lang="sv-SE" sz="1000" dirty="0"/>
                        <a:t>14,5</a:t>
                      </a:r>
                    </a:p>
                    <a:p>
                      <a:pPr algn="r"/>
                      <a:r>
                        <a:rPr lang="sv-SE" sz="1000" dirty="0"/>
                        <a:t>7,7</a:t>
                      </a:r>
                    </a:p>
                    <a:p>
                      <a:pPr algn="r"/>
                      <a:r>
                        <a:rPr lang="sv-SE" sz="1000" dirty="0"/>
                        <a:t>11,1</a:t>
                      </a:r>
                    </a:p>
                  </a:txBody>
                  <a:tcPr marL="68580" marR="68580" marT="34290" marB="34290" anchor="ctr">
                    <a:solidFill>
                      <a:schemeClr val="accent1">
                        <a:lumMod val="40000"/>
                        <a:lumOff val="60000"/>
                      </a:schemeClr>
                    </a:solidFill>
                  </a:tcPr>
                </a:tc>
                <a:tc>
                  <a:txBody>
                    <a:bodyPr/>
                    <a:lstStyle/>
                    <a:p>
                      <a:pPr algn="r"/>
                      <a:r>
                        <a:rPr lang="sv-SE" sz="1000" dirty="0">
                          <a:solidFill>
                            <a:schemeClr val="tx1"/>
                          </a:solidFill>
                        </a:rPr>
                        <a:t>12,7</a:t>
                      </a:r>
                    </a:p>
                    <a:p>
                      <a:pPr algn="r"/>
                      <a:r>
                        <a:rPr lang="sv-SE" sz="1000" dirty="0">
                          <a:solidFill>
                            <a:srgbClr val="FF0000"/>
                          </a:solidFill>
                        </a:rPr>
                        <a:t>14,4</a:t>
                      </a:r>
                    </a:p>
                    <a:p>
                      <a:pPr algn="r"/>
                      <a:r>
                        <a:rPr lang="sv-SE" sz="1000" dirty="0">
                          <a:solidFill>
                            <a:srgbClr val="FF0000"/>
                          </a:solidFill>
                        </a:rPr>
                        <a:t>12,0</a:t>
                      </a:r>
                    </a:p>
                  </a:txBody>
                  <a:tcPr marL="68580" marR="68580" marT="34290" marB="34290" anchor="ctr">
                    <a:solidFill>
                      <a:schemeClr val="accent1">
                        <a:lumMod val="40000"/>
                        <a:lumOff val="60000"/>
                      </a:schemeClr>
                    </a:solidFill>
                  </a:tcPr>
                </a:tc>
                <a:tc>
                  <a:txBody>
                    <a:bodyPr/>
                    <a:lstStyle/>
                    <a:p>
                      <a:pPr algn="r"/>
                      <a:r>
                        <a:rPr lang="sv-SE" sz="1000" dirty="0"/>
                        <a:t>6,9</a:t>
                      </a:r>
                    </a:p>
                    <a:p>
                      <a:pPr algn="r"/>
                      <a:r>
                        <a:rPr lang="sv-SE" sz="1000" dirty="0"/>
                        <a:t>6,1</a:t>
                      </a:r>
                    </a:p>
                    <a:p>
                      <a:pPr algn="r"/>
                      <a:r>
                        <a:rPr lang="sv-SE" sz="1000" dirty="0"/>
                        <a:t>3,4</a:t>
                      </a:r>
                    </a:p>
                  </a:txBody>
                  <a:tcPr marL="68580" marR="68580" marT="34290" marB="34290" anchor="ctr">
                    <a:solidFill>
                      <a:schemeClr val="accent1">
                        <a:lumMod val="40000"/>
                        <a:lumOff val="60000"/>
                      </a:schemeClr>
                    </a:solidFill>
                  </a:tcPr>
                </a:tc>
                <a:tc>
                  <a:txBody>
                    <a:bodyPr/>
                    <a:lstStyle/>
                    <a:p>
                      <a:pPr algn="r"/>
                      <a:r>
                        <a:rPr lang="sv-SE" sz="1000" dirty="0"/>
                        <a:t>10,4</a:t>
                      </a:r>
                    </a:p>
                    <a:p>
                      <a:pPr algn="r"/>
                      <a:r>
                        <a:rPr lang="sv-SE" sz="1000" dirty="0"/>
                        <a:t>3,7</a:t>
                      </a:r>
                    </a:p>
                    <a:p>
                      <a:pPr algn="r"/>
                      <a:r>
                        <a:rPr lang="sv-SE" sz="1000" dirty="0"/>
                        <a:t>7,0</a:t>
                      </a:r>
                    </a:p>
                  </a:txBody>
                  <a:tcPr marL="68580" marR="68580" marT="34290" marB="34290" anchor="ctr">
                    <a:solidFill>
                      <a:schemeClr val="accent1">
                        <a:lumMod val="40000"/>
                        <a:lumOff val="60000"/>
                      </a:schemeClr>
                    </a:solidFill>
                  </a:tcPr>
                </a:tc>
                <a:tc>
                  <a:txBody>
                    <a:bodyPr/>
                    <a:lstStyle/>
                    <a:p>
                      <a:pPr algn="r"/>
                      <a:r>
                        <a:rPr lang="sv-SE" sz="1000" dirty="0"/>
                        <a:t>23,6</a:t>
                      </a:r>
                    </a:p>
                    <a:p>
                      <a:pPr algn="r"/>
                      <a:r>
                        <a:rPr lang="sv-SE" sz="1000" dirty="0"/>
                        <a:t>17,3</a:t>
                      </a:r>
                    </a:p>
                    <a:p>
                      <a:pPr algn="r"/>
                      <a:r>
                        <a:rPr lang="sv-SE" sz="1000" dirty="0"/>
                        <a:t>14,8</a:t>
                      </a:r>
                    </a:p>
                  </a:txBody>
                  <a:tcPr marL="68580" marR="68580" marT="34290" marB="34290" anchor="ctr">
                    <a:solidFill>
                      <a:schemeClr val="accent1">
                        <a:lumMod val="40000"/>
                        <a:lumOff val="60000"/>
                      </a:schemeClr>
                    </a:solidFill>
                  </a:tcPr>
                </a:tc>
                <a:tc>
                  <a:txBody>
                    <a:bodyPr/>
                    <a:lstStyle/>
                    <a:p>
                      <a:pPr algn="r"/>
                      <a:r>
                        <a:rPr lang="sv-SE" sz="1000" dirty="0"/>
                        <a:t>15,0</a:t>
                      </a:r>
                    </a:p>
                    <a:p>
                      <a:pPr algn="r"/>
                      <a:r>
                        <a:rPr lang="sv-SE" sz="1000" dirty="0"/>
                        <a:t>11,1</a:t>
                      </a:r>
                    </a:p>
                    <a:p>
                      <a:pPr algn="r"/>
                      <a:r>
                        <a:rPr lang="sv-SE" sz="1000" dirty="0"/>
                        <a:t>10,8</a:t>
                      </a:r>
                    </a:p>
                  </a:txBody>
                  <a:tcPr marL="68580" marR="68580" marT="34290" marB="34290" anchor="ctr">
                    <a:solidFill>
                      <a:schemeClr val="accent1">
                        <a:lumMod val="40000"/>
                        <a:lumOff val="60000"/>
                      </a:schemeClr>
                    </a:solidFill>
                  </a:tcPr>
                </a:tc>
                <a:tc>
                  <a:txBody>
                    <a:bodyPr/>
                    <a:lstStyle/>
                    <a:p>
                      <a:pPr algn="r"/>
                      <a:r>
                        <a:rPr lang="sv-SE" sz="1000" dirty="0"/>
                        <a:t>19,4</a:t>
                      </a:r>
                    </a:p>
                    <a:p>
                      <a:pPr algn="r"/>
                      <a:r>
                        <a:rPr lang="sv-SE" sz="1000" dirty="0"/>
                        <a:t>13,5</a:t>
                      </a:r>
                    </a:p>
                    <a:p>
                      <a:pPr algn="r"/>
                      <a:r>
                        <a:rPr lang="sv-SE" sz="1000" dirty="0"/>
                        <a:t>12,6</a:t>
                      </a:r>
                    </a:p>
                  </a:txBody>
                  <a:tcPr marL="68580" marR="68580" marT="34290" marB="34290" anchor="ctr">
                    <a:solidFill>
                      <a:schemeClr val="accent1">
                        <a:lumMod val="40000"/>
                        <a:lumOff val="60000"/>
                      </a:schemeClr>
                    </a:solidFill>
                  </a:tcPr>
                </a:tc>
                <a:tc>
                  <a:txBody>
                    <a:bodyPr/>
                    <a:lstStyle/>
                    <a:p>
                      <a:pPr algn="r"/>
                      <a:r>
                        <a:rPr lang="sv-SE" sz="1000" dirty="0"/>
                        <a:t>9,6</a:t>
                      </a:r>
                    </a:p>
                    <a:p>
                      <a:pPr algn="r"/>
                      <a:r>
                        <a:rPr lang="sv-SE" sz="1000" dirty="0"/>
                        <a:t>18,0</a:t>
                      </a:r>
                    </a:p>
                    <a:p>
                      <a:pPr algn="r"/>
                      <a:r>
                        <a:rPr lang="sv-SE" sz="1000" dirty="0"/>
                        <a:t>13,4</a:t>
                      </a:r>
                    </a:p>
                  </a:txBody>
                  <a:tcPr marL="68580" marR="68580" marT="34290" marB="34290" anchor="ctr">
                    <a:solidFill>
                      <a:schemeClr val="accent1">
                        <a:lumMod val="40000"/>
                        <a:lumOff val="60000"/>
                      </a:schemeClr>
                    </a:solidFill>
                  </a:tcPr>
                </a:tc>
                <a:tc>
                  <a:txBody>
                    <a:bodyPr/>
                    <a:lstStyle/>
                    <a:p>
                      <a:pPr algn="r"/>
                      <a:r>
                        <a:rPr lang="sv-SE" sz="1000" dirty="0"/>
                        <a:t>15,1</a:t>
                      </a:r>
                    </a:p>
                    <a:p>
                      <a:pPr algn="r"/>
                      <a:r>
                        <a:rPr lang="sv-SE" sz="1000" dirty="0"/>
                        <a:t>12,8</a:t>
                      </a:r>
                    </a:p>
                    <a:p>
                      <a:pPr algn="r"/>
                      <a:r>
                        <a:rPr lang="sv-SE" sz="1000" dirty="0"/>
                        <a:t>12,2</a:t>
                      </a:r>
                    </a:p>
                  </a:txBody>
                  <a:tcPr marL="68580" marR="68580" marT="34290" marB="34290" anchor="ctr">
                    <a:solidFill>
                      <a:schemeClr val="accent1">
                        <a:lumMod val="40000"/>
                        <a:lumOff val="60000"/>
                      </a:schemeClr>
                    </a:solidFill>
                  </a:tcPr>
                </a:tc>
                <a:tc>
                  <a:txBody>
                    <a:bodyPr/>
                    <a:lstStyle/>
                    <a:p>
                      <a:pPr algn="r"/>
                      <a:r>
                        <a:rPr lang="sv-SE" sz="1000" dirty="0"/>
                        <a:t>15,2</a:t>
                      </a:r>
                    </a:p>
                    <a:p>
                      <a:pPr algn="r"/>
                      <a:r>
                        <a:rPr lang="sv-SE" sz="1000" dirty="0"/>
                        <a:t>13,7</a:t>
                      </a:r>
                    </a:p>
                    <a:p>
                      <a:pPr algn="r"/>
                      <a:r>
                        <a:rPr lang="sv-SE" sz="1000" dirty="0"/>
                        <a:t>12,8</a:t>
                      </a:r>
                    </a:p>
                  </a:txBody>
                  <a:tcPr marL="68580" marR="68580" marT="34290" marB="34290" anchor="ctr">
                    <a:solidFill>
                      <a:schemeClr val="accent1">
                        <a:lumMod val="40000"/>
                        <a:lumOff val="60000"/>
                      </a:schemeClr>
                    </a:solidFill>
                  </a:tcPr>
                </a:tc>
                <a:extLst>
                  <a:ext uri="{0D108BD9-81ED-4DB2-BD59-A6C34878D82A}">
                    <a16:rowId xmlns:a16="http://schemas.microsoft.com/office/drawing/2014/main" val="10001"/>
                  </a:ext>
                </a:extLst>
              </a:tr>
              <a:tr h="531495">
                <a:tc>
                  <a:txBody>
                    <a:bodyPr/>
                    <a:lstStyle/>
                    <a:p>
                      <a:r>
                        <a:rPr lang="sv-SE" sz="1000" b="1" dirty="0"/>
                        <a:t>21</a:t>
                      </a:r>
                    </a:p>
                  </a:txBody>
                  <a:tcPr marL="68580" marR="68580" marT="34290" marB="34290" anchor="ctr">
                    <a:solidFill>
                      <a:schemeClr val="accent1">
                        <a:lumMod val="20000"/>
                        <a:lumOff val="80000"/>
                      </a:schemeClr>
                    </a:solidFill>
                  </a:tcPr>
                </a:tc>
                <a:tc>
                  <a:txBody>
                    <a:bodyPr/>
                    <a:lstStyle/>
                    <a:p>
                      <a:pPr algn="r">
                        <a:buNone/>
                      </a:pPr>
                      <a:r>
                        <a:rPr lang="sv-SE" sz="1000" dirty="0"/>
                        <a:t>34,4</a:t>
                      </a:r>
                    </a:p>
                    <a:p>
                      <a:pPr algn="r">
                        <a:buNone/>
                      </a:pPr>
                      <a:r>
                        <a:rPr lang="sv-SE" sz="1000" dirty="0"/>
                        <a:t>28,8</a:t>
                      </a:r>
                    </a:p>
                    <a:p>
                      <a:pPr lvl="0" algn="r">
                        <a:buNone/>
                      </a:pPr>
                      <a:r>
                        <a:rPr lang="sv-SE" sz="1000" dirty="0"/>
                        <a:t>34,3</a:t>
                      </a:r>
                    </a:p>
                  </a:txBody>
                  <a:tcPr marL="68580" marR="68580" marT="34290" marB="34290" anchor="ctr">
                    <a:solidFill>
                      <a:schemeClr val="accent1">
                        <a:lumMod val="20000"/>
                        <a:lumOff val="80000"/>
                      </a:schemeClr>
                    </a:solidFill>
                  </a:tcPr>
                </a:tc>
                <a:tc>
                  <a:txBody>
                    <a:bodyPr/>
                    <a:lstStyle/>
                    <a:p>
                      <a:pPr algn="r"/>
                      <a:r>
                        <a:rPr lang="sv-SE" sz="1000" dirty="0">
                          <a:solidFill>
                            <a:srgbClr val="FF0000"/>
                          </a:solidFill>
                        </a:rPr>
                        <a:t>16,4</a:t>
                      </a:r>
                    </a:p>
                    <a:p>
                      <a:pPr algn="r"/>
                      <a:r>
                        <a:rPr lang="sv-SE" sz="1000" dirty="0">
                          <a:solidFill>
                            <a:srgbClr val="FF0000"/>
                          </a:solidFill>
                        </a:rPr>
                        <a:t>26,9</a:t>
                      </a:r>
                    </a:p>
                    <a:p>
                      <a:pPr algn="r"/>
                      <a:r>
                        <a:rPr lang="sv-SE" sz="1000" dirty="0">
                          <a:solidFill>
                            <a:srgbClr val="FF0000"/>
                          </a:solidFill>
                        </a:rPr>
                        <a:t>27,9</a:t>
                      </a:r>
                    </a:p>
                  </a:txBody>
                  <a:tcPr marL="68580" marR="68580" marT="34290" marB="34290" anchor="ctr">
                    <a:solidFill>
                      <a:schemeClr val="accent1">
                        <a:lumMod val="20000"/>
                        <a:lumOff val="80000"/>
                      </a:schemeClr>
                    </a:solidFill>
                  </a:tcPr>
                </a:tc>
                <a:tc>
                  <a:txBody>
                    <a:bodyPr/>
                    <a:lstStyle/>
                    <a:p>
                      <a:pPr algn="r"/>
                      <a:r>
                        <a:rPr lang="sv-SE" sz="1000" dirty="0"/>
                        <a:t>25,2</a:t>
                      </a:r>
                    </a:p>
                    <a:p>
                      <a:pPr algn="r"/>
                      <a:r>
                        <a:rPr lang="sv-SE" sz="1000" dirty="0"/>
                        <a:t>23,5</a:t>
                      </a:r>
                    </a:p>
                    <a:p>
                      <a:pPr algn="r"/>
                      <a:r>
                        <a:rPr lang="sv-SE" sz="1000" dirty="0">
                          <a:solidFill>
                            <a:srgbClr val="FF0000"/>
                          </a:solidFill>
                        </a:rPr>
                        <a:t>14,4</a:t>
                      </a:r>
                    </a:p>
                  </a:txBody>
                  <a:tcPr marL="68580" marR="68580" marT="34290" marB="34290" anchor="ctr">
                    <a:solidFill>
                      <a:schemeClr val="accent1">
                        <a:lumMod val="20000"/>
                        <a:lumOff val="80000"/>
                      </a:schemeClr>
                    </a:solidFill>
                  </a:tcPr>
                </a:tc>
                <a:tc>
                  <a:txBody>
                    <a:bodyPr/>
                    <a:lstStyle/>
                    <a:p>
                      <a:pPr algn="r"/>
                      <a:r>
                        <a:rPr lang="sv-SE" sz="1000" dirty="0"/>
                        <a:t>27,9</a:t>
                      </a:r>
                    </a:p>
                    <a:p>
                      <a:pPr algn="r"/>
                      <a:r>
                        <a:rPr lang="sv-SE" sz="1000" dirty="0"/>
                        <a:t>25,1</a:t>
                      </a:r>
                    </a:p>
                    <a:p>
                      <a:pPr algn="r"/>
                      <a:r>
                        <a:rPr lang="sv-SE" sz="1000" dirty="0"/>
                        <a:t>23,3</a:t>
                      </a:r>
                    </a:p>
                  </a:txBody>
                  <a:tcPr marL="68580" marR="68580" marT="34290" marB="34290" anchor="ctr">
                    <a:solidFill>
                      <a:schemeClr val="accent1">
                        <a:lumMod val="20000"/>
                        <a:lumOff val="80000"/>
                      </a:schemeClr>
                    </a:solidFill>
                  </a:tcPr>
                </a:tc>
                <a:tc>
                  <a:txBody>
                    <a:bodyPr/>
                    <a:lstStyle/>
                    <a:p>
                      <a:pPr algn="r"/>
                      <a:r>
                        <a:rPr lang="sv-SE" sz="1000" dirty="0"/>
                        <a:t>22,3</a:t>
                      </a:r>
                    </a:p>
                    <a:p>
                      <a:pPr algn="r"/>
                      <a:r>
                        <a:rPr lang="sv-SE" sz="1000" dirty="0"/>
                        <a:t>29,0</a:t>
                      </a:r>
                    </a:p>
                    <a:p>
                      <a:pPr algn="r"/>
                      <a:r>
                        <a:rPr lang="sv-SE" sz="1000" dirty="0"/>
                        <a:t>20,0</a:t>
                      </a:r>
                    </a:p>
                  </a:txBody>
                  <a:tcPr marL="68580" marR="68580" marT="34290" marB="34290" anchor="ctr">
                    <a:solidFill>
                      <a:schemeClr val="accent1">
                        <a:lumMod val="20000"/>
                        <a:lumOff val="80000"/>
                      </a:schemeClr>
                    </a:solidFill>
                  </a:tcPr>
                </a:tc>
                <a:tc>
                  <a:txBody>
                    <a:bodyPr/>
                    <a:lstStyle/>
                    <a:p>
                      <a:pPr algn="r"/>
                      <a:r>
                        <a:rPr lang="sv-SE" sz="1000" dirty="0"/>
                        <a:t>26,2</a:t>
                      </a:r>
                    </a:p>
                    <a:p>
                      <a:pPr algn="r"/>
                      <a:r>
                        <a:rPr lang="sv-SE" sz="1000" dirty="0"/>
                        <a:t>21,1</a:t>
                      </a:r>
                    </a:p>
                    <a:p>
                      <a:pPr algn="r"/>
                      <a:r>
                        <a:rPr lang="sv-SE" sz="1000" dirty="0"/>
                        <a:t>24,0</a:t>
                      </a:r>
                    </a:p>
                  </a:txBody>
                  <a:tcPr marL="68580" marR="68580" marT="34290" marB="34290" anchor="ctr">
                    <a:solidFill>
                      <a:schemeClr val="accent1">
                        <a:lumMod val="20000"/>
                        <a:lumOff val="80000"/>
                      </a:schemeClr>
                    </a:solidFill>
                  </a:tcPr>
                </a:tc>
                <a:tc>
                  <a:txBody>
                    <a:bodyPr/>
                    <a:lstStyle/>
                    <a:p>
                      <a:pPr algn="r"/>
                      <a:r>
                        <a:rPr lang="sv-SE" sz="1000" dirty="0"/>
                        <a:t>28,4</a:t>
                      </a:r>
                    </a:p>
                    <a:p>
                      <a:pPr algn="r"/>
                      <a:r>
                        <a:rPr lang="sv-SE" sz="1000" dirty="0"/>
                        <a:t>25,4</a:t>
                      </a:r>
                    </a:p>
                    <a:p>
                      <a:pPr algn="r"/>
                      <a:r>
                        <a:rPr lang="sv-SE" sz="1000" dirty="0"/>
                        <a:t>32,8</a:t>
                      </a:r>
                    </a:p>
                  </a:txBody>
                  <a:tcPr marL="68580" marR="68580" marT="34290" marB="34290" anchor="ctr">
                    <a:solidFill>
                      <a:schemeClr val="accent1">
                        <a:lumMod val="20000"/>
                        <a:lumOff val="80000"/>
                      </a:schemeClr>
                    </a:solidFill>
                  </a:tcPr>
                </a:tc>
                <a:tc>
                  <a:txBody>
                    <a:bodyPr/>
                    <a:lstStyle/>
                    <a:p>
                      <a:pPr algn="r"/>
                      <a:r>
                        <a:rPr lang="sv-SE" sz="1000" dirty="0"/>
                        <a:t>26,6</a:t>
                      </a:r>
                    </a:p>
                    <a:p>
                      <a:pPr algn="r"/>
                      <a:r>
                        <a:rPr lang="sv-SE" sz="1000" dirty="0"/>
                        <a:t>30,4</a:t>
                      </a:r>
                    </a:p>
                    <a:p>
                      <a:pPr algn="r"/>
                      <a:r>
                        <a:rPr lang="sv-SE" sz="1000" dirty="0">
                          <a:solidFill>
                            <a:srgbClr val="FF0000"/>
                          </a:solidFill>
                        </a:rPr>
                        <a:t>28,6</a:t>
                      </a:r>
                    </a:p>
                  </a:txBody>
                  <a:tcPr marL="68580" marR="68580" marT="34290" marB="34290" anchor="ctr">
                    <a:solidFill>
                      <a:schemeClr val="accent1">
                        <a:lumMod val="20000"/>
                        <a:lumOff val="80000"/>
                      </a:schemeClr>
                    </a:solidFill>
                  </a:tcPr>
                </a:tc>
                <a:tc>
                  <a:txBody>
                    <a:bodyPr/>
                    <a:lstStyle/>
                    <a:p>
                      <a:pPr algn="r"/>
                      <a:r>
                        <a:rPr lang="sv-SE" sz="1000" dirty="0"/>
                        <a:t>23,0</a:t>
                      </a:r>
                    </a:p>
                    <a:p>
                      <a:pPr algn="r"/>
                      <a:r>
                        <a:rPr lang="sv-SE" sz="1000" dirty="0"/>
                        <a:t>26,4</a:t>
                      </a:r>
                    </a:p>
                    <a:p>
                      <a:pPr algn="r"/>
                      <a:r>
                        <a:rPr lang="sv-SE" sz="1000" dirty="0"/>
                        <a:t>24,0</a:t>
                      </a:r>
                    </a:p>
                  </a:txBody>
                  <a:tcPr marL="68580" marR="68580" marT="34290" marB="34290" anchor="ctr">
                    <a:solidFill>
                      <a:schemeClr val="accent1">
                        <a:lumMod val="20000"/>
                        <a:lumOff val="80000"/>
                      </a:schemeClr>
                    </a:solidFill>
                  </a:tcPr>
                </a:tc>
                <a:tc>
                  <a:txBody>
                    <a:bodyPr/>
                    <a:lstStyle/>
                    <a:p>
                      <a:pPr algn="r"/>
                      <a:r>
                        <a:rPr lang="sv-SE" sz="1000" dirty="0"/>
                        <a:t>19,6</a:t>
                      </a:r>
                    </a:p>
                    <a:p>
                      <a:pPr algn="r"/>
                      <a:r>
                        <a:rPr lang="sv-SE" sz="1000" dirty="0"/>
                        <a:t>27,0</a:t>
                      </a:r>
                    </a:p>
                    <a:p>
                      <a:pPr algn="r"/>
                      <a:r>
                        <a:rPr lang="sv-SE" sz="1000" dirty="0"/>
                        <a:t>23,0</a:t>
                      </a:r>
                    </a:p>
                  </a:txBody>
                  <a:tcPr marL="68580" marR="68580" marT="34290" marB="34290" anchor="ctr">
                    <a:solidFill>
                      <a:schemeClr val="accent1">
                        <a:lumMod val="20000"/>
                        <a:lumOff val="80000"/>
                      </a:schemeClr>
                    </a:solidFill>
                  </a:tcPr>
                </a:tc>
                <a:tc>
                  <a:txBody>
                    <a:bodyPr/>
                    <a:lstStyle/>
                    <a:p>
                      <a:pPr algn="r"/>
                      <a:r>
                        <a:rPr lang="sv-SE" sz="1000" dirty="0"/>
                        <a:t>37,3</a:t>
                      </a:r>
                    </a:p>
                    <a:p>
                      <a:pPr algn="r"/>
                      <a:r>
                        <a:rPr lang="sv-SE" sz="1000" dirty="0"/>
                        <a:t>37,7</a:t>
                      </a:r>
                    </a:p>
                    <a:p>
                      <a:pPr algn="r"/>
                      <a:r>
                        <a:rPr lang="sv-SE" sz="1000" dirty="0"/>
                        <a:t>31,7</a:t>
                      </a:r>
                    </a:p>
                  </a:txBody>
                  <a:tcPr marL="68580" marR="68580" marT="34290" marB="34290" anchor="ctr">
                    <a:solidFill>
                      <a:schemeClr val="accent1">
                        <a:lumMod val="20000"/>
                        <a:lumOff val="80000"/>
                      </a:schemeClr>
                    </a:solidFill>
                  </a:tcPr>
                </a:tc>
                <a:tc>
                  <a:txBody>
                    <a:bodyPr/>
                    <a:lstStyle/>
                    <a:p>
                      <a:pPr algn="r"/>
                      <a:r>
                        <a:rPr lang="sv-SE" sz="1000" dirty="0"/>
                        <a:t>31,9</a:t>
                      </a:r>
                    </a:p>
                    <a:p>
                      <a:pPr algn="r"/>
                      <a:r>
                        <a:rPr lang="sv-SE" sz="1000" dirty="0"/>
                        <a:t>30,0</a:t>
                      </a:r>
                    </a:p>
                    <a:p>
                      <a:pPr algn="r"/>
                      <a:r>
                        <a:rPr lang="sv-SE" sz="1000" dirty="0"/>
                        <a:t>31,0</a:t>
                      </a:r>
                    </a:p>
                  </a:txBody>
                  <a:tcPr marL="68580" marR="68580" marT="34290" marB="34290" anchor="ctr">
                    <a:solidFill>
                      <a:schemeClr val="accent1">
                        <a:lumMod val="20000"/>
                        <a:lumOff val="80000"/>
                      </a:schemeClr>
                    </a:solidFill>
                  </a:tcPr>
                </a:tc>
                <a:tc>
                  <a:txBody>
                    <a:bodyPr/>
                    <a:lstStyle/>
                    <a:p>
                      <a:pPr algn="r"/>
                      <a:r>
                        <a:rPr lang="sv-SE" sz="1000" dirty="0"/>
                        <a:t>39,0</a:t>
                      </a:r>
                    </a:p>
                    <a:p>
                      <a:pPr algn="r"/>
                      <a:r>
                        <a:rPr lang="sv-SE" sz="1000" dirty="0"/>
                        <a:t>34,2</a:t>
                      </a:r>
                    </a:p>
                    <a:p>
                      <a:pPr algn="r"/>
                      <a:r>
                        <a:rPr lang="sv-SE" sz="1000" dirty="0"/>
                        <a:t>32,3</a:t>
                      </a:r>
                    </a:p>
                  </a:txBody>
                  <a:tcPr marL="68580" marR="68580" marT="34290" marB="34290" anchor="ctr">
                    <a:solidFill>
                      <a:schemeClr val="accent1">
                        <a:lumMod val="20000"/>
                        <a:lumOff val="80000"/>
                      </a:schemeClr>
                    </a:solidFill>
                  </a:tcPr>
                </a:tc>
                <a:tc>
                  <a:txBody>
                    <a:bodyPr/>
                    <a:lstStyle/>
                    <a:p>
                      <a:pPr algn="r"/>
                      <a:r>
                        <a:rPr lang="sv-SE" sz="1000" dirty="0"/>
                        <a:t>33,5</a:t>
                      </a:r>
                    </a:p>
                    <a:p>
                      <a:pPr algn="r"/>
                      <a:r>
                        <a:rPr lang="sv-SE" sz="1000" dirty="0"/>
                        <a:t>29,6</a:t>
                      </a:r>
                    </a:p>
                    <a:p>
                      <a:pPr algn="r"/>
                      <a:r>
                        <a:rPr lang="sv-SE" sz="1000" dirty="0"/>
                        <a:t>29,3</a:t>
                      </a:r>
                    </a:p>
                  </a:txBody>
                  <a:tcPr marL="68580" marR="68580" marT="34290" marB="34290" anchor="ctr">
                    <a:solidFill>
                      <a:schemeClr val="accent1">
                        <a:lumMod val="20000"/>
                        <a:lumOff val="80000"/>
                      </a:schemeClr>
                    </a:solidFill>
                  </a:tcPr>
                </a:tc>
                <a:tc>
                  <a:txBody>
                    <a:bodyPr/>
                    <a:lstStyle/>
                    <a:p>
                      <a:pPr algn="r"/>
                      <a:r>
                        <a:rPr lang="sv-SE" sz="1000" dirty="0"/>
                        <a:t>33,7</a:t>
                      </a:r>
                    </a:p>
                    <a:p>
                      <a:pPr algn="r"/>
                      <a:r>
                        <a:rPr lang="sv-SE" sz="1000" dirty="0"/>
                        <a:t>33,7</a:t>
                      </a:r>
                    </a:p>
                    <a:p>
                      <a:pPr algn="r"/>
                      <a:r>
                        <a:rPr lang="sv-SE" sz="1000" dirty="0"/>
                        <a:t>31,9</a:t>
                      </a:r>
                    </a:p>
                  </a:txBody>
                  <a:tcPr marL="68580" marR="68580" marT="34290" marB="34290" anchor="ctr">
                    <a:solidFill>
                      <a:schemeClr val="accent1">
                        <a:lumMod val="20000"/>
                        <a:lumOff val="80000"/>
                      </a:schemeClr>
                    </a:solidFill>
                  </a:tcPr>
                </a:tc>
                <a:tc>
                  <a:txBody>
                    <a:bodyPr/>
                    <a:lstStyle/>
                    <a:p>
                      <a:pPr algn="r"/>
                      <a:r>
                        <a:rPr lang="sv-SE" sz="1000" dirty="0"/>
                        <a:t>33,8</a:t>
                      </a:r>
                    </a:p>
                    <a:p>
                      <a:pPr algn="r"/>
                      <a:r>
                        <a:rPr lang="sv-SE" sz="1000" dirty="0"/>
                        <a:t>33,8</a:t>
                      </a:r>
                    </a:p>
                    <a:p>
                      <a:pPr algn="r"/>
                      <a:r>
                        <a:rPr lang="sv-SE" sz="1000" dirty="0"/>
                        <a:t>32,0</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10002"/>
                  </a:ext>
                </a:extLst>
              </a:tr>
              <a:tr h="531495">
                <a:tc>
                  <a:txBody>
                    <a:bodyPr/>
                    <a:lstStyle/>
                    <a:p>
                      <a:r>
                        <a:rPr lang="sv-SE" sz="1000" b="1" dirty="0"/>
                        <a:t>24</a:t>
                      </a:r>
                    </a:p>
                  </a:txBody>
                  <a:tcPr marL="68580" marR="68580" marT="34290" marB="34290" anchor="ctr">
                    <a:solidFill>
                      <a:schemeClr val="accent1">
                        <a:lumMod val="40000"/>
                        <a:lumOff val="60000"/>
                      </a:schemeClr>
                    </a:solidFill>
                  </a:tcPr>
                </a:tc>
                <a:tc>
                  <a:txBody>
                    <a:bodyPr/>
                    <a:lstStyle/>
                    <a:p>
                      <a:pPr algn="r">
                        <a:buNone/>
                      </a:pPr>
                      <a:r>
                        <a:rPr lang="sv-SE" sz="1000" dirty="0"/>
                        <a:t>34,5</a:t>
                      </a:r>
                    </a:p>
                    <a:p>
                      <a:pPr algn="r">
                        <a:buNone/>
                      </a:pPr>
                      <a:r>
                        <a:rPr lang="sv-SE" sz="1000" dirty="0"/>
                        <a:t>40,0</a:t>
                      </a:r>
                    </a:p>
                    <a:p>
                      <a:pPr algn="r">
                        <a:buNone/>
                      </a:pPr>
                      <a:r>
                        <a:rPr lang="sv-SE" sz="1000" dirty="0"/>
                        <a:t>32,9</a:t>
                      </a:r>
                    </a:p>
                  </a:txBody>
                  <a:tcPr marL="68580" marR="68580" marT="34290" marB="34290" anchor="ctr">
                    <a:solidFill>
                      <a:schemeClr val="accent1">
                        <a:lumMod val="40000"/>
                        <a:lumOff val="60000"/>
                      </a:schemeClr>
                    </a:solidFill>
                  </a:tcPr>
                </a:tc>
                <a:tc>
                  <a:txBody>
                    <a:bodyPr/>
                    <a:lstStyle/>
                    <a:p>
                      <a:pPr algn="r"/>
                      <a:r>
                        <a:rPr lang="sv-SE" sz="1000" dirty="0">
                          <a:solidFill>
                            <a:srgbClr val="FF0000"/>
                          </a:solidFill>
                        </a:rPr>
                        <a:t>34,2</a:t>
                      </a:r>
                    </a:p>
                    <a:p>
                      <a:pPr algn="r"/>
                      <a:r>
                        <a:rPr lang="sv-SE" sz="1000" dirty="0">
                          <a:solidFill>
                            <a:srgbClr val="FF0000"/>
                          </a:solidFill>
                        </a:rPr>
                        <a:t>25,4</a:t>
                      </a:r>
                    </a:p>
                    <a:p>
                      <a:pPr algn="r"/>
                      <a:r>
                        <a:rPr lang="sv-SE" sz="1000" dirty="0">
                          <a:solidFill>
                            <a:srgbClr val="FF0000"/>
                          </a:solidFill>
                        </a:rPr>
                        <a:t>28,6</a:t>
                      </a:r>
                    </a:p>
                  </a:txBody>
                  <a:tcPr marL="68580" marR="68580" marT="34290" marB="34290" anchor="ctr">
                    <a:solidFill>
                      <a:schemeClr val="accent1">
                        <a:lumMod val="40000"/>
                        <a:lumOff val="60000"/>
                      </a:schemeClr>
                    </a:solidFill>
                  </a:tcPr>
                </a:tc>
                <a:tc>
                  <a:txBody>
                    <a:bodyPr/>
                    <a:lstStyle/>
                    <a:p>
                      <a:pPr algn="r"/>
                      <a:r>
                        <a:rPr lang="sv-SE" sz="1000" dirty="0"/>
                        <a:t>38,4</a:t>
                      </a:r>
                    </a:p>
                    <a:p>
                      <a:pPr algn="r"/>
                      <a:r>
                        <a:rPr lang="sv-SE" sz="1000" dirty="0"/>
                        <a:t>30,8</a:t>
                      </a:r>
                    </a:p>
                    <a:p>
                      <a:pPr algn="r"/>
                      <a:r>
                        <a:rPr lang="sv-SE" sz="1000" dirty="0"/>
                        <a:t>32,5</a:t>
                      </a:r>
                    </a:p>
                  </a:txBody>
                  <a:tcPr marL="68580" marR="68580" marT="34290" marB="34290" anchor="ctr">
                    <a:solidFill>
                      <a:schemeClr val="accent1">
                        <a:lumMod val="40000"/>
                        <a:lumOff val="60000"/>
                      </a:schemeClr>
                    </a:solidFill>
                  </a:tcPr>
                </a:tc>
                <a:tc>
                  <a:txBody>
                    <a:bodyPr/>
                    <a:lstStyle/>
                    <a:p>
                      <a:pPr algn="r"/>
                      <a:r>
                        <a:rPr lang="sv-SE" sz="1000" dirty="0"/>
                        <a:t>37,0</a:t>
                      </a:r>
                    </a:p>
                    <a:p>
                      <a:pPr algn="r"/>
                      <a:r>
                        <a:rPr lang="sv-SE" sz="1000" dirty="0"/>
                        <a:t>32,2</a:t>
                      </a:r>
                    </a:p>
                    <a:p>
                      <a:pPr algn="r"/>
                      <a:r>
                        <a:rPr lang="sv-SE" sz="1000" dirty="0"/>
                        <a:t>37,1</a:t>
                      </a:r>
                    </a:p>
                  </a:txBody>
                  <a:tcPr marL="68580" marR="68580" marT="34290" marB="34290" anchor="ctr">
                    <a:solidFill>
                      <a:schemeClr val="accent1">
                        <a:lumMod val="40000"/>
                        <a:lumOff val="60000"/>
                      </a:schemeClr>
                    </a:solidFill>
                  </a:tcPr>
                </a:tc>
                <a:tc>
                  <a:txBody>
                    <a:bodyPr/>
                    <a:lstStyle/>
                    <a:p>
                      <a:pPr algn="r"/>
                      <a:r>
                        <a:rPr lang="sv-SE" sz="1000" dirty="0"/>
                        <a:t>49,6</a:t>
                      </a:r>
                    </a:p>
                    <a:p>
                      <a:pPr algn="r"/>
                      <a:r>
                        <a:rPr lang="sv-SE" sz="1000" dirty="0"/>
                        <a:t>29,7</a:t>
                      </a:r>
                    </a:p>
                    <a:p>
                      <a:pPr algn="r"/>
                      <a:r>
                        <a:rPr lang="sv-SE" sz="1000" dirty="0"/>
                        <a:t>39,0</a:t>
                      </a:r>
                    </a:p>
                  </a:txBody>
                  <a:tcPr marL="68580" marR="68580" marT="34290" marB="34290" anchor="ctr">
                    <a:solidFill>
                      <a:schemeClr val="accent1">
                        <a:lumMod val="40000"/>
                        <a:lumOff val="60000"/>
                      </a:schemeClr>
                    </a:solidFill>
                  </a:tcPr>
                </a:tc>
                <a:tc>
                  <a:txBody>
                    <a:bodyPr/>
                    <a:lstStyle/>
                    <a:p>
                      <a:pPr algn="r"/>
                      <a:r>
                        <a:rPr lang="sv-SE" sz="1000" dirty="0"/>
                        <a:t>31,8</a:t>
                      </a:r>
                    </a:p>
                    <a:p>
                      <a:pPr algn="r"/>
                      <a:r>
                        <a:rPr lang="sv-SE" sz="1000" dirty="0"/>
                        <a:t>34,1</a:t>
                      </a:r>
                    </a:p>
                    <a:p>
                      <a:pPr algn="r"/>
                      <a:r>
                        <a:rPr lang="sv-SE" sz="1000" dirty="0"/>
                        <a:t>27,7</a:t>
                      </a:r>
                    </a:p>
                  </a:txBody>
                  <a:tcPr marL="68580" marR="68580" marT="34290" marB="34290" anchor="ctr">
                    <a:solidFill>
                      <a:schemeClr val="accent1">
                        <a:lumMod val="40000"/>
                        <a:lumOff val="60000"/>
                      </a:schemeClr>
                    </a:solidFill>
                  </a:tcPr>
                </a:tc>
                <a:tc>
                  <a:txBody>
                    <a:bodyPr/>
                    <a:lstStyle/>
                    <a:p>
                      <a:pPr algn="r"/>
                      <a:r>
                        <a:rPr lang="sv-SE" sz="1000" dirty="0"/>
                        <a:t>35,5</a:t>
                      </a:r>
                    </a:p>
                    <a:p>
                      <a:pPr algn="r"/>
                      <a:r>
                        <a:rPr lang="sv-SE" sz="1000" dirty="0"/>
                        <a:t>39,6</a:t>
                      </a:r>
                    </a:p>
                    <a:p>
                      <a:pPr algn="r"/>
                      <a:r>
                        <a:rPr lang="sv-SE" sz="1000" dirty="0"/>
                        <a:t>34,7</a:t>
                      </a:r>
                    </a:p>
                  </a:txBody>
                  <a:tcPr marL="68580" marR="68580" marT="34290" marB="34290" anchor="ctr">
                    <a:solidFill>
                      <a:schemeClr val="accent1">
                        <a:lumMod val="40000"/>
                        <a:lumOff val="60000"/>
                      </a:schemeClr>
                    </a:solidFill>
                  </a:tcPr>
                </a:tc>
                <a:tc>
                  <a:txBody>
                    <a:bodyPr/>
                    <a:lstStyle/>
                    <a:p>
                      <a:pPr algn="r"/>
                      <a:r>
                        <a:rPr lang="sv-SE" sz="1000" dirty="0"/>
                        <a:t>39,2</a:t>
                      </a:r>
                    </a:p>
                    <a:p>
                      <a:pPr algn="r"/>
                      <a:r>
                        <a:rPr lang="sv-SE" sz="1000" dirty="0"/>
                        <a:t>37,9</a:t>
                      </a:r>
                    </a:p>
                    <a:p>
                      <a:pPr algn="r"/>
                      <a:r>
                        <a:rPr lang="sv-SE" sz="1000" dirty="0"/>
                        <a:t>40,3</a:t>
                      </a:r>
                    </a:p>
                  </a:txBody>
                  <a:tcPr marL="68580" marR="68580" marT="34290" marB="34290" anchor="ctr">
                    <a:solidFill>
                      <a:schemeClr val="accent1">
                        <a:lumMod val="40000"/>
                        <a:lumOff val="60000"/>
                      </a:schemeClr>
                    </a:solidFill>
                  </a:tcPr>
                </a:tc>
                <a:tc>
                  <a:txBody>
                    <a:bodyPr/>
                    <a:lstStyle/>
                    <a:p>
                      <a:pPr algn="r"/>
                      <a:r>
                        <a:rPr lang="sv-SE" sz="1000" dirty="0"/>
                        <a:t>40,1</a:t>
                      </a:r>
                    </a:p>
                    <a:p>
                      <a:pPr algn="r"/>
                      <a:r>
                        <a:rPr lang="sv-SE" sz="1000" dirty="0"/>
                        <a:t>36,0</a:t>
                      </a:r>
                    </a:p>
                    <a:p>
                      <a:pPr algn="r"/>
                      <a:r>
                        <a:rPr lang="sv-SE" sz="1000" dirty="0"/>
                        <a:t>34,1</a:t>
                      </a:r>
                    </a:p>
                  </a:txBody>
                  <a:tcPr marL="68580" marR="68580" marT="34290" marB="34290" anchor="ctr">
                    <a:solidFill>
                      <a:schemeClr val="accent1">
                        <a:lumMod val="40000"/>
                        <a:lumOff val="60000"/>
                      </a:schemeClr>
                    </a:solidFill>
                  </a:tcPr>
                </a:tc>
                <a:tc>
                  <a:txBody>
                    <a:bodyPr/>
                    <a:lstStyle/>
                    <a:p>
                      <a:pPr algn="r"/>
                      <a:r>
                        <a:rPr lang="sv-SE" sz="1000" dirty="0"/>
                        <a:t>35,9</a:t>
                      </a:r>
                    </a:p>
                    <a:p>
                      <a:pPr algn="r"/>
                      <a:r>
                        <a:rPr lang="sv-SE" sz="1000" dirty="0"/>
                        <a:t>31,0</a:t>
                      </a:r>
                    </a:p>
                    <a:p>
                      <a:pPr algn="r"/>
                      <a:r>
                        <a:rPr lang="sv-SE" sz="1000" dirty="0"/>
                        <a:t>29,7</a:t>
                      </a:r>
                    </a:p>
                  </a:txBody>
                  <a:tcPr marL="68580" marR="68580" marT="34290" marB="34290" anchor="ctr">
                    <a:solidFill>
                      <a:schemeClr val="accent1">
                        <a:lumMod val="40000"/>
                        <a:lumOff val="60000"/>
                      </a:schemeClr>
                    </a:solidFill>
                  </a:tcPr>
                </a:tc>
                <a:tc>
                  <a:txBody>
                    <a:bodyPr/>
                    <a:lstStyle/>
                    <a:p>
                      <a:pPr algn="r"/>
                      <a:r>
                        <a:rPr lang="sv-SE" sz="1000" dirty="0"/>
                        <a:t>43,3</a:t>
                      </a:r>
                    </a:p>
                    <a:p>
                      <a:pPr algn="r"/>
                      <a:r>
                        <a:rPr lang="sv-SE" sz="1000" dirty="0"/>
                        <a:t>46,5</a:t>
                      </a:r>
                    </a:p>
                    <a:p>
                      <a:pPr algn="r"/>
                      <a:r>
                        <a:rPr lang="sv-SE" sz="1000" dirty="0"/>
                        <a:t>45,2</a:t>
                      </a:r>
                    </a:p>
                  </a:txBody>
                  <a:tcPr marL="68580" marR="68580" marT="34290" marB="34290" anchor="ctr">
                    <a:solidFill>
                      <a:schemeClr val="accent1">
                        <a:lumMod val="40000"/>
                        <a:lumOff val="60000"/>
                      </a:schemeClr>
                    </a:solidFill>
                  </a:tcPr>
                </a:tc>
                <a:tc>
                  <a:txBody>
                    <a:bodyPr/>
                    <a:lstStyle/>
                    <a:p>
                      <a:pPr algn="r"/>
                      <a:r>
                        <a:rPr lang="sv-SE" sz="1000" dirty="0"/>
                        <a:t>42,1</a:t>
                      </a:r>
                    </a:p>
                    <a:p>
                      <a:pPr algn="r"/>
                      <a:r>
                        <a:rPr lang="sv-SE" sz="1000" dirty="0"/>
                        <a:t>41,0</a:t>
                      </a:r>
                    </a:p>
                    <a:p>
                      <a:pPr algn="r"/>
                      <a:r>
                        <a:rPr lang="sv-SE" sz="1000" dirty="0"/>
                        <a:t>40,9</a:t>
                      </a:r>
                    </a:p>
                  </a:txBody>
                  <a:tcPr marL="68580" marR="68580" marT="34290" marB="34290" anchor="ctr">
                    <a:solidFill>
                      <a:schemeClr val="accent1">
                        <a:lumMod val="40000"/>
                        <a:lumOff val="60000"/>
                      </a:schemeClr>
                    </a:solidFill>
                  </a:tcPr>
                </a:tc>
                <a:tc>
                  <a:txBody>
                    <a:bodyPr/>
                    <a:lstStyle/>
                    <a:p>
                      <a:pPr algn="r"/>
                      <a:r>
                        <a:rPr lang="sv-SE" sz="1000" dirty="0"/>
                        <a:t>44,1</a:t>
                      </a:r>
                    </a:p>
                    <a:p>
                      <a:pPr algn="r"/>
                      <a:r>
                        <a:rPr lang="sv-SE" sz="1000" dirty="0"/>
                        <a:t>46,6</a:t>
                      </a:r>
                    </a:p>
                    <a:p>
                      <a:pPr algn="r"/>
                      <a:r>
                        <a:rPr lang="sv-SE" sz="1000" dirty="0"/>
                        <a:t>45,9</a:t>
                      </a:r>
                    </a:p>
                  </a:txBody>
                  <a:tcPr marL="68580" marR="68580" marT="34290" marB="34290" anchor="ctr">
                    <a:solidFill>
                      <a:schemeClr val="accent1">
                        <a:lumMod val="40000"/>
                        <a:lumOff val="60000"/>
                      </a:schemeClr>
                    </a:solidFill>
                  </a:tcPr>
                </a:tc>
                <a:tc>
                  <a:txBody>
                    <a:bodyPr/>
                    <a:lstStyle/>
                    <a:p>
                      <a:pPr algn="r"/>
                      <a:r>
                        <a:rPr lang="sv-SE" sz="1000" dirty="0"/>
                        <a:t>47,2</a:t>
                      </a:r>
                    </a:p>
                    <a:p>
                      <a:pPr algn="r"/>
                      <a:r>
                        <a:rPr lang="sv-SE" sz="1000" dirty="0"/>
                        <a:t>44,3</a:t>
                      </a:r>
                    </a:p>
                    <a:p>
                      <a:pPr algn="r"/>
                      <a:r>
                        <a:rPr lang="sv-SE" sz="1000" dirty="0"/>
                        <a:t>35,1</a:t>
                      </a:r>
                    </a:p>
                  </a:txBody>
                  <a:tcPr marL="68580" marR="68580" marT="34290" marB="34290" anchor="ctr">
                    <a:solidFill>
                      <a:schemeClr val="accent1">
                        <a:lumMod val="40000"/>
                        <a:lumOff val="60000"/>
                      </a:schemeClr>
                    </a:solidFill>
                  </a:tcPr>
                </a:tc>
                <a:tc>
                  <a:txBody>
                    <a:bodyPr/>
                    <a:lstStyle/>
                    <a:p>
                      <a:pPr algn="r"/>
                      <a:r>
                        <a:rPr lang="sv-SE" sz="1000" dirty="0"/>
                        <a:t>43,7</a:t>
                      </a:r>
                    </a:p>
                    <a:p>
                      <a:pPr algn="r"/>
                      <a:r>
                        <a:rPr lang="sv-SE" sz="1000" dirty="0"/>
                        <a:t>43,2</a:t>
                      </a:r>
                    </a:p>
                    <a:p>
                      <a:pPr algn="r"/>
                      <a:r>
                        <a:rPr lang="sv-SE" sz="1000" dirty="0"/>
                        <a:t>43,6</a:t>
                      </a:r>
                    </a:p>
                  </a:txBody>
                  <a:tcPr marL="68580" marR="68580" marT="34290" marB="34290" anchor="ctr">
                    <a:solidFill>
                      <a:schemeClr val="accent1">
                        <a:lumMod val="40000"/>
                        <a:lumOff val="60000"/>
                      </a:schemeClr>
                    </a:solidFill>
                  </a:tcPr>
                </a:tc>
                <a:tc>
                  <a:txBody>
                    <a:bodyPr/>
                    <a:lstStyle/>
                    <a:p>
                      <a:pPr algn="r"/>
                      <a:r>
                        <a:rPr lang="sv-SE" sz="1000" dirty="0"/>
                        <a:t>43,7</a:t>
                      </a:r>
                    </a:p>
                    <a:p>
                      <a:pPr algn="r"/>
                      <a:r>
                        <a:rPr lang="sv-SE" sz="1000" dirty="0"/>
                        <a:t>43,3</a:t>
                      </a:r>
                    </a:p>
                    <a:p>
                      <a:pPr algn="r"/>
                      <a:r>
                        <a:rPr lang="sv-SE" sz="1000" dirty="0"/>
                        <a:t>43,6</a:t>
                      </a:r>
                    </a:p>
                  </a:txBody>
                  <a:tcPr marL="68580" marR="68580" marT="34290" marB="34290" anchor="ctr">
                    <a:solidFill>
                      <a:schemeClr val="accent1">
                        <a:lumMod val="40000"/>
                        <a:lumOff val="60000"/>
                      </a:schemeClr>
                    </a:solidFill>
                  </a:tcPr>
                </a:tc>
                <a:extLst>
                  <a:ext uri="{0D108BD9-81ED-4DB2-BD59-A6C34878D82A}">
                    <a16:rowId xmlns:a16="http://schemas.microsoft.com/office/drawing/2014/main" val="10003"/>
                  </a:ext>
                </a:extLst>
              </a:tr>
            </a:tbl>
          </a:graphicData>
        </a:graphic>
      </p:graphicFrame>
      <p:sp>
        <p:nvSpPr>
          <p:cNvPr id="7" name="TextBox 6"/>
          <p:cNvSpPr txBox="1"/>
          <p:nvPr/>
        </p:nvSpPr>
        <p:spPr>
          <a:xfrm>
            <a:off x="2395471" y="1716914"/>
            <a:ext cx="3350117" cy="600164"/>
          </a:xfrm>
          <a:prstGeom prst="rect">
            <a:avLst/>
          </a:prstGeom>
          <a:noFill/>
        </p:spPr>
        <p:txBody>
          <a:bodyPr wrap="square" rtlCol="0" anchor="t">
            <a:spAutoFit/>
          </a:bodyPr>
          <a:lstStyle/>
          <a:p>
            <a:pPr algn="ctr" defTabSz="342900"/>
            <a:r>
              <a:rPr lang="sv-SE" sz="3300" b="1" dirty="0">
                <a:solidFill>
                  <a:prstClr val="black"/>
                </a:solidFill>
                <a:latin typeface="Arial" panose="020B0604020202020204" pitchFamily="34" charset="0"/>
                <a:cs typeface="Arial" panose="020B0604020202020204" pitchFamily="34" charset="0"/>
              </a:rPr>
              <a:t>2012/2014/2016</a:t>
            </a:r>
          </a:p>
        </p:txBody>
      </p:sp>
      <p:sp>
        <p:nvSpPr>
          <p:cNvPr id="8" name="TextBox 7"/>
          <p:cNvSpPr txBox="1"/>
          <p:nvPr/>
        </p:nvSpPr>
        <p:spPr>
          <a:xfrm>
            <a:off x="628650" y="5464667"/>
            <a:ext cx="3466832" cy="276999"/>
          </a:xfrm>
          <a:prstGeom prst="rect">
            <a:avLst/>
          </a:prstGeom>
          <a:noFill/>
        </p:spPr>
        <p:txBody>
          <a:bodyPr wrap="square" rtlCol="0">
            <a:spAutoFit/>
          </a:bodyPr>
          <a:lstStyle/>
          <a:p>
            <a:pPr defTabSz="342900"/>
            <a:r>
              <a:rPr lang="sv-SE" sz="1200" i="1">
                <a:solidFill>
                  <a:srgbClr val="FF0000"/>
                </a:solidFill>
              </a:rPr>
              <a:t>Röd siffra = osäkra data </a:t>
            </a:r>
            <a:r>
              <a:rPr lang="sv-SE" sz="1200" i="1" err="1">
                <a:solidFill>
                  <a:srgbClr val="FF0000"/>
                </a:solidFill>
              </a:rPr>
              <a:t>pga</a:t>
            </a:r>
            <a:r>
              <a:rPr lang="sv-SE" sz="1200" i="1">
                <a:solidFill>
                  <a:srgbClr val="FF0000"/>
                </a:solidFill>
              </a:rPr>
              <a:t> liten population</a:t>
            </a:r>
          </a:p>
        </p:txBody>
      </p:sp>
      <p:sp>
        <p:nvSpPr>
          <p:cNvPr id="9" name="TextBox 8"/>
          <p:cNvSpPr txBox="1"/>
          <p:nvPr/>
        </p:nvSpPr>
        <p:spPr>
          <a:xfrm>
            <a:off x="521582" y="2460669"/>
            <a:ext cx="8364840" cy="300082"/>
          </a:xfrm>
          <a:prstGeom prst="rect">
            <a:avLst/>
          </a:prstGeom>
          <a:noFill/>
        </p:spPr>
        <p:txBody>
          <a:bodyPr wrap="square" rtlCol="0">
            <a:spAutoFit/>
          </a:bodyPr>
          <a:lstStyle/>
          <a:p>
            <a:pPr defTabSz="342900"/>
            <a:r>
              <a:rPr lang="sv-SE" sz="1350" b="1" dirty="0">
                <a:solidFill>
                  <a:prstClr val="black"/>
                </a:solidFill>
              </a:rPr>
              <a:t>Andel (%) som 2012, 2014 resp. 2016 påbörjat högskolestudier senast vid 19 års ålder,  21 års ålder  och 24 års ålder </a:t>
            </a:r>
          </a:p>
        </p:txBody>
      </p:sp>
      <p:sp>
        <p:nvSpPr>
          <p:cNvPr id="2" name="textruta 1">
            <a:extLst>
              <a:ext uri="{FF2B5EF4-FFF2-40B4-BE49-F238E27FC236}">
                <a16:creationId xmlns:a16="http://schemas.microsoft.com/office/drawing/2014/main" id="{759D5A24-C0F5-43DA-BDFB-ECD05A5ED3AE}"/>
              </a:ext>
            </a:extLst>
          </p:cNvPr>
          <p:cNvSpPr txBox="1"/>
          <p:nvPr/>
        </p:nvSpPr>
        <p:spPr>
          <a:xfrm>
            <a:off x="521582" y="472966"/>
            <a:ext cx="8102156" cy="1008993"/>
          </a:xfrm>
          <a:prstGeom prst="rect">
            <a:avLst/>
          </a:prstGeom>
          <a:noFill/>
        </p:spPr>
        <p:txBody>
          <a:bodyPr wrap="square" rtlCol="0">
            <a:spAutoFit/>
          </a:bodyPr>
          <a:lstStyle/>
          <a:p>
            <a:endParaRPr lang="sv-SE"/>
          </a:p>
        </p:txBody>
      </p:sp>
    </p:spTree>
    <p:extLst>
      <p:ext uri="{BB962C8B-B14F-4D97-AF65-F5344CB8AC3E}">
        <p14:creationId xmlns:p14="http://schemas.microsoft.com/office/powerpoint/2010/main" val="56308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337459" y="1938611"/>
          <a:ext cx="8505423" cy="3745896"/>
        </p:xfrm>
        <a:graphic>
          <a:graphicData uri="http://schemas.openxmlformats.org/drawingml/2006/table">
            <a:tbl>
              <a:tblPr firstRow="1" bandRow="1">
                <a:tableStyleId>{5C22544A-7EE6-4342-B048-85BDC9FD1C3A}</a:tableStyleId>
              </a:tblPr>
              <a:tblGrid>
                <a:gridCol w="500319">
                  <a:extLst>
                    <a:ext uri="{9D8B030D-6E8A-4147-A177-3AD203B41FA5}">
                      <a16:colId xmlns:a16="http://schemas.microsoft.com/office/drawing/2014/main" val="20000"/>
                    </a:ext>
                  </a:extLst>
                </a:gridCol>
                <a:gridCol w="500319">
                  <a:extLst>
                    <a:ext uri="{9D8B030D-6E8A-4147-A177-3AD203B41FA5}">
                      <a16:colId xmlns:a16="http://schemas.microsoft.com/office/drawing/2014/main" val="20001"/>
                    </a:ext>
                  </a:extLst>
                </a:gridCol>
                <a:gridCol w="500319">
                  <a:extLst>
                    <a:ext uri="{9D8B030D-6E8A-4147-A177-3AD203B41FA5}">
                      <a16:colId xmlns:a16="http://schemas.microsoft.com/office/drawing/2014/main" val="20002"/>
                    </a:ext>
                  </a:extLst>
                </a:gridCol>
                <a:gridCol w="500319">
                  <a:extLst>
                    <a:ext uri="{9D8B030D-6E8A-4147-A177-3AD203B41FA5}">
                      <a16:colId xmlns:a16="http://schemas.microsoft.com/office/drawing/2014/main" val="20003"/>
                    </a:ext>
                  </a:extLst>
                </a:gridCol>
                <a:gridCol w="500319">
                  <a:extLst>
                    <a:ext uri="{9D8B030D-6E8A-4147-A177-3AD203B41FA5}">
                      <a16:colId xmlns:a16="http://schemas.microsoft.com/office/drawing/2014/main" val="20004"/>
                    </a:ext>
                  </a:extLst>
                </a:gridCol>
                <a:gridCol w="500319">
                  <a:extLst>
                    <a:ext uri="{9D8B030D-6E8A-4147-A177-3AD203B41FA5}">
                      <a16:colId xmlns:a16="http://schemas.microsoft.com/office/drawing/2014/main" val="20005"/>
                    </a:ext>
                  </a:extLst>
                </a:gridCol>
                <a:gridCol w="500319">
                  <a:extLst>
                    <a:ext uri="{9D8B030D-6E8A-4147-A177-3AD203B41FA5}">
                      <a16:colId xmlns:a16="http://schemas.microsoft.com/office/drawing/2014/main" val="20006"/>
                    </a:ext>
                  </a:extLst>
                </a:gridCol>
                <a:gridCol w="500319">
                  <a:extLst>
                    <a:ext uri="{9D8B030D-6E8A-4147-A177-3AD203B41FA5}">
                      <a16:colId xmlns:a16="http://schemas.microsoft.com/office/drawing/2014/main" val="20007"/>
                    </a:ext>
                  </a:extLst>
                </a:gridCol>
                <a:gridCol w="500319">
                  <a:extLst>
                    <a:ext uri="{9D8B030D-6E8A-4147-A177-3AD203B41FA5}">
                      <a16:colId xmlns:a16="http://schemas.microsoft.com/office/drawing/2014/main" val="20008"/>
                    </a:ext>
                  </a:extLst>
                </a:gridCol>
                <a:gridCol w="500319">
                  <a:extLst>
                    <a:ext uri="{9D8B030D-6E8A-4147-A177-3AD203B41FA5}">
                      <a16:colId xmlns:a16="http://schemas.microsoft.com/office/drawing/2014/main" val="20009"/>
                    </a:ext>
                  </a:extLst>
                </a:gridCol>
                <a:gridCol w="500319">
                  <a:extLst>
                    <a:ext uri="{9D8B030D-6E8A-4147-A177-3AD203B41FA5}">
                      <a16:colId xmlns:a16="http://schemas.microsoft.com/office/drawing/2014/main" val="20010"/>
                    </a:ext>
                  </a:extLst>
                </a:gridCol>
                <a:gridCol w="500319">
                  <a:extLst>
                    <a:ext uri="{9D8B030D-6E8A-4147-A177-3AD203B41FA5}">
                      <a16:colId xmlns:a16="http://schemas.microsoft.com/office/drawing/2014/main" val="20011"/>
                    </a:ext>
                  </a:extLst>
                </a:gridCol>
                <a:gridCol w="500319">
                  <a:extLst>
                    <a:ext uri="{9D8B030D-6E8A-4147-A177-3AD203B41FA5}">
                      <a16:colId xmlns:a16="http://schemas.microsoft.com/office/drawing/2014/main" val="20012"/>
                    </a:ext>
                  </a:extLst>
                </a:gridCol>
                <a:gridCol w="500319">
                  <a:extLst>
                    <a:ext uri="{9D8B030D-6E8A-4147-A177-3AD203B41FA5}">
                      <a16:colId xmlns:a16="http://schemas.microsoft.com/office/drawing/2014/main" val="20013"/>
                    </a:ext>
                  </a:extLst>
                </a:gridCol>
                <a:gridCol w="500319">
                  <a:extLst>
                    <a:ext uri="{9D8B030D-6E8A-4147-A177-3AD203B41FA5}">
                      <a16:colId xmlns:a16="http://schemas.microsoft.com/office/drawing/2014/main" val="20014"/>
                    </a:ext>
                  </a:extLst>
                </a:gridCol>
                <a:gridCol w="500319">
                  <a:extLst>
                    <a:ext uri="{9D8B030D-6E8A-4147-A177-3AD203B41FA5}">
                      <a16:colId xmlns:a16="http://schemas.microsoft.com/office/drawing/2014/main" val="20015"/>
                    </a:ext>
                  </a:extLst>
                </a:gridCol>
                <a:gridCol w="500319">
                  <a:extLst>
                    <a:ext uri="{9D8B030D-6E8A-4147-A177-3AD203B41FA5}">
                      <a16:colId xmlns:a16="http://schemas.microsoft.com/office/drawing/2014/main" val="20016"/>
                    </a:ext>
                  </a:extLst>
                </a:gridCol>
              </a:tblGrid>
              <a:tr h="342900">
                <a:tc>
                  <a:txBody>
                    <a:bodyPr/>
                    <a:lstStyle/>
                    <a:p>
                      <a:endParaRPr lang="sv-SE" sz="1800" dirty="0"/>
                    </a:p>
                  </a:txBody>
                  <a:tcPr marL="68580" marR="68580" marT="34290" marB="34290" anchor="ctr"/>
                </a:tc>
                <a:tc>
                  <a:txBody>
                    <a:bodyPr/>
                    <a:lstStyle/>
                    <a:p>
                      <a:r>
                        <a:rPr lang="sv-SE" sz="1800" dirty="0"/>
                        <a:t>BF</a:t>
                      </a:r>
                    </a:p>
                  </a:txBody>
                  <a:tcPr marL="68580" marR="68580" marT="34290" marB="34290" anchor="ctr"/>
                </a:tc>
                <a:tc>
                  <a:txBody>
                    <a:bodyPr/>
                    <a:lstStyle/>
                    <a:p>
                      <a:r>
                        <a:rPr lang="sv-SE" sz="1800" dirty="0"/>
                        <a:t>DE</a:t>
                      </a:r>
                    </a:p>
                  </a:txBody>
                  <a:tcPr marL="68580" marR="68580" marT="34290" marB="34290" anchor="ctr"/>
                </a:tc>
                <a:tc>
                  <a:txBody>
                    <a:bodyPr/>
                    <a:lstStyle/>
                    <a:p>
                      <a:r>
                        <a:rPr lang="sv-SE" sz="1800" dirty="0"/>
                        <a:t>FL</a:t>
                      </a:r>
                    </a:p>
                  </a:txBody>
                  <a:tcPr marL="68580" marR="68580" marT="34290" marB="34290" anchor="ctr"/>
                </a:tc>
                <a:tc>
                  <a:txBody>
                    <a:bodyPr/>
                    <a:lstStyle/>
                    <a:p>
                      <a:r>
                        <a:rPr lang="sv-SE" sz="1800" dirty="0"/>
                        <a:t>LY</a:t>
                      </a:r>
                    </a:p>
                  </a:txBody>
                  <a:tcPr marL="68580" marR="68580" marT="34290" marB="34290" anchor="ctr"/>
                </a:tc>
                <a:tc>
                  <a:txBody>
                    <a:bodyPr/>
                    <a:lstStyle/>
                    <a:p>
                      <a:r>
                        <a:rPr lang="sv-SE" sz="1800" dirty="0"/>
                        <a:t>ML</a:t>
                      </a:r>
                    </a:p>
                  </a:txBody>
                  <a:tcPr marL="68580" marR="68580" marT="34290" marB="34290" anchor="ctr"/>
                </a:tc>
                <a:tc>
                  <a:txBody>
                    <a:bodyPr/>
                    <a:lstStyle/>
                    <a:p>
                      <a:r>
                        <a:rPr lang="sv-SE" sz="1800" dirty="0"/>
                        <a:t>MU</a:t>
                      </a:r>
                    </a:p>
                  </a:txBody>
                  <a:tcPr marL="68580" marR="68580" marT="34290" marB="34290" anchor="ctr"/>
                </a:tc>
                <a:tc>
                  <a:txBody>
                    <a:bodyPr/>
                    <a:lstStyle/>
                    <a:p>
                      <a:r>
                        <a:rPr lang="sv-SE" sz="1800" dirty="0"/>
                        <a:t>OR</a:t>
                      </a:r>
                    </a:p>
                  </a:txBody>
                  <a:tcPr marL="68580" marR="68580" marT="34290" marB="34290" anchor="ctr"/>
                </a:tc>
                <a:tc>
                  <a:txBody>
                    <a:bodyPr/>
                    <a:lstStyle/>
                    <a:p>
                      <a:r>
                        <a:rPr lang="sv-SE" sz="1800" dirty="0"/>
                        <a:t>SO</a:t>
                      </a:r>
                    </a:p>
                  </a:txBody>
                  <a:tcPr marL="68580" marR="68580" marT="34290" marB="34290" anchor="ctr"/>
                </a:tc>
                <a:tc>
                  <a:txBody>
                    <a:bodyPr/>
                    <a:lstStyle/>
                    <a:p>
                      <a:r>
                        <a:rPr lang="sv-SE" sz="1800" dirty="0"/>
                        <a:t>ST</a:t>
                      </a:r>
                    </a:p>
                  </a:txBody>
                  <a:tcPr marL="68580" marR="68580" marT="34290" marB="34290" anchor="ctr"/>
                </a:tc>
                <a:tc>
                  <a:txBody>
                    <a:bodyPr/>
                    <a:lstStyle/>
                    <a:p>
                      <a:r>
                        <a:rPr lang="sv-SE" sz="1800" dirty="0"/>
                        <a:t>TA</a:t>
                      </a:r>
                    </a:p>
                  </a:txBody>
                  <a:tcPr marL="68580" marR="68580" marT="34290" marB="34290" anchor="ctr"/>
                </a:tc>
                <a:tc>
                  <a:txBody>
                    <a:bodyPr/>
                    <a:lstStyle/>
                    <a:p>
                      <a:r>
                        <a:rPr lang="sv-SE" sz="1800" dirty="0"/>
                        <a:t>TH</a:t>
                      </a:r>
                    </a:p>
                  </a:txBody>
                  <a:tcPr marL="68580" marR="68580" marT="34290" marB="34290" anchor="ctr"/>
                </a:tc>
                <a:tc>
                  <a:txBody>
                    <a:bodyPr/>
                    <a:lstStyle/>
                    <a:p>
                      <a:r>
                        <a:rPr lang="sv-SE" sz="1800" dirty="0"/>
                        <a:t>UV</a:t>
                      </a:r>
                    </a:p>
                  </a:txBody>
                  <a:tcPr marL="68580" marR="68580" marT="34290" marB="34290" anchor="ctr"/>
                </a:tc>
                <a:tc>
                  <a:txBody>
                    <a:bodyPr/>
                    <a:lstStyle/>
                    <a:p>
                      <a:r>
                        <a:rPr lang="sv-SE" sz="1800" dirty="0"/>
                        <a:t>VB</a:t>
                      </a:r>
                    </a:p>
                  </a:txBody>
                  <a:tcPr marL="68580" marR="68580" marT="34290" marB="34290" anchor="ctr"/>
                </a:tc>
                <a:tc>
                  <a:txBody>
                    <a:bodyPr/>
                    <a:lstStyle/>
                    <a:p>
                      <a:r>
                        <a:rPr lang="sv-SE" sz="1800" dirty="0"/>
                        <a:t>ÅM</a:t>
                      </a:r>
                    </a:p>
                  </a:txBody>
                  <a:tcPr marL="68580" marR="68580" marT="34290" marB="34290" anchor="ctr"/>
                </a:tc>
                <a:tc>
                  <a:txBody>
                    <a:bodyPr/>
                    <a:lstStyle/>
                    <a:p>
                      <a:r>
                        <a:rPr lang="sv-SE" sz="1800" dirty="0"/>
                        <a:t>FYR</a:t>
                      </a:r>
                    </a:p>
                  </a:txBody>
                  <a:tcPr marL="68580" marR="68580" marT="34290" marB="34290" anchor="ctr"/>
                </a:tc>
                <a:tc>
                  <a:txBody>
                    <a:bodyPr/>
                    <a:lstStyle/>
                    <a:p>
                      <a:r>
                        <a:rPr lang="sv-SE" sz="1500" dirty="0"/>
                        <a:t>TOT</a:t>
                      </a:r>
                    </a:p>
                  </a:txBody>
                  <a:tcPr marL="68580" marR="68580" marT="34290" marB="34290" anchor="ctr"/>
                </a:tc>
                <a:extLst>
                  <a:ext uri="{0D108BD9-81ED-4DB2-BD59-A6C34878D82A}">
                    <a16:rowId xmlns:a16="http://schemas.microsoft.com/office/drawing/2014/main" val="10000"/>
                  </a:ext>
                </a:extLst>
              </a:tr>
              <a:tr h="283583">
                <a:tc>
                  <a:txBody>
                    <a:bodyPr/>
                    <a:lstStyle/>
                    <a:p>
                      <a:r>
                        <a:rPr lang="sv-SE" sz="1000" dirty="0">
                          <a:solidFill>
                            <a:schemeClr val="tx1"/>
                          </a:solidFill>
                        </a:rPr>
                        <a:t>FÖR</a:t>
                      </a:r>
                    </a:p>
                  </a:txBody>
                  <a:tcPr marL="68580" marR="68580" marT="34290" marB="34290" anchor="ctr"/>
                </a:tc>
                <a:tc>
                  <a:txBody>
                    <a:bodyPr/>
                    <a:lstStyle/>
                    <a:p>
                      <a:endParaRPr lang="sv-SE" sz="1000" dirty="0">
                        <a:solidFill>
                          <a:schemeClr val="tx1"/>
                        </a:solidFill>
                      </a:endParaRPr>
                    </a:p>
                  </a:txBody>
                  <a:tcPr marL="68580" marR="68580" marT="34290" marB="34290" anchor="ctr"/>
                </a:tc>
                <a:tc>
                  <a:txBody>
                    <a:bodyPr/>
                    <a:lstStyle/>
                    <a:p>
                      <a:endParaRPr lang="sv-SE" sz="1000" dirty="0">
                        <a:solidFill>
                          <a:schemeClr val="tx1"/>
                        </a:solidFill>
                      </a:endParaRPr>
                    </a:p>
                  </a:txBody>
                  <a:tcPr marL="68580" marR="68580" marT="34290" marB="34290" anchor="ctr"/>
                </a:tc>
                <a:tc>
                  <a:txBody>
                    <a:bodyPr/>
                    <a:lstStyle/>
                    <a:p>
                      <a:r>
                        <a:rPr lang="sv-SE" sz="1000" dirty="0">
                          <a:solidFill>
                            <a:schemeClr val="tx1"/>
                          </a:solidFill>
                        </a:rPr>
                        <a:t>1</a:t>
                      </a:r>
                    </a:p>
                  </a:txBody>
                  <a:tcPr marL="68580" marR="68580" marT="34290" marB="34290" anchor="ctr"/>
                </a:tc>
                <a:tc>
                  <a:txBody>
                    <a:bodyPr/>
                    <a:lstStyle/>
                    <a:p>
                      <a:r>
                        <a:rPr lang="sv-SE" sz="1000" dirty="0">
                          <a:solidFill>
                            <a:schemeClr val="tx1"/>
                          </a:solidFill>
                        </a:rPr>
                        <a:t>3</a:t>
                      </a:r>
                    </a:p>
                  </a:txBody>
                  <a:tcPr marL="68580" marR="68580" marT="34290" marB="34290" anchor="ctr"/>
                </a:tc>
                <a:tc>
                  <a:txBody>
                    <a:bodyPr/>
                    <a:lstStyle/>
                    <a:p>
                      <a:r>
                        <a:rPr lang="sv-SE" sz="1000" dirty="0">
                          <a:solidFill>
                            <a:schemeClr val="tx1"/>
                          </a:solidFill>
                        </a:rPr>
                        <a:t>5</a:t>
                      </a:r>
                    </a:p>
                  </a:txBody>
                  <a:tcPr marL="68580" marR="68580" marT="34290" marB="34290" anchor="ctr"/>
                </a:tc>
                <a:tc>
                  <a:txBody>
                    <a:bodyPr/>
                    <a:lstStyle/>
                    <a:p>
                      <a:r>
                        <a:rPr lang="sv-SE" sz="1000" dirty="0">
                          <a:solidFill>
                            <a:schemeClr val="tx1"/>
                          </a:solidFill>
                        </a:rPr>
                        <a:t>4</a:t>
                      </a:r>
                    </a:p>
                  </a:txBody>
                  <a:tcPr marL="68580" marR="68580" marT="34290" marB="34290" anchor="ctr"/>
                </a:tc>
                <a:tc>
                  <a:txBody>
                    <a:bodyPr/>
                    <a:lstStyle/>
                    <a:p>
                      <a:r>
                        <a:rPr lang="sv-SE" sz="1000" dirty="0">
                          <a:solidFill>
                            <a:schemeClr val="tx1"/>
                          </a:solidFill>
                        </a:rPr>
                        <a:t>1</a:t>
                      </a:r>
                    </a:p>
                  </a:txBody>
                  <a:tcPr marL="68580" marR="68580" marT="34290" marB="34290" anchor="ctr"/>
                </a:tc>
                <a:tc>
                  <a:txBody>
                    <a:bodyPr/>
                    <a:lstStyle/>
                    <a:p>
                      <a:r>
                        <a:rPr lang="sv-SE" sz="1000" dirty="0">
                          <a:solidFill>
                            <a:schemeClr val="tx1"/>
                          </a:solidFill>
                        </a:rPr>
                        <a:t>3</a:t>
                      </a:r>
                    </a:p>
                  </a:txBody>
                  <a:tcPr marL="68580" marR="68580" marT="34290" marB="34290" anchor="ctr"/>
                </a:tc>
                <a:tc>
                  <a:txBody>
                    <a:bodyPr/>
                    <a:lstStyle/>
                    <a:p>
                      <a:endParaRPr lang="sv-SE" sz="1000" dirty="0">
                        <a:solidFill>
                          <a:schemeClr val="tx1"/>
                        </a:solidFill>
                      </a:endParaRPr>
                    </a:p>
                  </a:txBody>
                  <a:tcPr marL="68580" marR="68580" marT="34290" marB="34290" anchor="ctr"/>
                </a:tc>
                <a:tc>
                  <a:txBody>
                    <a:bodyPr/>
                    <a:lstStyle/>
                    <a:p>
                      <a:r>
                        <a:rPr lang="sv-SE" sz="1000" dirty="0">
                          <a:solidFill>
                            <a:schemeClr val="tx1"/>
                          </a:solidFill>
                        </a:rPr>
                        <a:t>2</a:t>
                      </a:r>
                    </a:p>
                  </a:txBody>
                  <a:tcPr marL="68580" marR="68580" marT="34290" marB="34290" anchor="ctr"/>
                </a:tc>
                <a:tc>
                  <a:txBody>
                    <a:bodyPr/>
                    <a:lstStyle/>
                    <a:p>
                      <a:r>
                        <a:rPr lang="sv-SE" sz="1000" dirty="0">
                          <a:solidFill>
                            <a:schemeClr val="tx1"/>
                          </a:solidFill>
                        </a:rPr>
                        <a:t>25</a:t>
                      </a:r>
                    </a:p>
                  </a:txBody>
                  <a:tcPr marL="68580" marR="68580" marT="34290" marB="34290" anchor="ctr">
                    <a:solidFill>
                      <a:schemeClr val="accent1">
                        <a:tint val="40000"/>
                      </a:schemeClr>
                    </a:solidFill>
                  </a:tcPr>
                </a:tc>
                <a:tc>
                  <a:txBody>
                    <a:bodyPr/>
                    <a:lstStyle/>
                    <a:p>
                      <a:r>
                        <a:rPr lang="sv-SE" sz="1000" dirty="0">
                          <a:solidFill>
                            <a:schemeClr val="tx1"/>
                          </a:solidFill>
                        </a:rPr>
                        <a:t>16</a:t>
                      </a:r>
                    </a:p>
                  </a:txBody>
                  <a:tcPr marL="68580" marR="68580" marT="34290" marB="34290" anchor="ctr"/>
                </a:tc>
                <a:tc>
                  <a:txBody>
                    <a:bodyPr/>
                    <a:lstStyle/>
                    <a:p>
                      <a:r>
                        <a:rPr lang="sv-SE" sz="1000" dirty="0">
                          <a:solidFill>
                            <a:schemeClr val="tx1"/>
                          </a:solidFill>
                        </a:rPr>
                        <a:t>13</a:t>
                      </a:r>
                    </a:p>
                  </a:txBody>
                  <a:tcPr marL="68580" marR="68580" marT="34290" marB="34290" anchor="ctr"/>
                </a:tc>
                <a:tc>
                  <a:txBody>
                    <a:bodyPr/>
                    <a:lstStyle/>
                    <a:p>
                      <a:r>
                        <a:rPr lang="sv-SE" sz="1000" dirty="0">
                          <a:solidFill>
                            <a:schemeClr val="tx1"/>
                          </a:solidFill>
                        </a:rPr>
                        <a:t>1</a:t>
                      </a:r>
                    </a:p>
                  </a:txBody>
                  <a:tcPr marL="68580" marR="68580" marT="34290" marB="34290" anchor="ctr">
                    <a:solidFill>
                      <a:schemeClr val="tx2">
                        <a:lumMod val="20000"/>
                        <a:lumOff val="80000"/>
                      </a:schemeClr>
                    </a:solidFill>
                  </a:tcPr>
                </a:tc>
                <a:tc>
                  <a:txBody>
                    <a:bodyPr/>
                    <a:lstStyle/>
                    <a:p>
                      <a:r>
                        <a:rPr lang="sv-SE" sz="1000" dirty="0">
                          <a:solidFill>
                            <a:schemeClr val="tx1"/>
                          </a:solidFill>
                        </a:rPr>
                        <a:t>74</a:t>
                      </a:r>
                    </a:p>
                  </a:txBody>
                  <a:tcPr marL="68580" marR="68580" marT="34290" marB="34290" anchor="ctr"/>
                </a:tc>
                <a:tc>
                  <a:txBody>
                    <a:bodyPr/>
                    <a:lstStyle/>
                    <a:p>
                      <a:r>
                        <a:rPr lang="sv-SE" sz="1000" dirty="0">
                          <a:solidFill>
                            <a:schemeClr val="tx1"/>
                          </a:solidFill>
                        </a:rPr>
                        <a:t>110</a:t>
                      </a:r>
                    </a:p>
                  </a:txBody>
                  <a:tcPr marL="68580" marR="68580" marT="34290" marB="34290" anchor="ctr"/>
                </a:tc>
                <a:extLst>
                  <a:ext uri="{0D108BD9-81ED-4DB2-BD59-A6C34878D82A}">
                    <a16:rowId xmlns:a16="http://schemas.microsoft.com/office/drawing/2014/main" val="10001"/>
                  </a:ext>
                </a:extLst>
              </a:tr>
              <a:tr h="283583">
                <a:tc>
                  <a:txBody>
                    <a:bodyPr/>
                    <a:lstStyle/>
                    <a:p>
                      <a:r>
                        <a:rPr lang="sv-SE" sz="1000" dirty="0">
                          <a:solidFill>
                            <a:schemeClr val="tx1"/>
                          </a:solidFill>
                        </a:rPr>
                        <a:t>LÄR</a:t>
                      </a:r>
                    </a:p>
                  </a:txBody>
                  <a:tcPr marL="68580" marR="68580" marT="34290" marB="34290" anchor="ctr"/>
                </a:tc>
                <a:tc>
                  <a:txBody>
                    <a:bodyPr/>
                    <a:lstStyle/>
                    <a:p>
                      <a:endParaRPr lang="sv-SE" sz="1000" dirty="0">
                        <a:solidFill>
                          <a:schemeClr val="tx1"/>
                        </a:solidFill>
                      </a:endParaRPr>
                    </a:p>
                  </a:txBody>
                  <a:tcPr marL="68580" marR="68580" marT="34290" marB="34290" anchor="ctr"/>
                </a:tc>
                <a:tc>
                  <a:txBody>
                    <a:bodyPr/>
                    <a:lstStyle/>
                    <a:p>
                      <a:r>
                        <a:rPr lang="sv-SE" sz="1000" dirty="0">
                          <a:solidFill>
                            <a:schemeClr val="tx1"/>
                          </a:solidFill>
                        </a:rPr>
                        <a:t>1</a:t>
                      </a:r>
                    </a:p>
                  </a:txBody>
                  <a:tcPr marL="68580" marR="68580" marT="34290" marB="34290" anchor="ctr"/>
                </a:tc>
                <a:tc>
                  <a:txBody>
                    <a:bodyPr/>
                    <a:lstStyle/>
                    <a:p>
                      <a:endParaRPr lang="sv-SE" sz="1000" dirty="0">
                        <a:solidFill>
                          <a:schemeClr val="tx1"/>
                        </a:solidFill>
                      </a:endParaRPr>
                    </a:p>
                  </a:txBody>
                  <a:tcPr marL="68580" marR="68580" marT="34290" marB="34290" anchor="ctr"/>
                </a:tc>
                <a:tc>
                  <a:txBody>
                    <a:bodyPr/>
                    <a:lstStyle/>
                    <a:p>
                      <a:r>
                        <a:rPr lang="sv-SE" sz="1000" dirty="0">
                          <a:solidFill>
                            <a:schemeClr val="tx1"/>
                          </a:solidFill>
                        </a:rPr>
                        <a:t>1</a:t>
                      </a:r>
                    </a:p>
                  </a:txBody>
                  <a:tcPr marL="68580" marR="68580" marT="34290" marB="34290" anchor="ctr"/>
                </a:tc>
                <a:tc>
                  <a:txBody>
                    <a:bodyPr/>
                    <a:lstStyle/>
                    <a:p>
                      <a:endParaRPr lang="sv-SE" sz="1000" dirty="0">
                        <a:solidFill>
                          <a:schemeClr val="tx1"/>
                        </a:solidFill>
                      </a:endParaRPr>
                    </a:p>
                  </a:txBody>
                  <a:tcPr marL="68580" marR="68580" marT="34290" marB="34290" anchor="ctr"/>
                </a:tc>
                <a:tc>
                  <a:txBody>
                    <a:bodyPr/>
                    <a:lstStyle/>
                    <a:p>
                      <a:r>
                        <a:rPr lang="sv-SE" sz="1000" dirty="0">
                          <a:solidFill>
                            <a:schemeClr val="tx1"/>
                          </a:solidFill>
                        </a:rPr>
                        <a:t>2</a:t>
                      </a:r>
                    </a:p>
                  </a:txBody>
                  <a:tcPr marL="68580" marR="68580" marT="34290" marB="34290" anchor="ctr"/>
                </a:tc>
                <a:tc>
                  <a:txBody>
                    <a:bodyPr/>
                    <a:lstStyle/>
                    <a:p>
                      <a:endParaRPr lang="sv-SE" sz="1000" dirty="0">
                        <a:solidFill>
                          <a:schemeClr val="tx1"/>
                        </a:solidFill>
                      </a:endParaRPr>
                    </a:p>
                  </a:txBody>
                  <a:tcPr marL="68580" marR="68580" marT="34290" marB="34290" anchor="ctr"/>
                </a:tc>
                <a:tc>
                  <a:txBody>
                    <a:bodyPr/>
                    <a:lstStyle/>
                    <a:p>
                      <a:endParaRPr lang="sv-SE" sz="1000" dirty="0">
                        <a:solidFill>
                          <a:schemeClr val="tx1"/>
                        </a:solidFill>
                      </a:endParaRPr>
                    </a:p>
                  </a:txBody>
                  <a:tcPr marL="68580" marR="68580" marT="34290" marB="34290" anchor="ctr"/>
                </a:tc>
                <a:tc>
                  <a:txBody>
                    <a:bodyPr/>
                    <a:lstStyle/>
                    <a:p>
                      <a:endParaRPr lang="sv-SE" sz="1000" dirty="0">
                        <a:solidFill>
                          <a:schemeClr val="tx1"/>
                        </a:solidFill>
                      </a:endParaRPr>
                    </a:p>
                  </a:txBody>
                  <a:tcPr marL="68580" marR="68580" marT="34290" marB="34290" anchor="ctr"/>
                </a:tc>
                <a:tc>
                  <a:txBody>
                    <a:bodyPr/>
                    <a:lstStyle/>
                    <a:p>
                      <a:endParaRPr lang="sv-SE" sz="1000" dirty="0">
                        <a:solidFill>
                          <a:schemeClr val="tx1"/>
                        </a:solidFill>
                      </a:endParaRPr>
                    </a:p>
                  </a:txBody>
                  <a:tcPr marL="68580" marR="68580" marT="34290" marB="34290" anchor="ctr"/>
                </a:tc>
                <a:tc>
                  <a:txBody>
                    <a:bodyPr/>
                    <a:lstStyle/>
                    <a:p>
                      <a:r>
                        <a:rPr lang="sv-SE" sz="1000" dirty="0">
                          <a:solidFill>
                            <a:schemeClr val="tx1"/>
                          </a:solidFill>
                        </a:rPr>
                        <a:t>7</a:t>
                      </a:r>
                    </a:p>
                  </a:txBody>
                  <a:tcPr marL="68580" marR="68580" marT="34290" marB="34290" anchor="ctr">
                    <a:solidFill>
                      <a:schemeClr val="accent3">
                        <a:lumMod val="20000"/>
                        <a:lumOff val="80000"/>
                      </a:schemeClr>
                    </a:solidFill>
                  </a:tcPr>
                </a:tc>
                <a:tc>
                  <a:txBody>
                    <a:bodyPr/>
                    <a:lstStyle/>
                    <a:p>
                      <a:r>
                        <a:rPr lang="sv-SE" sz="1000" dirty="0">
                          <a:solidFill>
                            <a:schemeClr val="tx1"/>
                          </a:solidFill>
                        </a:rPr>
                        <a:t>4</a:t>
                      </a:r>
                    </a:p>
                  </a:txBody>
                  <a:tcPr marL="68580" marR="68580" marT="34290" marB="34290" anchor="ctr"/>
                </a:tc>
                <a:tc>
                  <a:txBody>
                    <a:bodyPr/>
                    <a:lstStyle/>
                    <a:p>
                      <a:r>
                        <a:rPr lang="sv-SE" sz="1000" dirty="0">
                          <a:solidFill>
                            <a:schemeClr val="tx1"/>
                          </a:solidFill>
                        </a:rPr>
                        <a:t>4</a:t>
                      </a:r>
                    </a:p>
                  </a:txBody>
                  <a:tcPr marL="68580" marR="68580" marT="34290" marB="34290" anchor="ctr">
                    <a:solidFill>
                      <a:schemeClr val="accent1">
                        <a:tint val="20000"/>
                      </a:schemeClr>
                    </a:solidFill>
                  </a:tcPr>
                </a:tc>
                <a:tc>
                  <a:txBody>
                    <a:bodyPr/>
                    <a:lstStyle/>
                    <a:p>
                      <a:endParaRPr lang="sv-SE" sz="1000" dirty="0">
                        <a:solidFill>
                          <a:schemeClr val="tx1"/>
                        </a:solidFill>
                      </a:endParaRPr>
                    </a:p>
                  </a:txBody>
                  <a:tcPr marL="68580" marR="68580" marT="34290" marB="34290" anchor="ctr"/>
                </a:tc>
                <a:tc>
                  <a:txBody>
                    <a:bodyPr/>
                    <a:lstStyle/>
                    <a:p>
                      <a:r>
                        <a:rPr lang="sv-SE" sz="1000" dirty="0">
                          <a:solidFill>
                            <a:schemeClr val="tx1"/>
                          </a:solidFill>
                        </a:rPr>
                        <a:t>19</a:t>
                      </a:r>
                    </a:p>
                  </a:txBody>
                  <a:tcPr marL="68580" marR="68580" marT="34290" marB="34290" anchor="ctr"/>
                </a:tc>
                <a:tc>
                  <a:txBody>
                    <a:bodyPr/>
                    <a:lstStyle/>
                    <a:p>
                      <a:r>
                        <a:rPr lang="sv-SE" sz="1000" dirty="0">
                          <a:solidFill>
                            <a:schemeClr val="tx1"/>
                          </a:solidFill>
                        </a:rPr>
                        <a:t>29</a:t>
                      </a:r>
                    </a:p>
                  </a:txBody>
                  <a:tcPr marL="68580" marR="68580" marT="34290" marB="34290" anchor="ctr"/>
                </a:tc>
                <a:extLst>
                  <a:ext uri="{0D108BD9-81ED-4DB2-BD59-A6C34878D82A}">
                    <a16:rowId xmlns:a16="http://schemas.microsoft.com/office/drawing/2014/main" val="10002"/>
                  </a:ext>
                </a:extLst>
              </a:tr>
              <a:tr h="283583">
                <a:tc>
                  <a:txBody>
                    <a:bodyPr/>
                    <a:lstStyle/>
                    <a:p>
                      <a:r>
                        <a:rPr lang="sv-SE" sz="1000" dirty="0">
                          <a:solidFill>
                            <a:schemeClr val="tx1"/>
                          </a:solidFill>
                        </a:rPr>
                        <a:t>SOC</a:t>
                      </a:r>
                    </a:p>
                  </a:txBody>
                  <a:tcPr marL="68580" marR="68580" marT="34290" marB="34290" anchor="ctr">
                    <a:solidFill>
                      <a:srgbClr val="D2DEEF"/>
                    </a:solidFill>
                  </a:tcPr>
                </a:tc>
                <a:tc>
                  <a:txBody>
                    <a:bodyPr/>
                    <a:lstStyle/>
                    <a:p>
                      <a:endParaRPr lang="sv-SE" sz="1000" dirty="0">
                        <a:solidFill>
                          <a:schemeClr val="tx1"/>
                        </a:solidFill>
                      </a:endParaRPr>
                    </a:p>
                  </a:txBody>
                  <a:tcPr marL="68580" marR="68580" marT="34290" marB="34290" anchor="ctr">
                    <a:solidFill>
                      <a:srgbClr val="D2DEEF"/>
                    </a:solidFill>
                  </a:tcPr>
                </a:tc>
                <a:tc>
                  <a:txBody>
                    <a:bodyPr/>
                    <a:lstStyle/>
                    <a:p>
                      <a:endParaRPr lang="sv-SE" sz="1000" dirty="0">
                        <a:solidFill>
                          <a:schemeClr val="tx1"/>
                        </a:solidFill>
                      </a:endParaRPr>
                    </a:p>
                  </a:txBody>
                  <a:tcPr marL="68580" marR="68580" marT="34290" marB="34290" anchor="ctr">
                    <a:solidFill>
                      <a:srgbClr val="D2DEEF"/>
                    </a:solidFill>
                  </a:tcPr>
                </a:tc>
                <a:tc>
                  <a:txBody>
                    <a:bodyPr/>
                    <a:lstStyle/>
                    <a:p>
                      <a:r>
                        <a:rPr lang="sv-SE" sz="1000" dirty="0">
                          <a:solidFill>
                            <a:schemeClr val="tx1"/>
                          </a:solidFill>
                        </a:rPr>
                        <a:t>1</a:t>
                      </a:r>
                    </a:p>
                  </a:txBody>
                  <a:tcPr marL="68580" marR="68580" marT="34290" marB="34290" anchor="ctr">
                    <a:solidFill>
                      <a:srgbClr val="D2DEEF"/>
                    </a:solidFill>
                  </a:tcPr>
                </a:tc>
                <a:tc>
                  <a:txBody>
                    <a:bodyPr/>
                    <a:lstStyle/>
                    <a:p>
                      <a:r>
                        <a:rPr lang="sv-SE" sz="1000" dirty="0">
                          <a:solidFill>
                            <a:schemeClr val="tx1"/>
                          </a:solidFill>
                        </a:rPr>
                        <a:t>2</a:t>
                      </a:r>
                    </a:p>
                  </a:txBody>
                  <a:tcPr marL="68580" marR="68580" marT="34290" marB="34290" anchor="ctr">
                    <a:solidFill>
                      <a:srgbClr val="D2DEEF"/>
                    </a:solidFill>
                  </a:tcPr>
                </a:tc>
                <a:tc>
                  <a:txBody>
                    <a:bodyPr/>
                    <a:lstStyle/>
                    <a:p>
                      <a:endParaRPr lang="sv-SE" sz="1000" dirty="0">
                        <a:solidFill>
                          <a:schemeClr val="tx1"/>
                        </a:solidFill>
                      </a:endParaRPr>
                    </a:p>
                  </a:txBody>
                  <a:tcPr marL="68580" marR="68580" marT="34290" marB="34290" anchor="ctr">
                    <a:solidFill>
                      <a:srgbClr val="D2DEEF"/>
                    </a:solidFill>
                  </a:tcPr>
                </a:tc>
                <a:tc>
                  <a:txBody>
                    <a:bodyPr/>
                    <a:lstStyle/>
                    <a:p>
                      <a:r>
                        <a:rPr lang="sv-SE" sz="1000" dirty="0">
                          <a:solidFill>
                            <a:schemeClr val="tx1"/>
                          </a:solidFill>
                        </a:rPr>
                        <a:t>1</a:t>
                      </a:r>
                    </a:p>
                  </a:txBody>
                  <a:tcPr marL="68580" marR="68580" marT="34290" marB="34290" anchor="ctr">
                    <a:solidFill>
                      <a:srgbClr val="D2DEEF"/>
                    </a:solidFill>
                  </a:tcPr>
                </a:tc>
                <a:tc>
                  <a:txBody>
                    <a:bodyPr/>
                    <a:lstStyle/>
                    <a:p>
                      <a:endParaRPr lang="sv-SE" sz="1000" dirty="0">
                        <a:solidFill>
                          <a:schemeClr val="tx1"/>
                        </a:solidFill>
                      </a:endParaRPr>
                    </a:p>
                  </a:txBody>
                  <a:tcPr marL="68580" marR="68580" marT="34290" marB="34290" anchor="ctr">
                    <a:solidFill>
                      <a:srgbClr val="D2DEEF"/>
                    </a:solidFill>
                  </a:tcPr>
                </a:tc>
                <a:tc>
                  <a:txBody>
                    <a:bodyPr/>
                    <a:lstStyle/>
                    <a:p>
                      <a:endParaRPr lang="sv-SE" sz="1000" dirty="0">
                        <a:solidFill>
                          <a:schemeClr val="tx1"/>
                        </a:solidFill>
                      </a:endParaRPr>
                    </a:p>
                  </a:txBody>
                  <a:tcPr marL="68580" marR="68580" marT="34290" marB="34290" anchor="ctr">
                    <a:solidFill>
                      <a:srgbClr val="D2DEEF"/>
                    </a:solidFill>
                  </a:tcPr>
                </a:tc>
                <a:tc>
                  <a:txBody>
                    <a:bodyPr/>
                    <a:lstStyle/>
                    <a:p>
                      <a:endParaRPr lang="sv-SE" sz="1000" dirty="0">
                        <a:solidFill>
                          <a:schemeClr val="tx1"/>
                        </a:solidFill>
                      </a:endParaRPr>
                    </a:p>
                  </a:txBody>
                  <a:tcPr marL="68580" marR="68580" marT="34290" marB="34290" anchor="ctr">
                    <a:solidFill>
                      <a:srgbClr val="D2DEEF"/>
                    </a:solidFill>
                  </a:tcPr>
                </a:tc>
                <a:tc>
                  <a:txBody>
                    <a:bodyPr/>
                    <a:lstStyle/>
                    <a:p>
                      <a:endParaRPr lang="sv-SE" sz="1000" dirty="0">
                        <a:solidFill>
                          <a:schemeClr val="tx1"/>
                        </a:solidFill>
                      </a:endParaRPr>
                    </a:p>
                  </a:txBody>
                  <a:tcPr marL="68580" marR="68580" marT="34290" marB="34290" anchor="ctr">
                    <a:solidFill>
                      <a:srgbClr val="D2DEEF"/>
                    </a:solidFill>
                  </a:tcPr>
                </a:tc>
                <a:tc>
                  <a:txBody>
                    <a:bodyPr/>
                    <a:lstStyle/>
                    <a:p>
                      <a:r>
                        <a:rPr lang="sv-SE" sz="1000" dirty="0">
                          <a:solidFill>
                            <a:schemeClr val="tx1"/>
                          </a:solidFill>
                        </a:rPr>
                        <a:t>16</a:t>
                      </a:r>
                    </a:p>
                  </a:txBody>
                  <a:tcPr marL="68580" marR="68580" marT="34290" marB="34290" anchor="ctr">
                    <a:solidFill>
                      <a:srgbClr val="D2DEEF"/>
                    </a:solidFill>
                  </a:tcPr>
                </a:tc>
                <a:tc>
                  <a:txBody>
                    <a:bodyPr/>
                    <a:lstStyle/>
                    <a:p>
                      <a:r>
                        <a:rPr lang="sv-SE" sz="1000" dirty="0">
                          <a:solidFill>
                            <a:schemeClr val="tx1"/>
                          </a:solidFill>
                        </a:rPr>
                        <a:t>7</a:t>
                      </a:r>
                    </a:p>
                  </a:txBody>
                  <a:tcPr marL="68580" marR="68580" marT="34290" marB="34290" anchor="ctr">
                    <a:solidFill>
                      <a:srgbClr val="D2DEEF"/>
                    </a:solidFill>
                  </a:tcPr>
                </a:tc>
                <a:tc>
                  <a:txBody>
                    <a:bodyPr/>
                    <a:lstStyle/>
                    <a:p>
                      <a:r>
                        <a:rPr lang="sv-SE" sz="1000" dirty="0">
                          <a:solidFill>
                            <a:schemeClr val="tx1"/>
                          </a:solidFill>
                        </a:rPr>
                        <a:t>5</a:t>
                      </a:r>
                    </a:p>
                  </a:txBody>
                  <a:tcPr marL="68580" marR="68580" marT="34290" marB="34290" anchor="ctr">
                    <a:solidFill>
                      <a:srgbClr val="D2DEEF"/>
                    </a:solidFill>
                  </a:tcPr>
                </a:tc>
                <a:tc>
                  <a:txBody>
                    <a:bodyPr/>
                    <a:lstStyle/>
                    <a:p>
                      <a:r>
                        <a:rPr lang="sv-SE" sz="1000" dirty="0">
                          <a:solidFill>
                            <a:schemeClr val="tx1"/>
                          </a:solidFill>
                        </a:rPr>
                        <a:t>2</a:t>
                      </a:r>
                    </a:p>
                  </a:txBody>
                  <a:tcPr marL="68580" marR="68580" marT="34290" marB="34290" anchor="ctr">
                    <a:solidFill>
                      <a:srgbClr val="D2DEEF"/>
                    </a:solidFill>
                  </a:tcPr>
                </a:tc>
                <a:tc>
                  <a:txBody>
                    <a:bodyPr/>
                    <a:lstStyle/>
                    <a:p>
                      <a:r>
                        <a:rPr lang="sv-SE" sz="1000" dirty="0">
                          <a:solidFill>
                            <a:schemeClr val="tx1"/>
                          </a:solidFill>
                        </a:rPr>
                        <a:t>34</a:t>
                      </a:r>
                    </a:p>
                  </a:txBody>
                  <a:tcPr marL="68580" marR="68580" marT="34290" marB="34290" anchor="ctr">
                    <a:solidFill>
                      <a:srgbClr val="D2DEEF"/>
                    </a:solidFill>
                  </a:tcPr>
                </a:tc>
                <a:tc>
                  <a:txBody>
                    <a:bodyPr/>
                    <a:lstStyle/>
                    <a:p>
                      <a:r>
                        <a:rPr lang="sv-SE" sz="1000" dirty="0">
                          <a:solidFill>
                            <a:schemeClr val="tx1"/>
                          </a:solidFill>
                        </a:rPr>
                        <a:t>65</a:t>
                      </a:r>
                    </a:p>
                  </a:txBody>
                  <a:tcPr marL="68580" marR="68580" marT="34290" marB="34290" anchor="ctr">
                    <a:solidFill>
                      <a:srgbClr val="D2DEEF"/>
                    </a:solidFill>
                  </a:tcPr>
                </a:tc>
                <a:extLst>
                  <a:ext uri="{0D108BD9-81ED-4DB2-BD59-A6C34878D82A}">
                    <a16:rowId xmlns:a16="http://schemas.microsoft.com/office/drawing/2014/main" val="10003"/>
                  </a:ext>
                </a:extLst>
              </a:tr>
              <a:tr h="283583">
                <a:tc>
                  <a:txBody>
                    <a:bodyPr/>
                    <a:lstStyle/>
                    <a:p>
                      <a:r>
                        <a:rPr lang="sv-SE" sz="1000" dirty="0"/>
                        <a:t>SSK</a:t>
                      </a: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r>
                        <a:rPr lang="sv-SE" sz="1000" dirty="0">
                          <a:solidFill>
                            <a:schemeClr val="tx1"/>
                          </a:solidFill>
                        </a:rPr>
                        <a:t>1</a:t>
                      </a:r>
                    </a:p>
                  </a:txBody>
                  <a:tcPr marL="68580" marR="68580" marT="34290" marB="34290" anchor="ctr">
                    <a:solidFill>
                      <a:srgbClr val="EAEFF7"/>
                    </a:solidFill>
                  </a:tcPr>
                </a:tc>
                <a:tc>
                  <a:txBody>
                    <a:bodyPr/>
                    <a:lstStyle/>
                    <a:p>
                      <a:r>
                        <a:rPr lang="sv-SE" sz="1000" dirty="0"/>
                        <a:t>2</a:t>
                      </a:r>
                    </a:p>
                  </a:txBody>
                  <a:tcPr marL="68580" marR="68580" marT="34290" marB="34290" anchor="ctr">
                    <a:solidFill>
                      <a:srgbClr val="EAEFF7"/>
                    </a:solidFill>
                  </a:tcPr>
                </a:tc>
                <a:tc>
                  <a:txBody>
                    <a:bodyPr/>
                    <a:lstStyle/>
                    <a:p>
                      <a:r>
                        <a:rPr lang="sv-SE" sz="1000" dirty="0"/>
                        <a:t>2</a:t>
                      </a:r>
                    </a:p>
                  </a:txBody>
                  <a:tcPr marL="68580" marR="68580" marT="34290" marB="34290" anchor="ctr">
                    <a:solidFill>
                      <a:srgbClr val="EAEFF7"/>
                    </a:solidFill>
                  </a:tcPr>
                </a:tc>
                <a:tc>
                  <a:txBody>
                    <a:bodyPr/>
                    <a:lstStyle/>
                    <a:p>
                      <a:r>
                        <a:rPr lang="sv-SE" sz="1000" dirty="0"/>
                        <a:t>3</a:t>
                      </a: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2</a:t>
                      </a:r>
                    </a:p>
                  </a:txBody>
                  <a:tcPr marL="68580" marR="68580" marT="34290" marB="34290" anchor="ctr">
                    <a:solidFill>
                      <a:srgbClr val="EAEFF7"/>
                    </a:solidFill>
                  </a:tcPr>
                </a:tc>
                <a:tc>
                  <a:txBody>
                    <a:bodyPr/>
                    <a:lstStyle/>
                    <a:p>
                      <a:r>
                        <a:rPr lang="sv-SE" sz="1000" dirty="0"/>
                        <a:t>12</a:t>
                      </a:r>
                    </a:p>
                  </a:txBody>
                  <a:tcPr marL="68580" marR="68580" marT="34290" marB="34290" anchor="ctr">
                    <a:solidFill>
                      <a:srgbClr val="EAEFF7"/>
                    </a:solidFill>
                  </a:tcPr>
                </a:tc>
                <a:tc>
                  <a:txBody>
                    <a:bodyPr/>
                    <a:lstStyle/>
                    <a:p>
                      <a:r>
                        <a:rPr lang="sv-SE" sz="1000" dirty="0"/>
                        <a:t>14</a:t>
                      </a:r>
                    </a:p>
                  </a:txBody>
                  <a:tcPr marL="68580" marR="68580" marT="34290" marB="34290" anchor="ctr">
                    <a:solidFill>
                      <a:srgbClr val="EAEFF7"/>
                    </a:solidFill>
                  </a:tcPr>
                </a:tc>
                <a:tc>
                  <a:txBody>
                    <a:bodyPr/>
                    <a:lstStyle/>
                    <a:p>
                      <a:r>
                        <a:rPr lang="sv-SE" sz="1000" dirty="0"/>
                        <a:t>3</a:t>
                      </a: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r>
                        <a:rPr lang="sv-SE" sz="1000" dirty="0"/>
                        <a:t>44</a:t>
                      </a:r>
                    </a:p>
                  </a:txBody>
                  <a:tcPr marL="68580" marR="68580" marT="34290" marB="34290" anchor="ctr">
                    <a:solidFill>
                      <a:srgbClr val="EAEFF7"/>
                    </a:solidFill>
                  </a:tcPr>
                </a:tc>
                <a:tc>
                  <a:txBody>
                    <a:bodyPr/>
                    <a:lstStyle/>
                    <a:p>
                      <a:r>
                        <a:rPr lang="sv-SE" sz="1000" dirty="0"/>
                        <a:t>110</a:t>
                      </a:r>
                    </a:p>
                  </a:txBody>
                  <a:tcPr marL="68580" marR="68580" marT="34290" marB="34290" anchor="ctr">
                    <a:solidFill>
                      <a:srgbClr val="EAEFF7"/>
                    </a:solidFill>
                  </a:tcPr>
                </a:tc>
                <a:extLst>
                  <a:ext uri="{0D108BD9-81ED-4DB2-BD59-A6C34878D82A}">
                    <a16:rowId xmlns:a16="http://schemas.microsoft.com/office/drawing/2014/main" val="10004"/>
                  </a:ext>
                </a:extLst>
              </a:tr>
              <a:tr h="283583">
                <a:tc>
                  <a:txBody>
                    <a:bodyPr/>
                    <a:lstStyle/>
                    <a:p>
                      <a:r>
                        <a:rPr lang="sv-SE" sz="1000" dirty="0"/>
                        <a:t>MSK</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solidFill>
                          <a:srgbClr val="FF0000"/>
                        </a:solidFill>
                      </a:endParaRP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2</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1</a:t>
                      </a:r>
                    </a:p>
                  </a:txBody>
                  <a:tcPr marL="68580" marR="68580" marT="34290" marB="34290" anchor="ctr">
                    <a:solidFill>
                      <a:srgbClr val="D2DEEF"/>
                    </a:solidFill>
                  </a:tcPr>
                </a:tc>
                <a:tc>
                  <a:txBody>
                    <a:bodyPr/>
                    <a:lstStyle/>
                    <a:p>
                      <a:r>
                        <a:rPr lang="sv-SE" sz="1000" dirty="0"/>
                        <a:t>1</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12</a:t>
                      </a:r>
                    </a:p>
                  </a:txBody>
                  <a:tcPr marL="68580" marR="68580" marT="34290" marB="34290" anchor="ctr">
                    <a:solidFill>
                      <a:srgbClr val="D2DEEF"/>
                    </a:solidFill>
                  </a:tcPr>
                </a:tc>
                <a:tc>
                  <a:txBody>
                    <a:bodyPr/>
                    <a:lstStyle/>
                    <a:p>
                      <a:r>
                        <a:rPr lang="sv-SE" sz="1000" dirty="0"/>
                        <a:t>10</a:t>
                      </a:r>
                    </a:p>
                  </a:txBody>
                  <a:tcPr marL="68580" marR="68580" marT="34290" marB="34290" anchor="ctr">
                    <a:solidFill>
                      <a:srgbClr val="D2DEEF"/>
                    </a:solidFill>
                  </a:tcPr>
                </a:tc>
                <a:tc>
                  <a:txBody>
                    <a:bodyPr/>
                    <a:lstStyle/>
                    <a:p>
                      <a:r>
                        <a:rPr lang="sv-SE" sz="1000" dirty="0"/>
                        <a:t>11</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37</a:t>
                      </a:r>
                    </a:p>
                  </a:txBody>
                  <a:tcPr marL="68580" marR="68580" marT="34290" marB="34290" anchor="ctr">
                    <a:solidFill>
                      <a:srgbClr val="D2DEEF"/>
                    </a:solidFill>
                  </a:tcPr>
                </a:tc>
                <a:tc>
                  <a:txBody>
                    <a:bodyPr/>
                    <a:lstStyle/>
                    <a:p>
                      <a:r>
                        <a:rPr lang="sv-SE" sz="1000" dirty="0"/>
                        <a:t>58</a:t>
                      </a:r>
                    </a:p>
                  </a:txBody>
                  <a:tcPr marL="68580" marR="68580" marT="34290" marB="34290" anchor="ctr">
                    <a:solidFill>
                      <a:srgbClr val="D2DEEF"/>
                    </a:solidFill>
                  </a:tcPr>
                </a:tc>
                <a:extLst>
                  <a:ext uri="{0D108BD9-81ED-4DB2-BD59-A6C34878D82A}">
                    <a16:rowId xmlns:a16="http://schemas.microsoft.com/office/drawing/2014/main" val="10005"/>
                  </a:ext>
                </a:extLst>
              </a:tr>
              <a:tr h="283583">
                <a:tc>
                  <a:txBody>
                    <a:bodyPr/>
                    <a:lstStyle/>
                    <a:p>
                      <a:r>
                        <a:rPr lang="sv-SE" sz="1000" dirty="0"/>
                        <a:t>LTM</a:t>
                      </a:r>
                    </a:p>
                  </a:txBody>
                  <a:tcPr marL="68580" marR="68580" marT="34290" marB="34290" anchor="ctr">
                    <a:solidFill>
                      <a:srgbClr val="EAEFF7"/>
                    </a:solidFill>
                  </a:tcPr>
                </a:tc>
                <a:tc>
                  <a:txBody>
                    <a:bodyPr/>
                    <a:lstStyle/>
                    <a:p>
                      <a:r>
                        <a:rPr lang="sv-SE" sz="1000" dirty="0"/>
                        <a:t>3</a:t>
                      </a:r>
                    </a:p>
                  </a:txBody>
                  <a:tcPr marL="68580" marR="68580" marT="34290" marB="34290" anchor="ctr">
                    <a:solidFill>
                      <a:srgbClr val="EAEFF7"/>
                    </a:solidFill>
                  </a:tcPr>
                </a:tc>
                <a:tc>
                  <a:txBody>
                    <a:bodyPr/>
                    <a:lstStyle/>
                    <a:p>
                      <a:endParaRPr lang="sv-SE" sz="1000" dirty="0">
                        <a:solidFill>
                          <a:srgbClr val="FF0000"/>
                        </a:solidFill>
                      </a:endParaRP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r>
                        <a:rPr lang="sv-SE" sz="1000" dirty="0"/>
                        <a:t>2</a:t>
                      </a: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r>
                        <a:rPr lang="sv-SE" sz="1000" dirty="0"/>
                        <a:t>2</a:t>
                      </a: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r>
                        <a:rPr lang="sv-SE" sz="1000" dirty="0"/>
                        <a:t>11</a:t>
                      </a:r>
                    </a:p>
                  </a:txBody>
                  <a:tcPr marL="68580" marR="68580" marT="34290" marB="34290" anchor="ctr">
                    <a:solidFill>
                      <a:srgbClr val="EAEFF7"/>
                    </a:solidFill>
                  </a:tcPr>
                </a:tc>
                <a:tc>
                  <a:txBody>
                    <a:bodyPr/>
                    <a:lstStyle/>
                    <a:p>
                      <a:r>
                        <a:rPr lang="sv-SE" sz="1000" dirty="0"/>
                        <a:t>3</a:t>
                      </a:r>
                    </a:p>
                  </a:txBody>
                  <a:tcPr marL="68580" marR="68580" marT="34290" marB="34290" anchor="ctr">
                    <a:solidFill>
                      <a:srgbClr val="EAEFF7"/>
                    </a:solidFill>
                  </a:tcPr>
                </a:tc>
                <a:tc>
                  <a:txBody>
                    <a:bodyPr/>
                    <a:lstStyle/>
                    <a:p>
                      <a:r>
                        <a:rPr lang="sv-SE" sz="1000" dirty="0"/>
                        <a:t>6</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32</a:t>
                      </a:r>
                    </a:p>
                  </a:txBody>
                  <a:tcPr marL="68580" marR="68580" marT="34290" marB="34290" anchor="ctr">
                    <a:solidFill>
                      <a:srgbClr val="EAEFF7"/>
                    </a:solidFill>
                  </a:tcPr>
                </a:tc>
                <a:tc>
                  <a:txBody>
                    <a:bodyPr/>
                    <a:lstStyle/>
                    <a:p>
                      <a:r>
                        <a:rPr lang="sv-SE" sz="1000" dirty="0"/>
                        <a:t>61</a:t>
                      </a:r>
                    </a:p>
                  </a:txBody>
                  <a:tcPr marL="68580" marR="68580" marT="34290" marB="34290" anchor="ctr">
                    <a:solidFill>
                      <a:srgbClr val="EAEFF7"/>
                    </a:solidFill>
                  </a:tcPr>
                </a:tc>
                <a:extLst>
                  <a:ext uri="{0D108BD9-81ED-4DB2-BD59-A6C34878D82A}">
                    <a16:rowId xmlns:a16="http://schemas.microsoft.com/office/drawing/2014/main" val="10006"/>
                  </a:ext>
                </a:extLst>
              </a:tr>
              <a:tr h="283583">
                <a:tc>
                  <a:txBody>
                    <a:bodyPr/>
                    <a:lstStyle/>
                    <a:p>
                      <a:r>
                        <a:rPr lang="sv-SE" sz="1000" dirty="0"/>
                        <a:t>EL</a:t>
                      </a:r>
                    </a:p>
                  </a:txBody>
                  <a:tcPr marL="68580" marR="68580" marT="34290" marB="34290" anchor="ctr">
                    <a:solidFill>
                      <a:srgbClr val="D2DEEF"/>
                    </a:solidFill>
                  </a:tcPr>
                </a:tc>
                <a:tc>
                  <a:txBody>
                    <a:bodyPr/>
                    <a:lstStyle/>
                    <a:p>
                      <a:r>
                        <a:rPr lang="sv-SE" sz="1000" dirty="0"/>
                        <a:t>1</a:t>
                      </a:r>
                    </a:p>
                  </a:txBody>
                  <a:tcPr marL="68580" marR="68580" marT="34290" marB="34290" anchor="ctr">
                    <a:solidFill>
                      <a:srgbClr val="D2DEEF"/>
                    </a:solidFill>
                  </a:tcPr>
                </a:tc>
                <a:tc>
                  <a:txBody>
                    <a:bodyPr/>
                    <a:lstStyle/>
                    <a:p>
                      <a:r>
                        <a:rPr lang="sv-SE" sz="1000" dirty="0">
                          <a:solidFill>
                            <a:schemeClr val="tx1"/>
                          </a:solidFill>
                        </a:rPr>
                        <a:t>1</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2</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1</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9</a:t>
                      </a:r>
                    </a:p>
                  </a:txBody>
                  <a:tcPr marL="68580" marR="68580" marT="34290" marB="34290" anchor="ctr">
                    <a:solidFill>
                      <a:srgbClr val="D2DEEF"/>
                    </a:solidFill>
                  </a:tcPr>
                </a:tc>
                <a:tc>
                  <a:txBody>
                    <a:bodyPr/>
                    <a:lstStyle/>
                    <a:p>
                      <a:r>
                        <a:rPr lang="sv-SE" sz="1000" dirty="0"/>
                        <a:t>1</a:t>
                      </a:r>
                    </a:p>
                  </a:txBody>
                  <a:tcPr marL="68580" marR="68580" marT="34290" marB="34290" anchor="ctr">
                    <a:solidFill>
                      <a:srgbClr val="D2DEEF"/>
                    </a:solidFill>
                  </a:tcPr>
                </a:tc>
                <a:tc>
                  <a:txBody>
                    <a:bodyPr/>
                    <a:lstStyle/>
                    <a:p>
                      <a:r>
                        <a:rPr lang="sv-SE" sz="1000" dirty="0"/>
                        <a:t>3</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18</a:t>
                      </a:r>
                    </a:p>
                  </a:txBody>
                  <a:tcPr marL="68580" marR="68580" marT="34290" marB="34290" anchor="ctr">
                    <a:solidFill>
                      <a:srgbClr val="D2DEEF"/>
                    </a:solidFill>
                  </a:tcPr>
                </a:tc>
                <a:tc>
                  <a:txBody>
                    <a:bodyPr/>
                    <a:lstStyle/>
                    <a:p>
                      <a:r>
                        <a:rPr lang="sv-SE" sz="1000" dirty="0"/>
                        <a:t>33</a:t>
                      </a:r>
                    </a:p>
                  </a:txBody>
                  <a:tcPr marL="68580" marR="68580" marT="34290" marB="34290" anchor="ctr">
                    <a:solidFill>
                      <a:srgbClr val="D2DEEF"/>
                    </a:solidFill>
                  </a:tcPr>
                </a:tc>
                <a:extLst>
                  <a:ext uri="{0D108BD9-81ED-4DB2-BD59-A6C34878D82A}">
                    <a16:rowId xmlns:a16="http://schemas.microsoft.com/office/drawing/2014/main" val="10007"/>
                  </a:ext>
                </a:extLst>
              </a:tr>
              <a:tr h="283583">
                <a:tc>
                  <a:txBody>
                    <a:bodyPr/>
                    <a:lstStyle/>
                    <a:p>
                      <a:r>
                        <a:rPr lang="sv-SE" sz="1000" dirty="0"/>
                        <a:t>PVT</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endParaRPr lang="sv-SE" sz="1000" dirty="0">
                        <a:solidFill>
                          <a:srgbClr val="FF0000"/>
                        </a:solidFill>
                      </a:endParaRP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2</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9</a:t>
                      </a:r>
                    </a:p>
                  </a:txBody>
                  <a:tcPr marL="68580" marR="68580" marT="34290" marB="34290" anchor="ctr">
                    <a:solidFill>
                      <a:srgbClr val="EAEFF7"/>
                    </a:solidFill>
                  </a:tcPr>
                </a:tc>
                <a:tc>
                  <a:txBody>
                    <a:bodyPr/>
                    <a:lstStyle/>
                    <a:p>
                      <a:r>
                        <a:rPr lang="sv-SE" sz="1000" dirty="0"/>
                        <a:t>6</a:t>
                      </a:r>
                    </a:p>
                  </a:txBody>
                  <a:tcPr marL="68580" marR="68580" marT="34290" marB="34290" anchor="ctr">
                    <a:solidFill>
                      <a:srgbClr val="EAEFF7"/>
                    </a:solidFill>
                  </a:tcPr>
                </a:tc>
                <a:tc>
                  <a:txBody>
                    <a:bodyPr/>
                    <a:lstStyle/>
                    <a:p>
                      <a:r>
                        <a:rPr lang="sv-SE" sz="1000" dirty="0"/>
                        <a:t>3</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23</a:t>
                      </a:r>
                    </a:p>
                  </a:txBody>
                  <a:tcPr marL="68580" marR="68580" marT="34290" marB="34290" anchor="ctr">
                    <a:solidFill>
                      <a:srgbClr val="EAEFF7"/>
                    </a:solidFill>
                  </a:tcPr>
                </a:tc>
                <a:tc>
                  <a:txBody>
                    <a:bodyPr/>
                    <a:lstStyle/>
                    <a:p>
                      <a:r>
                        <a:rPr lang="sv-SE" sz="1000" dirty="0"/>
                        <a:t>79</a:t>
                      </a:r>
                    </a:p>
                  </a:txBody>
                  <a:tcPr marL="68580" marR="68580" marT="34290" marB="34290" anchor="ctr">
                    <a:solidFill>
                      <a:srgbClr val="EAEFF7"/>
                    </a:solidFill>
                  </a:tcPr>
                </a:tc>
                <a:extLst>
                  <a:ext uri="{0D108BD9-81ED-4DB2-BD59-A6C34878D82A}">
                    <a16:rowId xmlns:a16="http://schemas.microsoft.com/office/drawing/2014/main" val="10008"/>
                  </a:ext>
                </a:extLst>
              </a:tr>
              <a:tr h="283583">
                <a:tc>
                  <a:txBody>
                    <a:bodyPr/>
                    <a:lstStyle/>
                    <a:p>
                      <a:r>
                        <a:rPr lang="sv-SE" sz="1000" dirty="0"/>
                        <a:t>EK</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solidFill>
                            <a:schemeClr val="tx1"/>
                          </a:solidFill>
                        </a:rPr>
                        <a:t>1</a:t>
                      </a:r>
                    </a:p>
                  </a:txBody>
                  <a:tcPr marL="68580" marR="68580" marT="34290" marB="34290" anchor="ctr">
                    <a:solidFill>
                      <a:srgbClr val="D2DEEF"/>
                    </a:solidFill>
                  </a:tcPr>
                </a:tc>
                <a:tc>
                  <a:txBody>
                    <a:bodyPr/>
                    <a:lstStyle/>
                    <a:p>
                      <a:r>
                        <a:rPr lang="sv-SE" sz="1000" dirty="0"/>
                        <a:t>2</a:t>
                      </a:r>
                    </a:p>
                  </a:txBody>
                  <a:tcPr marL="68580" marR="68580" marT="34290" marB="34290" anchor="ctr">
                    <a:solidFill>
                      <a:srgbClr val="D2DEEF"/>
                    </a:solidFill>
                  </a:tcPr>
                </a:tc>
                <a:tc>
                  <a:txBody>
                    <a:bodyPr/>
                    <a:lstStyle/>
                    <a:p>
                      <a:r>
                        <a:rPr lang="sv-SE" sz="1000" dirty="0"/>
                        <a:t>1</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1</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12</a:t>
                      </a:r>
                    </a:p>
                  </a:txBody>
                  <a:tcPr marL="68580" marR="68580" marT="34290" marB="34290" anchor="ctr">
                    <a:solidFill>
                      <a:srgbClr val="D2DEEF"/>
                    </a:solidFill>
                  </a:tcPr>
                </a:tc>
                <a:tc>
                  <a:txBody>
                    <a:bodyPr/>
                    <a:lstStyle/>
                    <a:p>
                      <a:r>
                        <a:rPr lang="sv-SE" sz="1000" dirty="0"/>
                        <a:t>13</a:t>
                      </a:r>
                    </a:p>
                  </a:txBody>
                  <a:tcPr marL="68580" marR="68580" marT="34290" marB="34290" anchor="ctr">
                    <a:solidFill>
                      <a:srgbClr val="D2DEEF"/>
                    </a:solidFill>
                  </a:tcPr>
                </a:tc>
                <a:tc>
                  <a:txBody>
                    <a:bodyPr/>
                    <a:lstStyle/>
                    <a:p>
                      <a:r>
                        <a:rPr lang="sv-SE" sz="1000" dirty="0"/>
                        <a:t>5</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35</a:t>
                      </a:r>
                    </a:p>
                  </a:txBody>
                  <a:tcPr marL="68580" marR="68580" marT="34290" marB="34290" anchor="ctr">
                    <a:solidFill>
                      <a:srgbClr val="D2DEEF"/>
                    </a:solidFill>
                  </a:tcPr>
                </a:tc>
                <a:tc>
                  <a:txBody>
                    <a:bodyPr/>
                    <a:lstStyle/>
                    <a:p>
                      <a:r>
                        <a:rPr lang="sv-SE" sz="1000" dirty="0"/>
                        <a:t>90</a:t>
                      </a:r>
                    </a:p>
                  </a:txBody>
                  <a:tcPr marL="68580" marR="68580" marT="34290" marB="34290" anchor="ctr">
                    <a:solidFill>
                      <a:srgbClr val="D2DEEF"/>
                    </a:solidFill>
                  </a:tcPr>
                </a:tc>
                <a:extLst>
                  <a:ext uri="{0D108BD9-81ED-4DB2-BD59-A6C34878D82A}">
                    <a16:rowId xmlns:a16="http://schemas.microsoft.com/office/drawing/2014/main" val="10009"/>
                  </a:ext>
                </a:extLst>
              </a:tr>
              <a:tr h="283583">
                <a:tc>
                  <a:txBody>
                    <a:bodyPr/>
                    <a:lstStyle/>
                    <a:p>
                      <a:r>
                        <a:rPr lang="sv-SE" sz="1000" dirty="0"/>
                        <a:t>SYS</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endParaRPr lang="sv-SE" sz="1000" dirty="0">
                        <a:solidFill>
                          <a:srgbClr val="FF0000"/>
                        </a:solidFill>
                      </a:endParaRP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8</a:t>
                      </a:r>
                    </a:p>
                  </a:txBody>
                  <a:tcPr marL="68580" marR="68580" marT="34290" marB="34290" anchor="ctr">
                    <a:solidFill>
                      <a:srgbClr val="EAEFF7"/>
                    </a:solidFill>
                  </a:tcPr>
                </a:tc>
                <a:tc>
                  <a:txBody>
                    <a:bodyPr/>
                    <a:lstStyle/>
                    <a:p>
                      <a:r>
                        <a:rPr lang="sv-SE" sz="1000" dirty="0"/>
                        <a:t>7</a:t>
                      </a:r>
                    </a:p>
                  </a:txBody>
                  <a:tcPr marL="68580" marR="68580" marT="34290" marB="34290" anchor="ctr">
                    <a:solidFill>
                      <a:srgbClr val="EAEFF7"/>
                    </a:solidFill>
                  </a:tcPr>
                </a:tc>
                <a:tc>
                  <a:txBody>
                    <a:bodyPr/>
                    <a:lstStyle/>
                    <a:p>
                      <a:r>
                        <a:rPr lang="sv-SE" sz="1000" dirty="0"/>
                        <a:t>4</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20</a:t>
                      </a:r>
                    </a:p>
                  </a:txBody>
                  <a:tcPr marL="68580" marR="68580" marT="34290" marB="34290" anchor="ctr">
                    <a:solidFill>
                      <a:srgbClr val="EAEFF7"/>
                    </a:solidFill>
                  </a:tcPr>
                </a:tc>
                <a:tc>
                  <a:txBody>
                    <a:bodyPr/>
                    <a:lstStyle/>
                    <a:p>
                      <a:r>
                        <a:rPr lang="sv-SE" sz="1000" dirty="0"/>
                        <a:t>52</a:t>
                      </a:r>
                    </a:p>
                  </a:txBody>
                  <a:tcPr marL="68580" marR="68580" marT="34290" marB="34290" anchor="ctr">
                    <a:solidFill>
                      <a:srgbClr val="EAEFF7"/>
                    </a:solidFill>
                  </a:tcPr>
                </a:tc>
                <a:extLst>
                  <a:ext uri="{0D108BD9-81ED-4DB2-BD59-A6C34878D82A}">
                    <a16:rowId xmlns:a16="http://schemas.microsoft.com/office/drawing/2014/main" val="10010"/>
                  </a:ext>
                </a:extLst>
              </a:tr>
              <a:tr h="283583">
                <a:tc>
                  <a:txBody>
                    <a:bodyPr/>
                    <a:lstStyle/>
                    <a:p>
                      <a:r>
                        <a:rPr lang="sv-SE" sz="1000" dirty="0"/>
                        <a:t>NÄT</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solidFill>
                          <a:srgbClr val="FF0000"/>
                        </a:solidFill>
                      </a:endParaRPr>
                    </a:p>
                  </a:txBody>
                  <a:tcPr marL="68580" marR="68580" marT="34290" marB="34290" anchor="ctr">
                    <a:solidFill>
                      <a:srgbClr val="D2DEEF"/>
                    </a:solidFill>
                  </a:tcPr>
                </a:tc>
                <a:tc>
                  <a:txBody>
                    <a:bodyPr/>
                    <a:lstStyle/>
                    <a:p>
                      <a:r>
                        <a:rPr lang="sv-SE" sz="1000" dirty="0"/>
                        <a:t>1</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2</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10</a:t>
                      </a:r>
                    </a:p>
                  </a:txBody>
                  <a:tcPr marL="68580" marR="68580" marT="34290" marB="34290" anchor="ctr">
                    <a:solidFill>
                      <a:srgbClr val="D2DEEF"/>
                    </a:solidFill>
                  </a:tcPr>
                </a:tc>
                <a:tc>
                  <a:txBody>
                    <a:bodyPr/>
                    <a:lstStyle/>
                    <a:p>
                      <a:r>
                        <a:rPr lang="sv-SE" sz="1000" dirty="0"/>
                        <a:t>5</a:t>
                      </a:r>
                    </a:p>
                  </a:txBody>
                  <a:tcPr marL="68580" marR="68580" marT="34290" marB="34290" anchor="ctr">
                    <a:solidFill>
                      <a:srgbClr val="D2DEEF"/>
                    </a:solidFill>
                  </a:tcPr>
                </a:tc>
                <a:tc>
                  <a:txBody>
                    <a:bodyPr/>
                    <a:lstStyle/>
                    <a:p>
                      <a:r>
                        <a:rPr lang="sv-SE" sz="1000" dirty="0"/>
                        <a:t>7</a:t>
                      </a:r>
                    </a:p>
                  </a:txBody>
                  <a:tcPr marL="68580" marR="68580" marT="34290" marB="34290" anchor="ctr">
                    <a:solidFill>
                      <a:srgbClr val="D2DEEF"/>
                    </a:solidFill>
                  </a:tcPr>
                </a:tc>
                <a:tc>
                  <a:txBody>
                    <a:bodyPr/>
                    <a:lstStyle/>
                    <a:p>
                      <a:endParaRPr lang="sv-SE" sz="1000" dirty="0"/>
                    </a:p>
                  </a:txBody>
                  <a:tcPr marL="68580" marR="68580" marT="34290" marB="34290" anchor="ctr">
                    <a:solidFill>
                      <a:srgbClr val="D2DEEF"/>
                    </a:solidFill>
                  </a:tcPr>
                </a:tc>
                <a:tc>
                  <a:txBody>
                    <a:bodyPr/>
                    <a:lstStyle/>
                    <a:p>
                      <a:r>
                        <a:rPr lang="sv-SE" sz="1000" dirty="0"/>
                        <a:t>25</a:t>
                      </a:r>
                    </a:p>
                  </a:txBody>
                  <a:tcPr marL="68580" marR="68580" marT="34290" marB="34290" anchor="ctr">
                    <a:solidFill>
                      <a:srgbClr val="D2DEEF"/>
                    </a:solidFill>
                  </a:tcPr>
                </a:tc>
                <a:tc>
                  <a:txBody>
                    <a:bodyPr/>
                    <a:lstStyle/>
                    <a:p>
                      <a:r>
                        <a:rPr lang="sv-SE" sz="1000" dirty="0"/>
                        <a:t>69</a:t>
                      </a:r>
                    </a:p>
                  </a:txBody>
                  <a:tcPr marL="68580" marR="68580" marT="34290" marB="34290" anchor="ctr">
                    <a:solidFill>
                      <a:srgbClr val="D2DEEF"/>
                    </a:solidFill>
                  </a:tcPr>
                </a:tc>
                <a:extLst>
                  <a:ext uri="{0D108BD9-81ED-4DB2-BD59-A6C34878D82A}">
                    <a16:rowId xmlns:a16="http://schemas.microsoft.com/office/drawing/2014/main" val="10011"/>
                  </a:ext>
                </a:extLst>
              </a:tr>
              <a:tr h="283583">
                <a:tc>
                  <a:txBody>
                    <a:bodyPr/>
                    <a:lstStyle/>
                    <a:p>
                      <a:r>
                        <a:rPr lang="sv-SE" sz="1000" dirty="0"/>
                        <a:t>DIG</a:t>
                      </a:r>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endParaRPr lang="sv-SE" sz="1000" dirty="0">
                        <a:solidFill>
                          <a:srgbClr val="FF0000"/>
                        </a:solidFill>
                      </a:endParaRP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1</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5</a:t>
                      </a:r>
                    </a:p>
                  </a:txBody>
                  <a:tcPr marL="68580" marR="68580" marT="34290" marB="34290" anchor="ctr">
                    <a:solidFill>
                      <a:srgbClr val="EAEFF7"/>
                    </a:solidFill>
                  </a:tcPr>
                </a:tc>
                <a:tc>
                  <a:txBody>
                    <a:bodyPr/>
                    <a:lstStyle/>
                    <a:p>
                      <a:r>
                        <a:rPr lang="sv-SE" sz="1000" dirty="0"/>
                        <a:t>2</a:t>
                      </a:r>
                    </a:p>
                  </a:txBody>
                  <a:tcPr marL="68580" marR="68580" marT="34290" marB="34290" anchor="ctr">
                    <a:solidFill>
                      <a:srgbClr val="EAEFF7"/>
                    </a:solidFill>
                  </a:tcPr>
                </a:tc>
                <a:tc>
                  <a:txBody>
                    <a:bodyPr/>
                    <a:lstStyle/>
                    <a:p>
                      <a:r>
                        <a:rPr lang="sv-SE" sz="1000" dirty="0"/>
                        <a:t>5</a:t>
                      </a:r>
                    </a:p>
                  </a:txBody>
                  <a:tcPr marL="68580" marR="68580" marT="34290" marB="34290" anchor="ctr">
                    <a:solidFill>
                      <a:srgbClr val="EAEFF7"/>
                    </a:solidFill>
                  </a:tcPr>
                </a:tc>
                <a:tc>
                  <a:txBody>
                    <a:bodyPr/>
                    <a:lstStyle/>
                    <a:p>
                      <a:endParaRPr lang="sv-SE" sz="1000" dirty="0"/>
                    </a:p>
                  </a:txBody>
                  <a:tcPr marL="68580" marR="68580" marT="34290" marB="34290" anchor="ctr">
                    <a:solidFill>
                      <a:srgbClr val="EAEFF7"/>
                    </a:solidFill>
                  </a:tcPr>
                </a:tc>
                <a:tc>
                  <a:txBody>
                    <a:bodyPr/>
                    <a:lstStyle/>
                    <a:p>
                      <a:r>
                        <a:rPr lang="sv-SE" sz="1000" dirty="0"/>
                        <a:t>16</a:t>
                      </a:r>
                    </a:p>
                  </a:txBody>
                  <a:tcPr marL="68580" marR="68580" marT="34290" marB="34290" anchor="ctr">
                    <a:solidFill>
                      <a:srgbClr val="EAEFF7"/>
                    </a:solidFill>
                  </a:tcPr>
                </a:tc>
                <a:tc>
                  <a:txBody>
                    <a:bodyPr/>
                    <a:lstStyle/>
                    <a:p>
                      <a:r>
                        <a:rPr lang="sv-SE" sz="1000" dirty="0"/>
                        <a:t>39</a:t>
                      </a:r>
                    </a:p>
                  </a:txBody>
                  <a:tcPr marL="68580" marR="68580" marT="34290" marB="34290" anchor="ctr">
                    <a:solidFill>
                      <a:srgbClr val="EAEFF7"/>
                    </a:solidFill>
                  </a:tcPr>
                </a:tc>
                <a:extLst>
                  <a:ext uri="{0D108BD9-81ED-4DB2-BD59-A6C34878D82A}">
                    <a16:rowId xmlns:a16="http://schemas.microsoft.com/office/drawing/2014/main" val="10012"/>
                  </a:ext>
                </a:extLst>
              </a:tr>
            </a:tbl>
          </a:graphicData>
        </a:graphic>
      </p:graphicFrame>
      <p:sp>
        <p:nvSpPr>
          <p:cNvPr id="7" name="TextBox 6"/>
          <p:cNvSpPr txBox="1"/>
          <p:nvPr/>
        </p:nvSpPr>
        <p:spPr>
          <a:xfrm>
            <a:off x="521582" y="976685"/>
            <a:ext cx="8364840" cy="600164"/>
          </a:xfrm>
          <a:prstGeom prst="rect">
            <a:avLst/>
          </a:prstGeom>
          <a:noFill/>
        </p:spPr>
        <p:txBody>
          <a:bodyPr wrap="square" rtlCol="0">
            <a:spAutoFit/>
          </a:bodyPr>
          <a:lstStyle/>
          <a:p>
            <a:pPr algn="ctr"/>
            <a:r>
              <a:rPr lang="sv-SE" sz="3300" b="1" dirty="0">
                <a:latin typeface="Arial" panose="020B0604020202020204" pitchFamily="34" charset="0"/>
                <a:cs typeface="Arial" panose="020B0604020202020204" pitchFamily="34" charset="0"/>
              </a:rPr>
              <a:t>Antagning HV ht-16</a:t>
            </a:r>
          </a:p>
        </p:txBody>
      </p:sp>
      <p:sp>
        <p:nvSpPr>
          <p:cNvPr id="9" name="TextBox 8"/>
          <p:cNvSpPr txBox="1"/>
          <p:nvPr/>
        </p:nvSpPr>
        <p:spPr>
          <a:xfrm>
            <a:off x="521582" y="1578930"/>
            <a:ext cx="8364840" cy="300082"/>
          </a:xfrm>
          <a:prstGeom prst="rect">
            <a:avLst/>
          </a:prstGeom>
          <a:noFill/>
        </p:spPr>
        <p:txBody>
          <a:bodyPr wrap="square" rtlCol="0">
            <a:spAutoFit/>
          </a:bodyPr>
          <a:lstStyle/>
          <a:p>
            <a:pPr algn="ctr"/>
            <a:r>
              <a:rPr lang="sv-SE" sz="1350" dirty="0"/>
              <a:t>Antagna från Fyrbodals kommuner till några av Högskolan Västs program höstterminen 2016</a:t>
            </a:r>
          </a:p>
        </p:txBody>
      </p:sp>
    </p:spTree>
    <p:extLst>
      <p:ext uri="{BB962C8B-B14F-4D97-AF65-F5344CB8AC3E}">
        <p14:creationId xmlns:p14="http://schemas.microsoft.com/office/powerpoint/2010/main" val="2720283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 name="Platshållare för innehåll 3"/>
          <p:cNvGraphicFramePr>
            <a:graphicFrameLocks noGrp="1"/>
          </p:cNvGraphicFramePr>
          <p:nvPr>
            <p:ph idx="1"/>
            <p:extLst/>
          </p:nvPr>
        </p:nvGraphicFramePr>
        <p:xfrm>
          <a:off x="1984045" y="4896764"/>
          <a:ext cx="1582187" cy="650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3" name="Platshållare för innehåll 3"/>
          <p:cNvGraphicFramePr>
            <a:graphicFrameLocks/>
          </p:cNvGraphicFramePr>
          <p:nvPr>
            <p:extLst/>
          </p:nvPr>
        </p:nvGraphicFramePr>
        <p:xfrm>
          <a:off x="287363" y="4873761"/>
          <a:ext cx="1597258" cy="6531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9" name="Platshållare för innehåll 3"/>
          <p:cNvGraphicFramePr>
            <a:graphicFrameLocks/>
          </p:cNvGraphicFramePr>
          <p:nvPr>
            <p:extLst/>
          </p:nvPr>
        </p:nvGraphicFramePr>
        <p:xfrm>
          <a:off x="287363" y="4873761"/>
          <a:ext cx="1597258" cy="65315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3" name="Bildobjekt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2230" y="1165786"/>
            <a:ext cx="2130818" cy="1620000"/>
          </a:xfrm>
          <a:prstGeom prst="rect">
            <a:avLst/>
          </a:prstGeom>
        </p:spPr>
      </p:pic>
      <p:sp>
        <p:nvSpPr>
          <p:cNvPr id="5" name="Rektangel 4"/>
          <p:cNvSpPr/>
          <p:nvPr/>
        </p:nvSpPr>
        <p:spPr>
          <a:xfrm>
            <a:off x="168190" y="269431"/>
            <a:ext cx="6382709" cy="769441"/>
          </a:xfrm>
          <a:prstGeom prst="rect">
            <a:avLst/>
          </a:prstGeom>
        </p:spPr>
        <p:txBody>
          <a:bodyPr wrap="none">
            <a:spAutoFit/>
          </a:bodyPr>
          <a:lstStyle/>
          <a:p>
            <a:r>
              <a:rPr lang="sv-SE" sz="4400" dirty="0"/>
              <a:t>Kreativa Kraftfält Fyrbodal</a:t>
            </a:r>
          </a:p>
        </p:txBody>
      </p:sp>
      <p:pic>
        <p:nvPicPr>
          <p:cNvPr id="8" name="Immagine 3" descr="NorthdataMRG_HCM.bmp">
            <a:extLst>
              <a:ext uri="{FF2B5EF4-FFF2-40B4-BE49-F238E27FC236}">
                <a16:creationId xmlns:a16="http://schemas.microsoft.com/office/drawing/2014/main" id="{2292C872-83EF-4105-8D29-3A990BDB09EF}"/>
              </a:ext>
            </a:extLst>
          </p:cNvPr>
          <p:cNvPicPr>
            <a:picLocks noChangeAspect="1"/>
          </p:cNvPicPr>
          <p:nvPr/>
        </p:nvPicPr>
        <p:blipFill>
          <a:blip r:embed="rId19"/>
          <a:stretch>
            <a:fillRect/>
          </a:stretch>
        </p:blipFill>
        <p:spPr>
          <a:xfrm>
            <a:off x="0" y="3092700"/>
            <a:ext cx="4608065" cy="2772000"/>
          </a:xfrm>
          <a:prstGeom prst="rect">
            <a:avLst/>
          </a:prstGeom>
        </p:spPr>
      </p:pic>
      <p:pic>
        <p:nvPicPr>
          <p:cNvPr id="2" name="Bildobjekt 1">
            <a:extLst>
              <a:ext uri="{FF2B5EF4-FFF2-40B4-BE49-F238E27FC236}">
                <a16:creationId xmlns:a16="http://schemas.microsoft.com/office/drawing/2014/main" id="{BD83DA16-12B4-4ADC-B1FB-CF213A9E9214}"/>
              </a:ext>
            </a:extLst>
          </p:cNvPr>
          <p:cNvPicPr>
            <a:picLocks noChangeAspect="1"/>
          </p:cNvPicPr>
          <p:nvPr/>
        </p:nvPicPr>
        <p:blipFill rotWithShape="1">
          <a:blip r:embed="rId20"/>
          <a:srcRect l="30290" t="34708"/>
          <a:stretch/>
        </p:blipFill>
        <p:spPr>
          <a:xfrm>
            <a:off x="4895428" y="1038872"/>
            <a:ext cx="3809910" cy="5292000"/>
          </a:xfrm>
          <a:prstGeom prst="rect">
            <a:avLst/>
          </a:prstGeom>
        </p:spPr>
      </p:pic>
    </p:spTree>
    <p:extLst>
      <p:ext uri="{BB962C8B-B14F-4D97-AF65-F5344CB8AC3E}">
        <p14:creationId xmlns:p14="http://schemas.microsoft.com/office/powerpoint/2010/main" val="2718752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0C120F-D7F7-4C16-BB62-4CC58494437C}"/>
              </a:ext>
            </a:extLst>
          </p:cNvPr>
          <p:cNvSpPr>
            <a:spLocks noGrp="1"/>
          </p:cNvSpPr>
          <p:nvPr>
            <p:ph type="title"/>
          </p:nvPr>
        </p:nvSpPr>
        <p:spPr>
          <a:xfrm>
            <a:off x="628650" y="365127"/>
            <a:ext cx="7886700" cy="617854"/>
          </a:xfrm>
        </p:spPr>
        <p:txBody>
          <a:bodyPr/>
          <a:lstStyle/>
          <a:p>
            <a:pPr algn="ctr"/>
            <a:r>
              <a:rPr lang="sv-SE" dirty="0"/>
              <a:t>Konjunkturläge och arbetslöshet</a:t>
            </a:r>
          </a:p>
        </p:txBody>
      </p:sp>
      <p:pic>
        <p:nvPicPr>
          <p:cNvPr id="3" name="Bildobjekt 2">
            <a:extLst>
              <a:ext uri="{FF2B5EF4-FFF2-40B4-BE49-F238E27FC236}">
                <a16:creationId xmlns:a16="http://schemas.microsoft.com/office/drawing/2014/main" id="{BC2CEEAC-0771-46B3-8A64-AEC6DF8E7CBC}"/>
              </a:ext>
            </a:extLst>
          </p:cNvPr>
          <p:cNvPicPr>
            <a:picLocks noChangeAspect="1"/>
          </p:cNvPicPr>
          <p:nvPr/>
        </p:nvPicPr>
        <p:blipFill>
          <a:blip r:embed="rId3"/>
          <a:stretch>
            <a:fillRect/>
          </a:stretch>
        </p:blipFill>
        <p:spPr>
          <a:xfrm>
            <a:off x="84590" y="1735183"/>
            <a:ext cx="4536905" cy="5153673"/>
          </a:xfrm>
          <a:prstGeom prst="rect">
            <a:avLst/>
          </a:prstGeom>
        </p:spPr>
      </p:pic>
      <p:pic>
        <p:nvPicPr>
          <p:cNvPr id="4" name="Bildobjekt 3">
            <a:extLst>
              <a:ext uri="{FF2B5EF4-FFF2-40B4-BE49-F238E27FC236}">
                <a16:creationId xmlns:a16="http://schemas.microsoft.com/office/drawing/2014/main" id="{E645E635-87BD-4C85-A611-50A56C0C2E05}"/>
              </a:ext>
            </a:extLst>
          </p:cNvPr>
          <p:cNvPicPr>
            <a:picLocks noChangeAspect="1"/>
          </p:cNvPicPr>
          <p:nvPr/>
        </p:nvPicPr>
        <p:blipFill>
          <a:blip r:embed="rId4"/>
          <a:stretch>
            <a:fillRect/>
          </a:stretch>
        </p:blipFill>
        <p:spPr>
          <a:xfrm>
            <a:off x="4504730" y="1610636"/>
            <a:ext cx="4639270" cy="5234048"/>
          </a:xfrm>
          <a:prstGeom prst="rect">
            <a:avLst/>
          </a:prstGeom>
        </p:spPr>
      </p:pic>
    </p:spTree>
    <p:extLst>
      <p:ext uri="{BB962C8B-B14F-4D97-AF65-F5344CB8AC3E}">
        <p14:creationId xmlns:p14="http://schemas.microsoft.com/office/powerpoint/2010/main" val="1400647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46A133-6512-48AC-A579-D04DEDBC2344}"/>
              </a:ext>
            </a:extLst>
          </p:cNvPr>
          <p:cNvSpPr>
            <a:spLocks noGrp="1"/>
          </p:cNvSpPr>
          <p:nvPr>
            <p:ph type="title"/>
          </p:nvPr>
        </p:nvSpPr>
        <p:spPr>
          <a:xfrm>
            <a:off x="628650" y="58224"/>
            <a:ext cx="7886700" cy="1339140"/>
          </a:xfrm>
        </p:spPr>
        <p:txBody>
          <a:bodyPr/>
          <a:lstStyle/>
          <a:p>
            <a:pPr algn="ctr"/>
            <a:r>
              <a:rPr lang="sv-SE" sz="3200" dirty="0"/>
              <a:t>Strukturbildens syfte:  Stärka de lokala och regionala förutsättningarna för långsiktig hållbar tillväxt och utveckling.</a:t>
            </a:r>
            <a:br>
              <a:rPr lang="sv-SE" sz="3200" dirty="0"/>
            </a:br>
            <a:endParaRPr lang="sv-SE" sz="3200" dirty="0"/>
          </a:p>
        </p:txBody>
      </p:sp>
      <p:pic>
        <p:nvPicPr>
          <p:cNvPr id="3" name="Platshållare för innehåll 2">
            <a:extLst>
              <a:ext uri="{FF2B5EF4-FFF2-40B4-BE49-F238E27FC236}">
                <a16:creationId xmlns:a16="http://schemas.microsoft.com/office/drawing/2014/main" id="{736F93DE-0C8A-4784-8345-A00301136D2C}"/>
              </a:ext>
            </a:extLst>
          </p:cNvPr>
          <p:cNvPicPr>
            <a:picLocks noGrp="1" noChangeAspect="1"/>
          </p:cNvPicPr>
          <p:nvPr>
            <p:ph sz="half" idx="2"/>
          </p:nvPr>
        </p:nvPicPr>
        <p:blipFill>
          <a:blip r:embed="rId3"/>
          <a:stretch>
            <a:fillRect/>
          </a:stretch>
        </p:blipFill>
        <p:spPr>
          <a:xfrm>
            <a:off x="5139559" y="1959568"/>
            <a:ext cx="3110417" cy="1692000"/>
          </a:xfrm>
          <a:prstGeom prst="rect">
            <a:avLst/>
          </a:prstGeom>
        </p:spPr>
      </p:pic>
      <p:pic>
        <p:nvPicPr>
          <p:cNvPr id="7" name="Platshållare för innehåll 6">
            <a:extLst>
              <a:ext uri="{FF2B5EF4-FFF2-40B4-BE49-F238E27FC236}">
                <a16:creationId xmlns:a16="http://schemas.microsoft.com/office/drawing/2014/main" id="{0E3D4280-F36A-48A5-BDE2-639004195ACE}"/>
              </a:ext>
            </a:extLst>
          </p:cNvPr>
          <p:cNvPicPr>
            <a:picLocks noGrp="1" noChangeAspect="1"/>
          </p:cNvPicPr>
          <p:nvPr>
            <p:ph sz="half" idx="1"/>
          </p:nvPr>
        </p:nvPicPr>
        <p:blipFill>
          <a:blip r:embed="rId4"/>
          <a:stretch>
            <a:fillRect/>
          </a:stretch>
        </p:blipFill>
        <p:spPr>
          <a:xfrm>
            <a:off x="421728" y="1715335"/>
            <a:ext cx="3886200" cy="1936233"/>
          </a:xfrm>
          <a:prstGeom prst="rect">
            <a:avLst/>
          </a:prstGeom>
        </p:spPr>
      </p:pic>
      <p:sp>
        <p:nvSpPr>
          <p:cNvPr id="6" name="textruta 5">
            <a:extLst>
              <a:ext uri="{FF2B5EF4-FFF2-40B4-BE49-F238E27FC236}">
                <a16:creationId xmlns:a16="http://schemas.microsoft.com/office/drawing/2014/main" id="{E47CF353-0BFB-41FB-88AB-C1C7A5174CFF}"/>
              </a:ext>
            </a:extLst>
          </p:cNvPr>
          <p:cNvSpPr txBox="1"/>
          <p:nvPr/>
        </p:nvSpPr>
        <p:spPr>
          <a:xfrm>
            <a:off x="437494" y="1397363"/>
            <a:ext cx="1927334" cy="369332"/>
          </a:xfrm>
          <a:prstGeom prst="rect">
            <a:avLst/>
          </a:prstGeom>
          <a:noFill/>
        </p:spPr>
        <p:txBody>
          <a:bodyPr wrap="square" rtlCol="0">
            <a:spAutoFit/>
          </a:bodyPr>
          <a:lstStyle/>
          <a:p>
            <a:r>
              <a:rPr lang="sv-SE" dirty="0"/>
              <a:t>Globala mål</a:t>
            </a:r>
          </a:p>
        </p:txBody>
      </p:sp>
      <p:sp>
        <p:nvSpPr>
          <p:cNvPr id="9" name="textruta 8">
            <a:extLst>
              <a:ext uri="{FF2B5EF4-FFF2-40B4-BE49-F238E27FC236}">
                <a16:creationId xmlns:a16="http://schemas.microsoft.com/office/drawing/2014/main" id="{4386EB91-CD55-480D-B113-D5681E20615F}"/>
              </a:ext>
            </a:extLst>
          </p:cNvPr>
          <p:cNvSpPr txBox="1"/>
          <p:nvPr/>
        </p:nvSpPr>
        <p:spPr>
          <a:xfrm>
            <a:off x="5759319" y="1548800"/>
            <a:ext cx="2272874" cy="369332"/>
          </a:xfrm>
          <a:prstGeom prst="rect">
            <a:avLst/>
          </a:prstGeom>
          <a:noFill/>
        </p:spPr>
        <p:txBody>
          <a:bodyPr wrap="square" rtlCol="0">
            <a:spAutoFit/>
          </a:bodyPr>
          <a:lstStyle/>
          <a:p>
            <a:r>
              <a:rPr lang="sv-SE" dirty="0"/>
              <a:t>   Nationella mål</a:t>
            </a:r>
          </a:p>
        </p:txBody>
      </p:sp>
      <p:sp>
        <p:nvSpPr>
          <p:cNvPr id="11" name="textruta 10">
            <a:extLst>
              <a:ext uri="{FF2B5EF4-FFF2-40B4-BE49-F238E27FC236}">
                <a16:creationId xmlns:a16="http://schemas.microsoft.com/office/drawing/2014/main" id="{0AA66879-DD9B-461C-A126-175664CE596B}"/>
              </a:ext>
            </a:extLst>
          </p:cNvPr>
          <p:cNvSpPr txBox="1"/>
          <p:nvPr/>
        </p:nvSpPr>
        <p:spPr>
          <a:xfrm>
            <a:off x="5139559" y="4045923"/>
            <a:ext cx="3177736" cy="1477328"/>
          </a:xfrm>
          <a:prstGeom prst="rect">
            <a:avLst/>
          </a:prstGeom>
          <a:noFill/>
        </p:spPr>
        <p:txBody>
          <a:bodyPr wrap="square" rtlCol="0">
            <a:spAutoFit/>
          </a:bodyPr>
          <a:lstStyle/>
          <a:p>
            <a:endParaRPr lang="sv-SE" dirty="0"/>
          </a:p>
          <a:p>
            <a:endParaRPr lang="sv-SE" dirty="0"/>
          </a:p>
          <a:p>
            <a:endParaRPr lang="sv-SE" dirty="0"/>
          </a:p>
          <a:p>
            <a:endParaRPr lang="sv-SE" dirty="0"/>
          </a:p>
          <a:p>
            <a:endParaRPr lang="sv-SE" dirty="0"/>
          </a:p>
        </p:txBody>
      </p:sp>
      <p:sp>
        <p:nvSpPr>
          <p:cNvPr id="4" name="textruta 3">
            <a:extLst>
              <a:ext uri="{FF2B5EF4-FFF2-40B4-BE49-F238E27FC236}">
                <a16:creationId xmlns:a16="http://schemas.microsoft.com/office/drawing/2014/main" id="{FBF61CE2-ABBA-461C-A142-190982D06B61}"/>
              </a:ext>
            </a:extLst>
          </p:cNvPr>
          <p:cNvSpPr txBox="1"/>
          <p:nvPr/>
        </p:nvSpPr>
        <p:spPr>
          <a:xfrm>
            <a:off x="628650" y="4792717"/>
            <a:ext cx="2083019" cy="369332"/>
          </a:xfrm>
          <a:prstGeom prst="rect">
            <a:avLst/>
          </a:prstGeom>
          <a:noFill/>
        </p:spPr>
        <p:txBody>
          <a:bodyPr wrap="square" rtlCol="0">
            <a:spAutoFit/>
          </a:bodyPr>
          <a:lstStyle/>
          <a:p>
            <a:r>
              <a:rPr lang="sv-SE" dirty="0">
                <a:solidFill>
                  <a:schemeClr val="bg1"/>
                </a:solidFill>
              </a:rPr>
              <a:t>Jorden</a:t>
            </a:r>
          </a:p>
        </p:txBody>
      </p:sp>
      <p:sp>
        <p:nvSpPr>
          <p:cNvPr id="10" name="Rektangel 9">
            <a:extLst>
              <a:ext uri="{FF2B5EF4-FFF2-40B4-BE49-F238E27FC236}">
                <a16:creationId xmlns:a16="http://schemas.microsoft.com/office/drawing/2014/main" id="{70E9C2C8-A048-446A-8499-F2363D688E4E}"/>
              </a:ext>
            </a:extLst>
          </p:cNvPr>
          <p:cNvSpPr/>
          <p:nvPr/>
        </p:nvSpPr>
        <p:spPr>
          <a:xfrm>
            <a:off x="437495" y="4067008"/>
            <a:ext cx="7812482" cy="2215991"/>
          </a:xfrm>
          <a:prstGeom prst="rect">
            <a:avLst/>
          </a:prstGeom>
        </p:spPr>
        <p:txBody>
          <a:bodyPr wrap="square">
            <a:spAutoFit/>
          </a:bodyPr>
          <a:lstStyle/>
          <a:p>
            <a:endParaRPr lang="sv-SE" dirty="0"/>
          </a:p>
          <a:p>
            <a:r>
              <a:rPr lang="sv-SE" sz="2000" u="sng" dirty="0"/>
              <a:t>Regionala mål beslutade i september 2016</a:t>
            </a:r>
            <a:r>
              <a:rPr lang="sv-SE" sz="2000" dirty="0"/>
              <a:t>:</a:t>
            </a:r>
          </a:p>
          <a:p>
            <a:r>
              <a:rPr lang="sv-SE" sz="2000" dirty="0"/>
              <a:t>Strukturbilden - samordnat planeringsunderlag för politiska beslut</a:t>
            </a:r>
          </a:p>
          <a:p>
            <a:r>
              <a:rPr lang="sv-SE" sz="2000" dirty="0"/>
              <a:t>Stärka Fyrbodals förutsättningar i Västra Götaland och Sverige</a:t>
            </a:r>
          </a:p>
          <a:p>
            <a:r>
              <a:rPr lang="sv-SE" sz="2000" dirty="0"/>
              <a:t>Tydliggöra utvecklingsförutsättningar och skapa en samlad målbild</a:t>
            </a:r>
          </a:p>
          <a:p>
            <a:r>
              <a:rPr lang="sv-SE" sz="2000" dirty="0"/>
              <a:t>Utgöra en arena för samarbeten över kommungränserna</a:t>
            </a:r>
          </a:p>
          <a:p>
            <a:r>
              <a:rPr lang="sv-SE" sz="2000" dirty="0"/>
              <a:t>Identifiera strategier och nycklar som driver positiv utveckling </a:t>
            </a:r>
          </a:p>
        </p:txBody>
      </p:sp>
      <p:sp>
        <p:nvSpPr>
          <p:cNvPr id="12" name="Rektangel 11">
            <a:extLst>
              <a:ext uri="{FF2B5EF4-FFF2-40B4-BE49-F238E27FC236}">
                <a16:creationId xmlns:a16="http://schemas.microsoft.com/office/drawing/2014/main" id="{A3D3B0AB-8C27-4E3F-A95B-75DE791821DB}"/>
              </a:ext>
            </a:extLst>
          </p:cNvPr>
          <p:cNvSpPr/>
          <p:nvPr/>
        </p:nvSpPr>
        <p:spPr>
          <a:xfrm>
            <a:off x="283779" y="3646373"/>
            <a:ext cx="8231571" cy="369332"/>
          </a:xfrm>
          <a:prstGeom prst="rect">
            <a:avLst/>
          </a:prstGeom>
        </p:spPr>
        <p:txBody>
          <a:bodyPr wrap="square">
            <a:spAutoFit/>
          </a:bodyPr>
          <a:lstStyle/>
          <a:p>
            <a:r>
              <a:rPr lang="sv-SE" dirty="0"/>
              <a:t>Hållbar utveckling - fysisk planering samordnas med globala, nationella, regionala mål</a:t>
            </a:r>
          </a:p>
        </p:txBody>
      </p:sp>
    </p:spTree>
    <p:extLst>
      <p:ext uri="{BB962C8B-B14F-4D97-AF65-F5344CB8AC3E}">
        <p14:creationId xmlns:p14="http://schemas.microsoft.com/office/powerpoint/2010/main" val="3911084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Övergripande strukturbild</a:t>
            </a:r>
          </a:p>
        </p:txBody>
      </p:sp>
      <p:grpSp>
        <p:nvGrpSpPr>
          <p:cNvPr id="3" name="Grupp 2">
            <a:extLst>
              <a:ext uri="{FF2B5EF4-FFF2-40B4-BE49-F238E27FC236}">
                <a16:creationId xmlns:a16="http://schemas.microsoft.com/office/drawing/2014/main" id="{2B5A0B3D-706F-4EC0-A0C5-25DA48CBD8CE}"/>
              </a:ext>
            </a:extLst>
          </p:cNvPr>
          <p:cNvGrpSpPr/>
          <p:nvPr/>
        </p:nvGrpSpPr>
        <p:grpSpPr>
          <a:xfrm>
            <a:off x="98798" y="1286936"/>
            <a:ext cx="6055504" cy="5571064"/>
            <a:chOff x="98798" y="1286936"/>
            <a:chExt cx="6055504" cy="5571064"/>
          </a:xfrm>
        </p:grpSpPr>
        <p:pic>
          <p:nvPicPr>
            <p:cNvPr id="149" name="Bildobjekt 4" descr="En bild som visar text, karta&#10;&#10;Beskrivning genererad med mycket hög exakthet">
              <a:extLst>
                <a:ext uri="{FF2B5EF4-FFF2-40B4-BE49-F238E27FC236}">
                  <a16:creationId xmlns:a16="http://schemas.microsoft.com/office/drawing/2014/main" id="{C7AB3A01-2038-40CA-AD59-9E1ADCC9A52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98798" y="1286936"/>
              <a:ext cx="6055504" cy="5571064"/>
            </a:xfrm>
            <a:prstGeom prst="rect">
              <a:avLst/>
            </a:prstGeom>
            <a:noFill/>
            <a:ln cap="flat">
              <a:noFill/>
            </a:ln>
          </p:spPr>
        </p:pic>
        <p:sp>
          <p:nvSpPr>
            <p:cNvPr id="184" name="Frihandsfigur: Form 183">
              <a:extLst>
                <a:ext uri="{FF2B5EF4-FFF2-40B4-BE49-F238E27FC236}">
                  <a16:creationId xmlns:a16="http://schemas.microsoft.com/office/drawing/2014/main" id="{C3AC4930-86F1-4154-8DE5-765667D48BCD}"/>
                </a:ext>
              </a:extLst>
            </p:cNvPr>
            <p:cNvSpPr/>
            <p:nvPr/>
          </p:nvSpPr>
          <p:spPr>
            <a:xfrm>
              <a:off x="388057" y="1495788"/>
              <a:ext cx="1288132" cy="5287618"/>
            </a:xfrm>
            <a:custGeom>
              <a:avLst/>
              <a:gdLst>
                <a:gd name="connsiteX0" fmla="*/ 1202635 w 1202635"/>
                <a:gd name="connsiteY0" fmla="*/ 4979504 h 4979504"/>
                <a:gd name="connsiteX1" fmla="*/ 884583 w 1202635"/>
                <a:gd name="connsiteY1" fmla="*/ 2623930 h 4979504"/>
                <a:gd name="connsiteX2" fmla="*/ 0 w 1202635"/>
                <a:gd name="connsiteY2" fmla="*/ 0 h 4979504"/>
              </a:gdLst>
              <a:ahLst/>
              <a:cxnLst>
                <a:cxn ang="0">
                  <a:pos x="connsiteX0" y="connsiteY0"/>
                </a:cxn>
                <a:cxn ang="0">
                  <a:pos x="connsiteX1" y="connsiteY1"/>
                </a:cxn>
                <a:cxn ang="0">
                  <a:pos x="connsiteX2" y="connsiteY2"/>
                </a:cxn>
              </a:cxnLst>
              <a:rect l="l" t="t" r="r" b="b"/>
              <a:pathLst>
                <a:path w="1202635" h="4979504">
                  <a:moveTo>
                    <a:pt x="1202635" y="4979504"/>
                  </a:moveTo>
                  <a:cubicBezTo>
                    <a:pt x="1143828" y="4216675"/>
                    <a:pt x="1085022" y="3453847"/>
                    <a:pt x="884583" y="2623930"/>
                  </a:cubicBezTo>
                  <a:cubicBezTo>
                    <a:pt x="684144" y="1794013"/>
                    <a:pt x="342072" y="897006"/>
                    <a:pt x="0" y="0"/>
                  </a:cubicBezTo>
                </a:path>
              </a:pathLst>
            </a:custGeom>
            <a:noFill/>
            <a:ln w="76200">
              <a:solidFill>
                <a:schemeClr val="accent5"/>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186" name="Frihandsfigur: Form 57">
              <a:extLst>
                <a:ext uri="{FF2B5EF4-FFF2-40B4-BE49-F238E27FC236}">
                  <a16:creationId xmlns:a16="http://schemas.microsoft.com/office/drawing/2014/main" id="{C6E26135-8883-40DF-9248-B9A9FAA992F6}"/>
                </a:ext>
              </a:extLst>
            </p:cNvPr>
            <p:cNvSpPr/>
            <p:nvPr/>
          </p:nvSpPr>
          <p:spPr>
            <a:xfrm>
              <a:off x="1061609" y="6061786"/>
              <a:ext cx="534375" cy="330500"/>
            </a:xfrm>
            <a:custGeom>
              <a:avLst/>
              <a:gdLst>
                <a:gd name="f0" fmla="val 10800000"/>
                <a:gd name="f1" fmla="val 5400000"/>
                <a:gd name="f2" fmla="val 180"/>
                <a:gd name="f3" fmla="val w"/>
                <a:gd name="f4" fmla="val h"/>
                <a:gd name="f5" fmla="val 0"/>
                <a:gd name="f6" fmla="val 298450"/>
                <a:gd name="f7" fmla="val 254000"/>
                <a:gd name="f8" fmla="val 253470"/>
                <a:gd name="f9" fmla="val 77258"/>
                <a:gd name="f10" fmla="val 208491"/>
                <a:gd name="f11" fmla="val 154517"/>
                <a:gd name="f12" fmla="val 158750"/>
                <a:gd name="f13" fmla="val 196850"/>
                <a:gd name="f14" fmla="val 109009"/>
                <a:gd name="f15" fmla="val 239183"/>
                <a:gd name="f16" fmla="val 54504"/>
                <a:gd name="f17" fmla="val 246591"/>
                <a:gd name="f18" fmla="+- 0 0 -90"/>
                <a:gd name="f19" fmla="*/ f3 1 298450"/>
                <a:gd name="f20" fmla="*/ f4 1 254000"/>
                <a:gd name="f21" fmla="+- f7 0 f5"/>
                <a:gd name="f22" fmla="+- f6 0 f5"/>
                <a:gd name="f23" fmla="*/ f18 f0 1"/>
                <a:gd name="f24" fmla="*/ f22 1 298450"/>
                <a:gd name="f25" fmla="*/ f21 1 254000"/>
                <a:gd name="f26" fmla="*/ 298450 f22 1"/>
                <a:gd name="f27" fmla="*/ 0 f21 1"/>
                <a:gd name="f28" fmla="*/ 158750 f22 1"/>
                <a:gd name="f29" fmla="*/ 196850 f21 1"/>
                <a:gd name="f30" fmla="*/ 0 f22 1"/>
                <a:gd name="f31" fmla="*/ 254000 f21 1"/>
                <a:gd name="f32" fmla="*/ f23 1 f2"/>
                <a:gd name="f33" fmla="*/ f26 1 298450"/>
                <a:gd name="f34" fmla="*/ f27 1 254000"/>
                <a:gd name="f35" fmla="*/ f28 1 298450"/>
                <a:gd name="f36" fmla="*/ f29 1 254000"/>
                <a:gd name="f37" fmla="*/ f30 1 298450"/>
                <a:gd name="f38" fmla="*/ f31 1 254000"/>
                <a:gd name="f39" fmla="*/ f5 1 f24"/>
                <a:gd name="f40" fmla="*/ f6 1 f24"/>
                <a:gd name="f41" fmla="*/ f5 1 f25"/>
                <a:gd name="f42" fmla="*/ f7 1 f25"/>
                <a:gd name="f43" fmla="+- f32 0 f1"/>
                <a:gd name="f44" fmla="*/ f33 1 f24"/>
                <a:gd name="f45" fmla="*/ f34 1 f25"/>
                <a:gd name="f46" fmla="*/ f35 1 f24"/>
                <a:gd name="f47" fmla="*/ f36 1 f25"/>
                <a:gd name="f48" fmla="*/ f37 1 f24"/>
                <a:gd name="f49" fmla="*/ f38 1 f25"/>
                <a:gd name="f50" fmla="*/ f39 f19 1"/>
                <a:gd name="f51" fmla="*/ f40 f19 1"/>
                <a:gd name="f52" fmla="*/ f42 f20 1"/>
                <a:gd name="f53" fmla="*/ f41 f20 1"/>
                <a:gd name="f54" fmla="*/ f44 f19 1"/>
                <a:gd name="f55" fmla="*/ f45 f20 1"/>
                <a:gd name="f56" fmla="*/ f46 f19 1"/>
                <a:gd name="f57" fmla="*/ f47 f20 1"/>
                <a:gd name="f58" fmla="*/ f48 f19 1"/>
                <a:gd name="f59" fmla="*/ f49 f20 1"/>
              </a:gdLst>
              <a:ahLst/>
              <a:cxnLst>
                <a:cxn ang="3cd4">
                  <a:pos x="hc" y="t"/>
                </a:cxn>
                <a:cxn ang="0">
                  <a:pos x="r" y="vc"/>
                </a:cxn>
                <a:cxn ang="cd4">
                  <a:pos x="hc" y="b"/>
                </a:cxn>
                <a:cxn ang="cd2">
                  <a:pos x="l" y="vc"/>
                </a:cxn>
                <a:cxn ang="f43">
                  <a:pos x="f54" y="f55"/>
                </a:cxn>
                <a:cxn ang="f43">
                  <a:pos x="f56" y="f57"/>
                </a:cxn>
                <a:cxn ang="f43">
                  <a:pos x="f58" y="f59"/>
                </a:cxn>
              </a:cxnLst>
              <a:rect l="f50" t="f53" r="f51" b="f52"/>
              <a:pathLst>
                <a:path w="298450" h="254000">
                  <a:moveTo>
                    <a:pt x="f6" y="f5"/>
                  </a:moveTo>
                  <a:cubicBezTo>
                    <a:pt x="f8" y="f9"/>
                    <a:pt x="f10" y="f11"/>
                    <a:pt x="f12" y="f13"/>
                  </a:cubicBezTo>
                  <a:cubicBezTo>
                    <a:pt x="f14" y="f15"/>
                    <a:pt x="f16" y="f17"/>
                    <a:pt x="f5" y="f7"/>
                  </a:cubicBezTo>
                </a:path>
              </a:pathLst>
            </a:custGeom>
            <a:noFill/>
            <a:ln w="63495" cap="flat">
              <a:solidFill>
                <a:srgbClr val="4472C4"/>
              </a:solidFill>
              <a:prstDash val="solid"/>
              <a:miter/>
              <a:tailEnd type="triangle"/>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sp>
          <p:nvSpPr>
            <p:cNvPr id="187" name="Frihandsfigur: Form 53">
              <a:extLst>
                <a:ext uri="{FF2B5EF4-FFF2-40B4-BE49-F238E27FC236}">
                  <a16:creationId xmlns:a16="http://schemas.microsoft.com/office/drawing/2014/main" id="{D98E79A8-C38F-4FD5-A4ED-FCAA4F37AE69}"/>
                </a:ext>
              </a:extLst>
            </p:cNvPr>
            <p:cNvSpPr/>
            <p:nvPr/>
          </p:nvSpPr>
          <p:spPr>
            <a:xfrm>
              <a:off x="1586897" y="5987192"/>
              <a:ext cx="645739" cy="336097"/>
            </a:xfrm>
            <a:custGeom>
              <a:avLst/>
              <a:gdLst>
                <a:gd name="f0" fmla="val 10800000"/>
                <a:gd name="f1" fmla="val 5400000"/>
                <a:gd name="f2" fmla="val 180"/>
                <a:gd name="f3" fmla="val w"/>
                <a:gd name="f4" fmla="val h"/>
                <a:gd name="f5" fmla="val 0"/>
                <a:gd name="f6" fmla="val 431800"/>
                <a:gd name="f7" fmla="val 222250"/>
                <a:gd name="f8" fmla="val 33866"/>
                <a:gd name="f9" fmla="val 38629"/>
                <a:gd name="f10" fmla="val 67733"/>
                <a:gd name="f11" fmla="val 77258"/>
                <a:gd name="f12" fmla="val 139700"/>
                <a:gd name="f13" fmla="val 114300"/>
                <a:gd name="f14" fmla="val 211667"/>
                <a:gd name="f15" fmla="val 151342"/>
                <a:gd name="f16" fmla="+- 0 0 -90"/>
                <a:gd name="f17" fmla="*/ f3 1 431800"/>
                <a:gd name="f18" fmla="*/ f4 1 222250"/>
                <a:gd name="f19" fmla="+- f7 0 f5"/>
                <a:gd name="f20" fmla="+- f6 0 f5"/>
                <a:gd name="f21" fmla="*/ f16 f0 1"/>
                <a:gd name="f22" fmla="*/ f20 1 431800"/>
                <a:gd name="f23" fmla="*/ f19 1 222250"/>
                <a:gd name="f24" fmla="*/ 0 f20 1"/>
                <a:gd name="f25" fmla="*/ 0 f19 1"/>
                <a:gd name="f26" fmla="*/ 139700 f20 1"/>
                <a:gd name="f27" fmla="*/ 114300 f19 1"/>
                <a:gd name="f28" fmla="*/ 431800 f20 1"/>
                <a:gd name="f29" fmla="*/ 222250 f19 1"/>
                <a:gd name="f30" fmla="*/ f21 1 f2"/>
                <a:gd name="f31" fmla="*/ f24 1 431800"/>
                <a:gd name="f32" fmla="*/ f25 1 222250"/>
                <a:gd name="f33" fmla="*/ f26 1 431800"/>
                <a:gd name="f34" fmla="*/ f27 1 222250"/>
                <a:gd name="f35" fmla="*/ f28 1 431800"/>
                <a:gd name="f36" fmla="*/ f29 1 222250"/>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7"/>
                </a:cxn>
                <a:cxn ang="f41">
                  <a:pos x="f56" y="f57"/>
                </a:cxn>
              </a:cxnLst>
              <a:rect l="f48" t="f51" r="f49" b="f50"/>
              <a:pathLst>
                <a:path w="431800" h="222250">
                  <a:moveTo>
                    <a:pt x="f5" y="f5"/>
                  </a:moveTo>
                  <a:cubicBezTo>
                    <a:pt x="f8" y="f9"/>
                    <a:pt x="f10" y="f11"/>
                    <a:pt x="f12" y="f13"/>
                  </a:cubicBezTo>
                  <a:cubicBezTo>
                    <a:pt x="f14" y="f15"/>
                    <a:pt x="f6" y="f7"/>
                    <a:pt x="f6" y="f7"/>
                  </a:cubicBezTo>
                  <a:lnTo>
                    <a:pt x="f6" y="f7"/>
                  </a:lnTo>
                </a:path>
              </a:pathLst>
            </a:custGeom>
            <a:noFill/>
            <a:ln w="63495" cap="flat">
              <a:solidFill>
                <a:srgbClr val="4472C4"/>
              </a:solidFill>
              <a:prstDash val="solid"/>
              <a:miter/>
              <a:tailEnd type="triangle"/>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188" name="Rak koppling 24">
              <a:extLst>
                <a:ext uri="{FF2B5EF4-FFF2-40B4-BE49-F238E27FC236}">
                  <a16:creationId xmlns:a16="http://schemas.microsoft.com/office/drawing/2014/main" id="{3E146A03-DA42-408F-A6EB-7C91D8F71D17}"/>
                </a:ext>
              </a:extLst>
            </p:cNvPr>
            <p:cNvCxnSpPr>
              <a:cxnSpLocks/>
            </p:cNvCxnSpPr>
            <p:nvPr/>
          </p:nvCxnSpPr>
          <p:spPr>
            <a:xfrm flipH="1">
              <a:off x="628650" y="4042911"/>
              <a:ext cx="1106511" cy="310775"/>
            </a:xfrm>
            <a:prstGeom prst="straightConnector1">
              <a:avLst/>
            </a:prstGeom>
            <a:noFill/>
            <a:ln w="38103" cap="flat">
              <a:solidFill>
                <a:srgbClr val="4472C4"/>
              </a:solidFill>
              <a:prstDash val="solid"/>
              <a:miter/>
              <a:tailEnd type="triangle"/>
            </a:ln>
          </p:spPr>
        </p:cxnSp>
        <p:sp>
          <p:nvSpPr>
            <p:cNvPr id="189" name="Ellips 5">
              <a:extLst>
                <a:ext uri="{FF2B5EF4-FFF2-40B4-BE49-F238E27FC236}">
                  <a16:creationId xmlns:a16="http://schemas.microsoft.com/office/drawing/2014/main" id="{F0A23D54-9BBE-4F8F-9203-A67EF40C7D4B}"/>
                </a:ext>
              </a:extLst>
            </p:cNvPr>
            <p:cNvSpPr/>
            <p:nvPr/>
          </p:nvSpPr>
          <p:spPr>
            <a:xfrm>
              <a:off x="1477537" y="3958362"/>
              <a:ext cx="257624" cy="2445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190" name="Rak koppling 20">
              <a:extLst>
                <a:ext uri="{FF2B5EF4-FFF2-40B4-BE49-F238E27FC236}">
                  <a16:creationId xmlns:a16="http://schemas.microsoft.com/office/drawing/2014/main" id="{F9655929-4637-4342-ADBA-2B5B8B976044}"/>
                </a:ext>
              </a:extLst>
            </p:cNvPr>
            <p:cNvCxnSpPr>
              <a:cxnSpLocks/>
              <a:endCxn id="193" idx="0"/>
            </p:cNvCxnSpPr>
            <p:nvPr/>
          </p:nvCxnSpPr>
          <p:spPr>
            <a:xfrm flipV="1">
              <a:off x="2147895" y="3923416"/>
              <a:ext cx="101611" cy="477322"/>
            </a:xfrm>
            <a:prstGeom prst="straightConnector1">
              <a:avLst/>
            </a:prstGeom>
            <a:noFill/>
            <a:ln w="63495" cap="flat">
              <a:solidFill>
                <a:srgbClr val="4472C4"/>
              </a:solidFill>
              <a:prstDash val="solid"/>
              <a:miter/>
            </a:ln>
          </p:spPr>
        </p:cxnSp>
        <p:cxnSp>
          <p:nvCxnSpPr>
            <p:cNvPr id="192" name="Rak koppling 191">
              <a:extLst>
                <a:ext uri="{FF2B5EF4-FFF2-40B4-BE49-F238E27FC236}">
                  <a16:creationId xmlns:a16="http://schemas.microsoft.com/office/drawing/2014/main" id="{5E5C143E-D517-478B-8059-3A93AA11F75E}"/>
                </a:ext>
              </a:extLst>
            </p:cNvPr>
            <p:cNvCxnSpPr>
              <a:cxnSpLocks/>
              <a:endCxn id="193" idx="0"/>
            </p:cNvCxnSpPr>
            <p:nvPr/>
          </p:nvCxnSpPr>
          <p:spPr>
            <a:xfrm flipH="1">
              <a:off x="2249506" y="3015703"/>
              <a:ext cx="253208" cy="90771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3" name="Ellips 19">
              <a:extLst>
                <a:ext uri="{FF2B5EF4-FFF2-40B4-BE49-F238E27FC236}">
                  <a16:creationId xmlns:a16="http://schemas.microsoft.com/office/drawing/2014/main" id="{CBE2B21F-F959-428C-86E6-A039D1397020}"/>
                </a:ext>
              </a:extLst>
            </p:cNvPr>
            <p:cNvSpPr/>
            <p:nvPr/>
          </p:nvSpPr>
          <p:spPr>
            <a:xfrm>
              <a:off x="2138769" y="3923416"/>
              <a:ext cx="221473" cy="20995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194" name="Rak koppling 10">
              <a:extLst>
                <a:ext uri="{FF2B5EF4-FFF2-40B4-BE49-F238E27FC236}">
                  <a16:creationId xmlns:a16="http://schemas.microsoft.com/office/drawing/2014/main" id="{31C026AB-703C-49B1-A28B-9343AAABDA47}"/>
                </a:ext>
              </a:extLst>
            </p:cNvPr>
            <p:cNvCxnSpPr>
              <a:cxnSpLocks/>
            </p:cNvCxnSpPr>
            <p:nvPr/>
          </p:nvCxnSpPr>
          <p:spPr>
            <a:xfrm>
              <a:off x="1689619" y="4090996"/>
              <a:ext cx="494692" cy="307440"/>
            </a:xfrm>
            <a:prstGeom prst="straightConnector1">
              <a:avLst/>
            </a:prstGeom>
            <a:noFill/>
            <a:ln w="63495" cap="flat">
              <a:solidFill>
                <a:srgbClr val="4472C4"/>
              </a:solidFill>
              <a:prstDash val="solid"/>
              <a:miter/>
            </a:ln>
          </p:spPr>
        </p:cxnSp>
        <p:cxnSp>
          <p:nvCxnSpPr>
            <p:cNvPr id="195" name="Rak koppling 7">
              <a:extLst>
                <a:ext uri="{FF2B5EF4-FFF2-40B4-BE49-F238E27FC236}">
                  <a16:creationId xmlns:a16="http://schemas.microsoft.com/office/drawing/2014/main" id="{50011073-2556-4137-BE7C-893CE910939A}"/>
                </a:ext>
              </a:extLst>
            </p:cNvPr>
            <p:cNvCxnSpPr>
              <a:cxnSpLocks/>
              <a:endCxn id="193" idx="3"/>
            </p:cNvCxnSpPr>
            <p:nvPr/>
          </p:nvCxnSpPr>
          <p:spPr>
            <a:xfrm flipV="1">
              <a:off x="1703366" y="4028393"/>
              <a:ext cx="435403" cy="29950"/>
            </a:xfrm>
            <a:prstGeom prst="straightConnector1">
              <a:avLst/>
            </a:prstGeom>
            <a:noFill/>
            <a:ln w="63495" cap="flat">
              <a:solidFill>
                <a:srgbClr val="4472C4"/>
              </a:solidFill>
              <a:prstDash val="solid"/>
              <a:miter/>
            </a:ln>
          </p:spPr>
        </p:cxnSp>
        <p:cxnSp>
          <p:nvCxnSpPr>
            <p:cNvPr id="198" name="Rak koppling 26">
              <a:extLst>
                <a:ext uri="{FF2B5EF4-FFF2-40B4-BE49-F238E27FC236}">
                  <a16:creationId xmlns:a16="http://schemas.microsoft.com/office/drawing/2014/main" id="{46DDFEFD-B29C-447A-B8F3-C768823DFD07}"/>
                </a:ext>
              </a:extLst>
            </p:cNvPr>
            <p:cNvCxnSpPr>
              <a:cxnSpLocks/>
            </p:cNvCxnSpPr>
            <p:nvPr/>
          </p:nvCxnSpPr>
          <p:spPr>
            <a:xfrm flipH="1">
              <a:off x="1658085" y="4353686"/>
              <a:ext cx="480684" cy="1583585"/>
            </a:xfrm>
            <a:prstGeom prst="straightConnector1">
              <a:avLst/>
            </a:prstGeom>
            <a:noFill/>
            <a:ln w="63495" cap="flat">
              <a:solidFill>
                <a:srgbClr val="4472C4"/>
              </a:solidFill>
              <a:prstDash val="solid"/>
              <a:miter/>
            </a:ln>
          </p:spPr>
        </p:cxnSp>
        <p:cxnSp>
          <p:nvCxnSpPr>
            <p:cNvPr id="203" name="Rak koppling 46">
              <a:extLst>
                <a:ext uri="{FF2B5EF4-FFF2-40B4-BE49-F238E27FC236}">
                  <a16:creationId xmlns:a16="http://schemas.microsoft.com/office/drawing/2014/main" id="{A7B23E99-153E-4EAD-93E2-130066BA6E1E}"/>
                </a:ext>
              </a:extLst>
            </p:cNvPr>
            <p:cNvCxnSpPr>
              <a:cxnSpLocks/>
            </p:cNvCxnSpPr>
            <p:nvPr/>
          </p:nvCxnSpPr>
          <p:spPr>
            <a:xfrm flipH="1">
              <a:off x="1611714" y="3423651"/>
              <a:ext cx="111596" cy="607763"/>
            </a:xfrm>
            <a:prstGeom prst="straightConnector1">
              <a:avLst/>
            </a:prstGeom>
            <a:noFill/>
            <a:ln w="25402" cap="flat">
              <a:solidFill>
                <a:srgbClr val="4472C4"/>
              </a:solidFill>
              <a:prstDash val="solid"/>
              <a:miter/>
            </a:ln>
          </p:spPr>
        </p:cxnSp>
        <p:cxnSp>
          <p:nvCxnSpPr>
            <p:cNvPr id="204" name="Rak koppling 29">
              <a:extLst>
                <a:ext uri="{FF2B5EF4-FFF2-40B4-BE49-F238E27FC236}">
                  <a16:creationId xmlns:a16="http://schemas.microsoft.com/office/drawing/2014/main" id="{6714FE3B-62A7-457F-BEDF-CCC3DC857AB5}"/>
                </a:ext>
              </a:extLst>
            </p:cNvPr>
            <p:cNvCxnSpPr>
              <a:cxnSpLocks/>
            </p:cNvCxnSpPr>
            <p:nvPr/>
          </p:nvCxnSpPr>
          <p:spPr>
            <a:xfrm flipV="1">
              <a:off x="2490451" y="1495788"/>
              <a:ext cx="636099" cy="1566366"/>
            </a:xfrm>
            <a:prstGeom prst="straightConnector1">
              <a:avLst/>
            </a:prstGeom>
            <a:noFill/>
            <a:ln w="31750" cap="flat">
              <a:solidFill>
                <a:srgbClr val="4472C4"/>
              </a:solidFill>
              <a:prstDash val="solid"/>
              <a:miter/>
              <a:tailEnd type="arrow"/>
            </a:ln>
          </p:spPr>
        </p:cxnSp>
        <p:cxnSp>
          <p:nvCxnSpPr>
            <p:cNvPr id="206" name="Rak koppling 31">
              <a:extLst>
                <a:ext uri="{FF2B5EF4-FFF2-40B4-BE49-F238E27FC236}">
                  <a16:creationId xmlns:a16="http://schemas.microsoft.com/office/drawing/2014/main" id="{92E1C7FA-98CE-43A0-8EF6-2BDBB6930119}"/>
                </a:ext>
              </a:extLst>
            </p:cNvPr>
            <p:cNvCxnSpPr>
              <a:cxnSpLocks/>
            </p:cNvCxnSpPr>
            <p:nvPr/>
          </p:nvCxnSpPr>
          <p:spPr>
            <a:xfrm flipH="1" flipV="1">
              <a:off x="1207748" y="1972233"/>
              <a:ext cx="1282703" cy="1090230"/>
            </a:xfrm>
            <a:prstGeom prst="straightConnector1">
              <a:avLst/>
            </a:prstGeom>
            <a:noFill/>
            <a:ln w="19050" cap="flat">
              <a:solidFill>
                <a:srgbClr val="4472C4"/>
              </a:solidFill>
              <a:prstDash val="sysDot"/>
              <a:miter/>
              <a:tailEnd type="arrow"/>
            </a:ln>
          </p:spPr>
        </p:cxnSp>
        <p:cxnSp>
          <p:nvCxnSpPr>
            <p:cNvPr id="208" name="Rak koppling 36">
              <a:extLst>
                <a:ext uri="{FF2B5EF4-FFF2-40B4-BE49-F238E27FC236}">
                  <a16:creationId xmlns:a16="http://schemas.microsoft.com/office/drawing/2014/main" id="{6EECC25E-8AA7-4841-88A2-2DFEAF03AF00}"/>
                </a:ext>
              </a:extLst>
            </p:cNvPr>
            <p:cNvCxnSpPr>
              <a:cxnSpLocks/>
            </p:cNvCxnSpPr>
            <p:nvPr/>
          </p:nvCxnSpPr>
          <p:spPr>
            <a:xfrm>
              <a:off x="2216729" y="1955986"/>
              <a:ext cx="715141" cy="26889"/>
            </a:xfrm>
            <a:prstGeom prst="straightConnector1">
              <a:avLst/>
            </a:prstGeom>
            <a:noFill/>
            <a:ln w="25402" cap="flat">
              <a:solidFill>
                <a:srgbClr val="4472C4"/>
              </a:solidFill>
              <a:prstDash val="solid"/>
              <a:miter/>
            </a:ln>
          </p:spPr>
        </p:cxnSp>
        <p:cxnSp>
          <p:nvCxnSpPr>
            <p:cNvPr id="209" name="Rak koppling 48">
              <a:extLst>
                <a:ext uri="{FF2B5EF4-FFF2-40B4-BE49-F238E27FC236}">
                  <a16:creationId xmlns:a16="http://schemas.microsoft.com/office/drawing/2014/main" id="{C8759487-EF9A-4665-B764-407910BF3C20}"/>
                </a:ext>
              </a:extLst>
            </p:cNvPr>
            <p:cNvCxnSpPr>
              <a:cxnSpLocks/>
            </p:cNvCxnSpPr>
            <p:nvPr/>
          </p:nvCxnSpPr>
          <p:spPr>
            <a:xfrm flipV="1">
              <a:off x="1683397" y="1929567"/>
              <a:ext cx="514344" cy="380217"/>
            </a:xfrm>
            <a:prstGeom prst="straightConnector1">
              <a:avLst/>
            </a:prstGeom>
            <a:noFill/>
            <a:ln w="25402" cap="flat">
              <a:solidFill>
                <a:srgbClr val="4472C4"/>
              </a:solidFill>
              <a:prstDash val="solid"/>
              <a:miter/>
            </a:ln>
          </p:spPr>
        </p:cxnSp>
        <p:cxnSp>
          <p:nvCxnSpPr>
            <p:cNvPr id="210" name="Rak koppling 55">
              <a:extLst>
                <a:ext uri="{FF2B5EF4-FFF2-40B4-BE49-F238E27FC236}">
                  <a16:creationId xmlns:a16="http://schemas.microsoft.com/office/drawing/2014/main" id="{6FF9D6E0-FD0C-4AAC-AA9C-756E722BE8AD}"/>
                </a:ext>
              </a:extLst>
            </p:cNvPr>
            <p:cNvCxnSpPr>
              <a:cxnSpLocks/>
            </p:cNvCxnSpPr>
            <p:nvPr/>
          </p:nvCxnSpPr>
          <p:spPr>
            <a:xfrm>
              <a:off x="2181393" y="1955986"/>
              <a:ext cx="103263" cy="309021"/>
            </a:xfrm>
            <a:prstGeom prst="straightConnector1">
              <a:avLst/>
            </a:prstGeom>
            <a:noFill/>
            <a:ln w="25402" cap="flat">
              <a:solidFill>
                <a:srgbClr val="4472C4"/>
              </a:solidFill>
              <a:prstDash val="solid"/>
              <a:miter/>
            </a:ln>
          </p:spPr>
        </p:cxnSp>
        <p:cxnSp>
          <p:nvCxnSpPr>
            <p:cNvPr id="215" name="Rak pilkoppling 86">
              <a:extLst>
                <a:ext uri="{FF2B5EF4-FFF2-40B4-BE49-F238E27FC236}">
                  <a16:creationId xmlns:a16="http://schemas.microsoft.com/office/drawing/2014/main" id="{11574A7F-1FB2-4251-9BF8-FD844A01A6DF}"/>
                </a:ext>
              </a:extLst>
            </p:cNvPr>
            <p:cNvCxnSpPr>
              <a:cxnSpLocks/>
            </p:cNvCxnSpPr>
            <p:nvPr/>
          </p:nvCxnSpPr>
          <p:spPr>
            <a:xfrm flipV="1">
              <a:off x="1823412" y="4080619"/>
              <a:ext cx="2267821" cy="1941628"/>
            </a:xfrm>
            <a:prstGeom prst="straightConnector1">
              <a:avLst/>
            </a:prstGeom>
            <a:noFill/>
            <a:ln w="50804" cap="flat">
              <a:solidFill>
                <a:srgbClr val="FFC000"/>
              </a:solidFill>
              <a:prstDash val="solid"/>
              <a:miter/>
            </a:ln>
          </p:spPr>
        </p:cxnSp>
        <p:sp>
          <p:nvSpPr>
            <p:cNvPr id="185" name="Ellips 5">
              <a:extLst>
                <a:ext uri="{FF2B5EF4-FFF2-40B4-BE49-F238E27FC236}">
                  <a16:creationId xmlns:a16="http://schemas.microsoft.com/office/drawing/2014/main" id="{D4E8C8D9-312E-44A0-8F24-B098523E0B47}"/>
                </a:ext>
              </a:extLst>
            </p:cNvPr>
            <p:cNvSpPr/>
            <p:nvPr/>
          </p:nvSpPr>
          <p:spPr>
            <a:xfrm>
              <a:off x="1328797" y="5798545"/>
              <a:ext cx="636651" cy="59374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217" name="Rak koppling 93">
              <a:extLst>
                <a:ext uri="{FF2B5EF4-FFF2-40B4-BE49-F238E27FC236}">
                  <a16:creationId xmlns:a16="http://schemas.microsoft.com/office/drawing/2014/main" id="{457A4A60-27A4-481A-90AF-3B4EE2DE0B4E}"/>
                </a:ext>
              </a:extLst>
            </p:cNvPr>
            <p:cNvCxnSpPr>
              <a:cxnSpLocks/>
            </p:cNvCxnSpPr>
            <p:nvPr/>
          </p:nvCxnSpPr>
          <p:spPr>
            <a:xfrm flipV="1">
              <a:off x="4045702" y="2714920"/>
              <a:ext cx="1237097" cy="1376076"/>
            </a:xfrm>
            <a:prstGeom prst="straightConnector1">
              <a:avLst/>
            </a:prstGeom>
            <a:noFill/>
            <a:ln w="50804" cap="flat">
              <a:solidFill>
                <a:srgbClr val="FFC000"/>
              </a:solidFill>
              <a:prstDash val="solid"/>
              <a:miter/>
              <a:tailEnd type="arrow"/>
            </a:ln>
          </p:spPr>
        </p:cxnSp>
        <p:sp>
          <p:nvSpPr>
            <p:cNvPr id="219" name="Ellips 98">
              <a:extLst>
                <a:ext uri="{FF2B5EF4-FFF2-40B4-BE49-F238E27FC236}">
                  <a16:creationId xmlns:a16="http://schemas.microsoft.com/office/drawing/2014/main" id="{F1F89A81-C8E2-45D9-808A-496475225B7E}"/>
                </a:ext>
              </a:extLst>
            </p:cNvPr>
            <p:cNvSpPr/>
            <p:nvPr/>
          </p:nvSpPr>
          <p:spPr>
            <a:xfrm>
              <a:off x="3977186" y="4046059"/>
              <a:ext cx="118178" cy="1253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sp>
          <p:nvSpPr>
            <p:cNvPr id="220" name="Ellips 96">
              <a:extLst>
                <a:ext uri="{FF2B5EF4-FFF2-40B4-BE49-F238E27FC236}">
                  <a16:creationId xmlns:a16="http://schemas.microsoft.com/office/drawing/2014/main" id="{7EA96D88-BF4D-458D-A2AD-5795E5ED7D41}"/>
                </a:ext>
              </a:extLst>
            </p:cNvPr>
            <p:cNvSpPr/>
            <p:nvPr/>
          </p:nvSpPr>
          <p:spPr>
            <a:xfrm>
              <a:off x="4694548" y="4018441"/>
              <a:ext cx="180907" cy="15584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sp>
          <p:nvSpPr>
            <p:cNvPr id="221" name="Ellips 96">
              <a:extLst>
                <a:ext uri="{FF2B5EF4-FFF2-40B4-BE49-F238E27FC236}">
                  <a16:creationId xmlns:a16="http://schemas.microsoft.com/office/drawing/2014/main" id="{CFC70707-4770-4ABB-AD5E-D5F4044129DA}"/>
                </a:ext>
              </a:extLst>
            </p:cNvPr>
            <p:cNvSpPr/>
            <p:nvPr/>
          </p:nvSpPr>
          <p:spPr>
            <a:xfrm>
              <a:off x="3594304" y="3657349"/>
              <a:ext cx="119694" cy="1222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sp>
          <p:nvSpPr>
            <p:cNvPr id="223" name="Ellips 98">
              <a:extLst>
                <a:ext uri="{FF2B5EF4-FFF2-40B4-BE49-F238E27FC236}">
                  <a16:creationId xmlns:a16="http://schemas.microsoft.com/office/drawing/2014/main" id="{E7D28781-06C9-45F4-8AAD-167290F09924}"/>
                </a:ext>
              </a:extLst>
            </p:cNvPr>
            <p:cNvSpPr/>
            <p:nvPr/>
          </p:nvSpPr>
          <p:spPr>
            <a:xfrm>
              <a:off x="4725912" y="3043804"/>
              <a:ext cx="118178" cy="1253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224" name="Rak koppling 101">
              <a:extLst>
                <a:ext uri="{FF2B5EF4-FFF2-40B4-BE49-F238E27FC236}">
                  <a16:creationId xmlns:a16="http://schemas.microsoft.com/office/drawing/2014/main" id="{0B3792D3-7D57-45BC-A8C7-DE3F7F9FA5F2}"/>
                </a:ext>
              </a:extLst>
            </p:cNvPr>
            <p:cNvCxnSpPr>
              <a:cxnSpLocks/>
              <a:endCxn id="223" idx="7"/>
            </p:cNvCxnSpPr>
            <p:nvPr/>
          </p:nvCxnSpPr>
          <p:spPr>
            <a:xfrm flipV="1">
              <a:off x="3678898" y="3062154"/>
              <a:ext cx="1147885" cy="633806"/>
            </a:xfrm>
            <a:prstGeom prst="straightConnector1">
              <a:avLst/>
            </a:prstGeom>
            <a:noFill/>
            <a:ln w="25402" cap="flat">
              <a:solidFill>
                <a:srgbClr val="FFC000"/>
              </a:solidFill>
              <a:prstDash val="solid"/>
              <a:miter/>
            </a:ln>
          </p:spPr>
        </p:cxnSp>
        <p:cxnSp>
          <p:nvCxnSpPr>
            <p:cNvPr id="226" name="Rak koppling 107">
              <a:extLst>
                <a:ext uri="{FF2B5EF4-FFF2-40B4-BE49-F238E27FC236}">
                  <a16:creationId xmlns:a16="http://schemas.microsoft.com/office/drawing/2014/main" id="{D15383E4-1759-4105-83C4-B67E60B4E4D8}"/>
                </a:ext>
              </a:extLst>
            </p:cNvPr>
            <p:cNvCxnSpPr>
              <a:cxnSpLocks/>
              <a:endCxn id="223" idx="0"/>
            </p:cNvCxnSpPr>
            <p:nvPr/>
          </p:nvCxnSpPr>
          <p:spPr>
            <a:xfrm flipV="1">
              <a:off x="4780966" y="3043804"/>
              <a:ext cx="4035" cy="946860"/>
            </a:xfrm>
            <a:prstGeom prst="straightConnector1">
              <a:avLst/>
            </a:prstGeom>
            <a:noFill/>
            <a:ln w="25402" cap="flat">
              <a:solidFill>
                <a:srgbClr val="FFC000"/>
              </a:solidFill>
              <a:prstDash val="solid"/>
              <a:miter/>
            </a:ln>
          </p:spPr>
        </p:cxnSp>
        <p:cxnSp>
          <p:nvCxnSpPr>
            <p:cNvPr id="228" name="Rak koppling 105">
              <a:extLst>
                <a:ext uri="{FF2B5EF4-FFF2-40B4-BE49-F238E27FC236}">
                  <a16:creationId xmlns:a16="http://schemas.microsoft.com/office/drawing/2014/main" id="{109F3FC9-4167-43F8-9124-118CF6BD676F}"/>
                </a:ext>
              </a:extLst>
            </p:cNvPr>
            <p:cNvCxnSpPr>
              <a:cxnSpLocks/>
              <a:stCxn id="219" idx="1"/>
            </p:cNvCxnSpPr>
            <p:nvPr/>
          </p:nvCxnSpPr>
          <p:spPr>
            <a:xfrm flipV="1">
              <a:off x="4095364" y="4090923"/>
              <a:ext cx="706174" cy="17788"/>
            </a:xfrm>
            <a:prstGeom prst="straightConnector1">
              <a:avLst/>
            </a:prstGeom>
            <a:noFill/>
            <a:ln w="25402" cap="flat">
              <a:solidFill>
                <a:srgbClr val="FFC000"/>
              </a:solidFill>
              <a:prstDash val="solid"/>
              <a:miter/>
            </a:ln>
          </p:spPr>
        </p:cxnSp>
        <p:cxnSp>
          <p:nvCxnSpPr>
            <p:cNvPr id="230" name="Rak koppling 103">
              <a:extLst>
                <a:ext uri="{FF2B5EF4-FFF2-40B4-BE49-F238E27FC236}">
                  <a16:creationId xmlns:a16="http://schemas.microsoft.com/office/drawing/2014/main" id="{9FB412C4-0539-40D0-ABB2-6EFBB1F89219}"/>
                </a:ext>
              </a:extLst>
            </p:cNvPr>
            <p:cNvCxnSpPr>
              <a:cxnSpLocks/>
            </p:cNvCxnSpPr>
            <p:nvPr/>
          </p:nvCxnSpPr>
          <p:spPr>
            <a:xfrm>
              <a:off x="3650997" y="3749139"/>
              <a:ext cx="355603" cy="361918"/>
            </a:xfrm>
            <a:prstGeom prst="straightConnector1">
              <a:avLst/>
            </a:prstGeom>
            <a:noFill/>
            <a:ln w="25402" cap="flat">
              <a:solidFill>
                <a:srgbClr val="FFC000"/>
              </a:solidFill>
              <a:prstDash val="solid"/>
              <a:miter/>
            </a:ln>
          </p:spPr>
        </p:cxnSp>
        <p:sp>
          <p:nvSpPr>
            <p:cNvPr id="231" name="Frihandsfigur: Form 62">
              <a:extLst>
                <a:ext uri="{FF2B5EF4-FFF2-40B4-BE49-F238E27FC236}">
                  <a16:creationId xmlns:a16="http://schemas.microsoft.com/office/drawing/2014/main" id="{7B7DA0B6-320F-498D-B85E-0309F816BBC1}"/>
                </a:ext>
              </a:extLst>
            </p:cNvPr>
            <p:cNvSpPr/>
            <p:nvPr/>
          </p:nvSpPr>
          <p:spPr>
            <a:xfrm>
              <a:off x="2197742" y="4404938"/>
              <a:ext cx="292710" cy="1047544"/>
            </a:xfrm>
            <a:custGeom>
              <a:avLst/>
              <a:gdLst>
                <a:gd name="f0" fmla="val 10800000"/>
                <a:gd name="f1" fmla="val 5400000"/>
                <a:gd name="f2" fmla="val 180"/>
                <a:gd name="f3" fmla="val w"/>
                <a:gd name="f4" fmla="val h"/>
                <a:gd name="f5" fmla="val 0"/>
                <a:gd name="f6" fmla="val 914400"/>
                <a:gd name="f7" fmla="val 1784350"/>
                <a:gd name="f8" fmla="val 50800"/>
                <a:gd name="f9" fmla="val 359304"/>
                <a:gd name="f10" fmla="val 101600"/>
                <a:gd name="f11" fmla="val 718608"/>
                <a:gd name="f12" fmla="val 254000"/>
                <a:gd name="f13" fmla="val 1016000"/>
                <a:gd name="f14" fmla="val 406400"/>
                <a:gd name="f15" fmla="val 1313392"/>
                <a:gd name="f16" fmla="val 660400"/>
                <a:gd name="f17" fmla="val 1548871"/>
                <a:gd name="f18" fmla="+- 0 0 -90"/>
                <a:gd name="f19" fmla="*/ f3 1 914400"/>
                <a:gd name="f20" fmla="*/ f4 1 1784350"/>
                <a:gd name="f21" fmla="+- f7 0 f5"/>
                <a:gd name="f22" fmla="+- f6 0 f5"/>
                <a:gd name="f23" fmla="*/ f18 f0 1"/>
                <a:gd name="f24" fmla="*/ f22 1 914400"/>
                <a:gd name="f25" fmla="*/ f21 1 1784350"/>
                <a:gd name="f26" fmla="*/ 0 f22 1"/>
                <a:gd name="f27" fmla="*/ 0 f21 1"/>
                <a:gd name="f28" fmla="*/ 254000 f22 1"/>
                <a:gd name="f29" fmla="*/ 1016000 f21 1"/>
                <a:gd name="f30" fmla="*/ 914400 f22 1"/>
                <a:gd name="f31" fmla="*/ 1784350 f21 1"/>
                <a:gd name="f32" fmla="*/ f23 1 f2"/>
                <a:gd name="f33" fmla="*/ f26 1 914400"/>
                <a:gd name="f34" fmla="*/ f27 1 1784350"/>
                <a:gd name="f35" fmla="*/ f28 1 914400"/>
                <a:gd name="f36" fmla="*/ f29 1 1784350"/>
                <a:gd name="f37" fmla="*/ f30 1 914400"/>
                <a:gd name="f38" fmla="*/ f31 1 1784350"/>
                <a:gd name="f39" fmla="*/ f5 1 f24"/>
                <a:gd name="f40" fmla="*/ f6 1 f24"/>
                <a:gd name="f41" fmla="*/ f5 1 f25"/>
                <a:gd name="f42" fmla="*/ f7 1 f25"/>
                <a:gd name="f43" fmla="+- f32 0 f1"/>
                <a:gd name="f44" fmla="*/ f33 1 f24"/>
                <a:gd name="f45" fmla="*/ f34 1 f25"/>
                <a:gd name="f46" fmla="*/ f35 1 f24"/>
                <a:gd name="f47" fmla="*/ f36 1 f25"/>
                <a:gd name="f48" fmla="*/ f37 1 f24"/>
                <a:gd name="f49" fmla="*/ f38 1 f25"/>
                <a:gd name="f50" fmla="*/ f39 f19 1"/>
                <a:gd name="f51" fmla="*/ f40 f19 1"/>
                <a:gd name="f52" fmla="*/ f42 f20 1"/>
                <a:gd name="f53" fmla="*/ f41 f20 1"/>
                <a:gd name="f54" fmla="*/ f44 f19 1"/>
                <a:gd name="f55" fmla="*/ f45 f20 1"/>
                <a:gd name="f56" fmla="*/ f46 f19 1"/>
                <a:gd name="f57" fmla="*/ f47 f20 1"/>
                <a:gd name="f58" fmla="*/ f48 f19 1"/>
                <a:gd name="f59" fmla="*/ f49 f20 1"/>
              </a:gdLst>
              <a:ahLst/>
              <a:cxnLst>
                <a:cxn ang="3cd4">
                  <a:pos x="hc" y="t"/>
                </a:cxn>
                <a:cxn ang="0">
                  <a:pos x="r" y="vc"/>
                </a:cxn>
                <a:cxn ang="cd4">
                  <a:pos x="hc" y="b"/>
                </a:cxn>
                <a:cxn ang="cd2">
                  <a:pos x="l" y="vc"/>
                </a:cxn>
                <a:cxn ang="f43">
                  <a:pos x="f54" y="f55"/>
                </a:cxn>
                <a:cxn ang="f43">
                  <a:pos x="f56" y="f57"/>
                </a:cxn>
                <a:cxn ang="f43">
                  <a:pos x="f58" y="f59"/>
                </a:cxn>
              </a:cxnLst>
              <a:rect l="f50" t="f53" r="f51" b="f52"/>
              <a:pathLst>
                <a:path w="914400" h="1784350">
                  <a:moveTo>
                    <a:pt x="f5" y="f5"/>
                  </a:moveTo>
                  <a:cubicBezTo>
                    <a:pt x="f8" y="f9"/>
                    <a:pt x="f10" y="f11"/>
                    <a:pt x="f12" y="f13"/>
                  </a:cubicBezTo>
                  <a:cubicBezTo>
                    <a:pt x="f14" y="f15"/>
                    <a:pt x="f16" y="f17"/>
                    <a:pt x="f6" y="f7"/>
                  </a:cubicBezTo>
                </a:path>
              </a:pathLst>
            </a:custGeom>
            <a:noFill/>
            <a:ln w="25402"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sp>
          <p:nvSpPr>
            <p:cNvPr id="191" name="Ellips 5">
              <a:extLst>
                <a:ext uri="{FF2B5EF4-FFF2-40B4-BE49-F238E27FC236}">
                  <a16:creationId xmlns:a16="http://schemas.microsoft.com/office/drawing/2014/main" id="{38733C3A-DE30-4CCE-A9E9-0EBC35E55FA4}"/>
                </a:ext>
              </a:extLst>
            </p:cNvPr>
            <p:cNvSpPr/>
            <p:nvPr/>
          </p:nvSpPr>
          <p:spPr>
            <a:xfrm>
              <a:off x="2044178" y="4248594"/>
              <a:ext cx="257624" cy="24451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800" b="0" i="0" u="none" strike="noStrike" kern="1200" cap="none" spc="0" baseline="0">
                <a:solidFill>
                  <a:srgbClr val="FFFFFF"/>
                </a:solidFill>
                <a:uFillTx/>
                <a:latin typeface="Calibri"/>
              </a:endParaRPr>
            </a:p>
          </p:txBody>
        </p:sp>
        <p:cxnSp>
          <p:nvCxnSpPr>
            <p:cNvPr id="232" name="Rak koppling 231">
              <a:extLst>
                <a:ext uri="{FF2B5EF4-FFF2-40B4-BE49-F238E27FC236}">
                  <a16:creationId xmlns:a16="http://schemas.microsoft.com/office/drawing/2014/main" id="{25567D69-F595-412E-8343-3606C0BC3534}"/>
                </a:ext>
              </a:extLst>
            </p:cNvPr>
            <p:cNvCxnSpPr>
              <a:cxnSpLocks/>
            </p:cNvCxnSpPr>
            <p:nvPr/>
          </p:nvCxnSpPr>
          <p:spPr>
            <a:xfrm>
              <a:off x="2490451" y="5452482"/>
              <a:ext cx="636099" cy="70275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4" name="Rak koppling 82">
              <a:extLst>
                <a:ext uri="{FF2B5EF4-FFF2-40B4-BE49-F238E27FC236}">
                  <a16:creationId xmlns:a16="http://schemas.microsoft.com/office/drawing/2014/main" id="{F22B4C00-35FB-4D9C-8253-F9FC74E51A7D}"/>
                </a:ext>
              </a:extLst>
            </p:cNvPr>
            <p:cNvCxnSpPr>
              <a:cxnSpLocks/>
              <a:endCxn id="221" idx="3"/>
            </p:cNvCxnSpPr>
            <p:nvPr/>
          </p:nvCxnSpPr>
          <p:spPr>
            <a:xfrm flipV="1">
              <a:off x="2267237" y="3718463"/>
              <a:ext cx="1327067" cy="505996"/>
            </a:xfrm>
            <a:prstGeom prst="straightConnector1">
              <a:avLst/>
            </a:prstGeom>
            <a:noFill/>
            <a:ln w="19050" cap="flat">
              <a:solidFill>
                <a:srgbClr val="FFC000"/>
              </a:solidFill>
              <a:prstDash val="solid"/>
              <a:miter/>
            </a:ln>
          </p:spPr>
        </p:cxnSp>
        <p:cxnSp>
          <p:nvCxnSpPr>
            <p:cNvPr id="236" name="Rak koppling 90">
              <a:extLst>
                <a:ext uri="{FF2B5EF4-FFF2-40B4-BE49-F238E27FC236}">
                  <a16:creationId xmlns:a16="http://schemas.microsoft.com/office/drawing/2014/main" id="{60235B7E-A1B0-49ED-BE31-F73E135A8457}"/>
                </a:ext>
              </a:extLst>
            </p:cNvPr>
            <p:cNvCxnSpPr/>
            <p:nvPr/>
          </p:nvCxnSpPr>
          <p:spPr>
            <a:xfrm>
              <a:off x="2878738" y="4027440"/>
              <a:ext cx="895673" cy="352620"/>
            </a:xfrm>
            <a:prstGeom prst="straightConnector1">
              <a:avLst/>
            </a:prstGeom>
            <a:noFill/>
            <a:ln w="19050" cap="flat">
              <a:solidFill>
                <a:srgbClr val="FFC000"/>
              </a:solidFill>
              <a:prstDash val="solid"/>
              <a:miter/>
            </a:ln>
          </p:spPr>
        </p:cxnSp>
      </p:grpSp>
      <p:sp>
        <p:nvSpPr>
          <p:cNvPr id="237" name="textruta 84">
            <a:extLst>
              <a:ext uri="{FF2B5EF4-FFF2-40B4-BE49-F238E27FC236}">
                <a16:creationId xmlns:a16="http://schemas.microsoft.com/office/drawing/2014/main" id="{6661FE70-F4AD-45FE-AF1F-09B8628AF072}"/>
              </a:ext>
            </a:extLst>
          </p:cNvPr>
          <p:cNvSpPr txBox="1"/>
          <p:nvPr/>
        </p:nvSpPr>
        <p:spPr>
          <a:xfrm>
            <a:off x="6296774" y="1275936"/>
            <a:ext cx="2798715" cy="184665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400" b="0" i="0" u="none" strike="noStrike" kern="1200" cap="none" spc="0" baseline="0" dirty="0">
                <a:solidFill>
                  <a:srgbClr val="000000"/>
                </a:solidFill>
                <a:uFillTx/>
                <a:latin typeface="Calibri"/>
              </a:rPr>
              <a:t>Blått = primär struktur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b="0" i="0" u="none" strike="noStrike" kern="1200" cap="none" spc="0" baseline="0" dirty="0">
                <a:solidFill>
                  <a:srgbClr val="000000"/>
                </a:solidFill>
                <a:uFillTx/>
                <a:latin typeface="Calibri"/>
              </a:rPr>
              <a:t>Göteborg=storregionalt centrum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b="0" i="0" u="none" strike="noStrike" kern="1200" cap="none" spc="0" baseline="0" dirty="0" err="1">
                <a:solidFill>
                  <a:srgbClr val="000000"/>
                </a:solidFill>
                <a:uFillTx/>
                <a:latin typeface="Calibri"/>
              </a:rPr>
              <a:t>Trestad</a:t>
            </a:r>
            <a:r>
              <a:rPr lang="sv-FI" sz="1200" b="0" i="0" u="none" strike="noStrike" kern="1200" cap="none" spc="0" baseline="0" dirty="0">
                <a:solidFill>
                  <a:srgbClr val="000000"/>
                </a:solidFill>
                <a:uFillTx/>
                <a:latin typeface="Calibri"/>
              </a:rPr>
              <a:t>=delregionalt centrum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dirty="0">
                <a:solidFill>
                  <a:srgbClr val="000000"/>
                </a:solidFill>
                <a:latin typeface="Calibri"/>
              </a:rPr>
              <a:t>Två dominerande </a:t>
            </a:r>
            <a:r>
              <a:rPr lang="sv-FI" sz="1200" b="0" i="0" u="none" strike="noStrike" kern="1200" cap="none" spc="0" baseline="0" dirty="0">
                <a:solidFill>
                  <a:srgbClr val="000000"/>
                </a:solidFill>
                <a:uFillTx/>
                <a:latin typeface="Calibri"/>
              </a:rPr>
              <a:t>stråk, samman-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b="0" i="0" u="none" strike="noStrike" kern="1200" cap="none" spc="0" baseline="0" dirty="0">
                <a:solidFill>
                  <a:srgbClr val="000000"/>
                </a:solidFill>
                <a:uFillTx/>
                <a:latin typeface="Calibri"/>
              </a:rPr>
              <a:t>kopplade </a:t>
            </a:r>
            <a:r>
              <a:rPr lang="sv-FI" sz="1200" dirty="0">
                <a:solidFill>
                  <a:srgbClr val="000000"/>
                </a:solidFill>
                <a:latin typeface="Calibri"/>
              </a:rPr>
              <a:t>vid </a:t>
            </a:r>
            <a:r>
              <a:rPr lang="sv-FI" sz="1200" dirty="0" err="1">
                <a:solidFill>
                  <a:srgbClr val="000000"/>
                </a:solidFill>
                <a:latin typeface="Calibri"/>
              </a:rPr>
              <a:t>Trestad</a:t>
            </a:r>
            <a:endParaRPr lang="sv-FI"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b="0" i="0" u="none" strike="noStrike" kern="1200" cap="none" spc="0" baseline="0" dirty="0">
                <a:solidFill>
                  <a:srgbClr val="000000"/>
                </a:solidFill>
                <a:uFillTx/>
                <a:latin typeface="Calibri"/>
              </a:rPr>
              <a:t>Starka band till Göteborg i söder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200" b="0" i="0" u="none" strike="noStrike" kern="1200" cap="none" spc="0" baseline="0" dirty="0">
                <a:solidFill>
                  <a:srgbClr val="000000"/>
                </a:solidFill>
                <a:uFillTx/>
                <a:latin typeface="Calibri"/>
              </a:rPr>
              <a:t>Starka band till Norge och Värmland i norr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FI" sz="14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FI" sz="1400" b="0" i="0" u="none" strike="noStrike" kern="1200" cap="none" spc="0" baseline="0" dirty="0">
                <a:solidFill>
                  <a:srgbClr val="000000"/>
                </a:solidFill>
                <a:uFillTx/>
                <a:latin typeface="Calibri"/>
              </a:rPr>
              <a:t>Gult = komplementär struktur</a:t>
            </a:r>
          </a:p>
        </p:txBody>
      </p:sp>
      <p:sp>
        <p:nvSpPr>
          <p:cNvPr id="238" name="Rektangel 237">
            <a:extLst>
              <a:ext uri="{FF2B5EF4-FFF2-40B4-BE49-F238E27FC236}">
                <a16:creationId xmlns:a16="http://schemas.microsoft.com/office/drawing/2014/main" id="{A2AEE68A-9559-4B67-B079-878B49B1ACA6}"/>
              </a:ext>
            </a:extLst>
          </p:cNvPr>
          <p:cNvSpPr/>
          <p:nvPr/>
        </p:nvSpPr>
        <p:spPr>
          <a:xfrm>
            <a:off x="6296774" y="3173368"/>
            <a:ext cx="2956493" cy="1384995"/>
          </a:xfrm>
          <a:prstGeom prst="rect">
            <a:avLst/>
          </a:prstGeom>
        </p:spPr>
        <p:txBody>
          <a:bodyPr wrap="square">
            <a:spAutoFit/>
          </a:bodyPr>
          <a:lstStyle/>
          <a:p>
            <a:r>
              <a:rPr lang="sv-FI" sz="1200" i="1" dirty="0"/>
              <a:t>”Den rumsliga sammanhållningen är en av de stora utmaningarna i Fyrbodal. I och med att de stora stråken ansluter till </a:t>
            </a:r>
            <a:r>
              <a:rPr lang="sv-FI" sz="1200" i="1" dirty="0" err="1"/>
              <a:t>Trestad</a:t>
            </a:r>
            <a:r>
              <a:rPr lang="sv-FI" sz="1200" i="1" dirty="0"/>
              <a:t> framstår lokaliseringsmönstret i huvudsak som monocentriskt. Det hindrar dock inte polycentriska strukturer i delar av Fyrbodal, exempelvis mellan städerna i </a:t>
            </a:r>
            <a:r>
              <a:rPr lang="sv-FI" sz="1200" i="1" dirty="0" err="1"/>
              <a:t>Trestad</a:t>
            </a:r>
            <a:r>
              <a:rPr lang="sv-FI" sz="1200" i="1" dirty="0"/>
              <a:t>.”</a:t>
            </a:r>
          </a:p>
        </p:txBody>
      </p:sp>
    </p:spTree>
    <p:extLst>
      <p:ext uri="{BB962C8B-B14F-4D97-AF65-F5344CB8AC3E}">
        <p14:creationId xmlns:p14="http://schemas.microsoft.com/office/powerpoint/2010/main" val="2880472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EEF8E2E3-FD92-462D-88EF-639745E1EF28}"/>
              </a:ext>
            </a:extLst>
          </p:cNvPr>
          <p:cNvSpPr txBox="1"/>
          <p:nvPr/>
        </p:nvSpPr>
        <p:spPr>
          <a:xfrm>
            <a:off x="395261" y="281642"/>
            <a:ext cx="3816941" cy="1846659"/>
          </a:xfrm>
          <a:prstGeom prst="rect">
            <a:avLst/>
          </a:prstGeom>
          <a:noFill/>
        </p:spPr>
        <p:txBody>
          <a:bodyPr wrap="square" rtlCol="0">
            <a:spAutoFit/>
          </a:bodyPr>
          <a:lstStyle/>
          <a:p>
            <a:endParaRPr lang="sv-SE" sz="1400" b="1" dirty="0"/>
          </a:p>
          <a:p>
            <a:r>
              <a:rPr lang="sv-SE" sz="1600" b="1" dirty="0"/>
              <a:t>Vad planerar Fyrbodal för?</a:t>
            </a:r>
          </a:p>
          <a:p>
            <a:r>
              <a:rPr lang="sv-SE" sz="1400" dirty="0"/>
              <a:t>Lokalisering och sammankoppling av resurser</a:t>
            </a:r>
          </a:p>
          <a:p>
            <a:pPr marL="285750" indent="-285750">
              <a:buFont typeface="Arial" panose="020B0604020202020204" pitchFamily="34" charset="0"/>
              <a:buChar char="•"/>
            </a:pPr>
            <a:r>
              <a:rPr lang="sv-SE" sz="1400" dirty="0"/>
              <a:t>Befolkning och sysselsättning med tillhörande bebyggelse</a:t>
            </a:r>
          </a:p>
          <a:p>
            <a:pPr marL="285750" indent="-285750">
              <a:buFont typeface="Arial" panose="020B0604020202020204" pitchFamily="34" charset="0"/>
              <a:buChar char="•"/>
            </a:pPr>
            <a:r>
              <a:rPr lang="sv-SE" sz="1400" dirty="0"/>
              <a:t>Infrastruktur (transporter, försörjningssystem)</a:t>
            </a:r>
          </a:p>
          <a:p>
            <a:pPr marL="285750" indent="-285750">
              <a:buFont typeface="Arial" panose="020B0604020202020204" pitchFamily="34" charset="0"/>
              <a:buChar char="•"/>
            </a:pPr>
            <a:r>
              <a:rPr lang="sv-SE" sz="1400" dirty="0"/>
              <a:t>Samhällsservice inkl. handel, kultur, rekreation mm</a:t>
            </a:r>
          </a:p>
        </p:txBody>
      </p:sp>
      <p:sp>
        <p:nvSpPr>
          <p:cNvPr id="8" name="textruta 7">
            <a:extLst>
              <a:ext uri="{FF2B5EF4-FFF2-40B4-BE49-F238E27FC236}">
                <a16:creationId xmlns:a16="http://schemas.microsoft.com/office/drawing/2014/main" id="{A23BC167-10E0-410A-8D18-D6DAFB3695D0}"/>
              </a:ext>
            </a:extLst>
          </p:cNvPr>
          <p:cNvSpPr txBox="1"/>
          <p:nvPr/>
        </p:nvSpPr>
        <p:spPr>
          <a:xfrm>
            <a:off x="5163261" y="3419531"/>
            <a:ext cx="4104970" cy="954107"/>
          </a:xfrm>
          <a:prstGeom prst="rect">
            <a:avLst/>
          </a:prstGeom>
          <a:noFill/>
        </p:spPr>
        <p:txBody>
          <a:bodyPr wrap="none" rtlCol="0">
            <a:spAutoFit/>
          </a:bodyPr>
          <a:lstStyle/>
          <a:p>
            <a:endParaRPr lang="sv-SE" sz="1400" b="1" dirty="0"/>
          </a:p>
          <a:p>
            <a:r>
              <a:rPr lang="sv-SE" sz="1400" b="1" dirty="0"/>
              <a:t>Vad vill Fyrbodal minimera?</a:t>
            </a:r>
          </a:p>
          <a:p>
            <a:r>
              <a:rPr lang="sv-SE" sz="1400" dirty="0"/>
              <a:t>Kostnader för investering och drift</a:t>
            </a:r>
          </a:p>
          <a:p>
            <a:r>
              <a:rPr lang="sv-SE" sz="1400" dirty="0"/>
              <a:t>Mark-, energi- och resursförbrukning, utsläpp, intrång</a:t>
            </a:r>
          </a:p>
        </p:txBody>
      </p:sp>
      <p:sp>
        <p:nvSpPr>
          <p:cNvPr id="9" name="textruta 8">
            <a:extLst>
              <a:ext uri="{FF2B5EF4-FFF2-40B4-BE49-F238E27FC236}">
                <a16:creationId xmlns:a16="http://schemas.microsoft.com/office/drawing/2014/main" id="{D21C5770-3706-4F1A-8E2B-06B8AD48FD54}"/>
              </a:ext>
            </a:extLst>
          </p:cNvPr>
          <p:cNvSpPr txBox="1"/>
          <p:nvPr/>
        </p:nvSpPr>
        <p:spPr>
          <a:xfrm>
            <a:off x="5163261" y="243006"/>
            <a:ext cx="3523529" cy="3354765"/>
          </a:xfrm>
          <a:prstGeom prst="rect">
            <a:avLst/>
          </a:prstGeom>
          <a:noFill/>
        </p:spPr>
        <p:txBody>
          <a:bodyPr wrap="none" rtlCol="0">
            <a:spAutoFit/>
          </a:bodyPr>
          <a:lstStyle/>
          <a:p>
            <a:endParaRPr lang="sv-SE" sz="1400" b="1" dirty="0"/>
          </a:p>
          <a:p>
            <a:r>
              <a:rPr lang="sv-SE" sz="1600" b="1" dirty="0"/>
              <a:t>Vad vill Fyrbodal optimera?</a:t>
            </a:r>
          </a:p>
          <a:p>
            <a:r>
              <a:rPr lang="sv-SE" sz="1400" dirty="0"/>
              <a:t>Regionförstoring = ökad marknadspotential</a:t>
            </a:r>
          </a:p>
          <a:p>
            <a:pPr marL="285750" indent="-285750">
              <a:buFont typeface="Arial" panose="020B0604020202020204" pitchFamily="34" charset="0"/>
              <a:buChar char="•"/>
            </a:pPr>
            <a:r>
              <a:rPr lang="sv-SE" sz="1400" dirty="0"/>
              <a:t>Storlek/tillgänglighet/räckvidd</a:t>
            </a:r>
          </a:p>
          <a:p>
            <a:pPr marL="285750" indent="-285750">
              <a:buFont typeface="Arial" panose="020B0604020202020204" pitchFamily="34" charset="0"/>
              <a:buChar char="•"/>
            </a:pPr>
            <a:r>
              <a:rPr lang="sv-SE" sz="1400" dirty="0"/>
              <a:t>Skal-/breddfördelar</a:t>
            </a:r>
          </a:p>
          <a:p>
            <a:pPr marL="285750" indent="-285750">
              <a:buFont typeface="Arial" panose="020B0604020202020204" pitchFamily="34" charset="0"/>
              <a:buChar char="•"/>
            </a:pPr>
            <a:endParaRPr lang="sv-SE" sz="1400" dirty="0"/>
          </a:p>
          <a:p>
            <a:r>
              <a:rPr lang="sv-SE" sz="1400" dirty="0"/>
              <a:t>Regionförstärkning = bättre resursutnyttjande</a:t>
            </a:r>
          </a:p>
          <a:p>
            <a:pPr marL="285750" indent="-285750">
              <a:buFont typeface="Arial" panose="020B0604020202020204" pitchFamily="34" charset="0"/>
              <a:buChar char="•"/>
            </a:pPr>
            <a:r>
              <a:rPr lang="sv-SE" sz="1400" dirty="0"/>
              <a:t>Förtätning</a:t>
            </a:r>
          </a:p>
          <a:p>
            <a:pPr marL="285750" indent="-285750">
              <a:buFont typeface="Arial" panose="020B0604020202020204" pitchFamily="34" charset="0"/>
              <a:buChar char="•"/>
            </a:pPr>
            <a:r>
              <a:rPr lang="sv-SE" sz="1400" dirty="0"/>
              <a:t>Specialisering</a:t>
            </a:r>
          </a:p>
          <a:p>
            <a:pPr marL="285750" indent="-285750">
              <a:buFont typeface="Arial" panose="020B0604020202020204" pitchFamily="34" charset="0"/>
              <a:buChar char="•"/>
            </a:pPr>
            <a:r>
              <a:rPr lang="sv-SE" sz="1400" dirty="0"/>
              <a:t>Matchning</a:t>
            </a:r>
          </a:p>
          <a:p>
            <a:endParaRPr lang="sv-SE" sz="1400" dirty="0"/>
          </a:p>
          <a:p>
            <a:pPr marL="285750" indent="-285750">
              <a:buFont typeface="Wingdings" panose="05000000000000000000" pitchFamily="2" charset="2"/>
              <a:buChar char="Ø"/>
            </a:pPr>
            <a:r>
              <a:rPr lang="sv-SE" sz="1400" dirty="0"/>
              <a:t>Ökade möjligheter för fler</a:t>
            </a:r>
          </a:p>
          <a:p>
            <a:pPr marL="742950" lvl="1" indent="-285750">
              <a:buFont typeface="Arial" panose="020B0604020202020204" pitchFamily="34" charset="0"/>
              <a:buChar char="•"/>
            </a:pPr>
            <a:r>
              <a:rPr lang="sv-SE" sz="1400" dirty="0"/>
              <a:t>Inkludering (individer)</a:t>
            </a:r>
          </a:p>
          <a:p>
            <a:pPr marL="742950" lvl="1" indent="-285750">
              <a:buFont typeface="Arial" panose="020B0604020202020204" pitchFamily="34" charset="0"/>
              <a:buChar char="•"/>
            </a:pPr>
            <a:r>
              <a:rPr lang="sv-SE" sz="1400" dirty="0"/>
              <a:t>Sammanhållning (områden)</a:t>
            </a:r>
          </a:p>
          <a:p>
            <a:pPr marL="285750" indent="-285750">
              <a:buFont typeface="Arial" panose="020B0604020202020204" pitchFamily="34" charset="0"/>
              <a:buChar char="•"/>
            </a:pPr>
            <a:endParaRPr lang="sv-SE" sz="1400" dirty="0"/>
          </a:p>
        </p:txBody>
      </p:sp>
      <p:sp>
        <p:nvSpPr>
          <p:cNvPr id="10" name="textruta 9">
            <a:extLst>
              <a:ext uri="{FF2B5EF4-FFF2-40B4-BE49-F238E27FC236}">
                <a16:creationId xmlns:a16="http://schemas.microsoft.com/office/drawing/2014/main" id="{74F06F4E-6C50-4276-A73C-332C1EF65DC7}"/>
              </a:ext>
            </a:extLst>
          </p:cNvPr>
          <p:cNvSpPr txBox="1"/>
          <p:nvPr/>
        </p:nvSpPr>
        <p:spPr>
          <a:xfrm>
            <a:off x="395260" y="2530425"/>
            <a:ext cx="3873780" cy="2462213"/>
          </a:xfrm>
          <a:prstGeom prst="rect">
            <a:avLst/>
          </a:prstGeom>
          <a:noFill/>
        </p:spPr>
        <p:txBody>
          <a:bodyPr wrap="square" rtlCol="0">
            <a:spAutoFit/>
          </a:bodyPr>
          <a:lstStyle/>
          <a:p>
            <a:endParaRPr lang="sv-SE" sz="1400" dirty="0"/>
          </a:p>
          <a:p>
            <a:endParaRPr lang="sv-SE" sz="1400" dirty="0"/>
          </a:p>
          <a:p>
            <a:r>
              <a:rPr lang="sv-SE" sz="1400" dirty="0"/>
              <a:t>Bevarande av viktig natur-/kulturmiljö och ekosystemtjänster</a:t>
            </a:r>
          </a:p>
          <a:p>
            <a:endParaRPr lang="sv-SE" sz="1400" dirty="0"/>
          </a:p>
          <a:p>
            <a:r>
              <a:rPr lang="sv-SE" sz="1400" b="1" dirty="0"/>
              <a:t>Viktiga planeringsdimensioner</a:t>
            </a:r>
          </a:p>
          <a:p>
            <a:r>
              <a:rPr lang="sv-SE" sz="1400" dirty="0"/>
              <a:t>Stad-land, ortsstruktur/-samband</a:t>
            </a:r>
          </a:p>
          <a:p>
            <a:r>
              <a:rPr lang="sv-SE" sz="1400" dirty="0"/>
              <a:t>Centralisering-decentralisering</a:t>
            </a:r>
          </a:p>
          <a:p>
            <a:r>
              <a:rPr lang="sv-SE" sz="1400" dirty="0"/>
              <a:t>Fysiskt-digitalt</a:t>
            </a:r>
          </a:p>
          <a:p>
            <a:r>
              <a:rPr lang="sv-SE" sz="1400" dirty="0"/>
              <a:t>Bebyggelse-naturmiljö</a:t>
            </a:r>
          </a:p>
          <a:p>
            <a:endParaRPr lang="sv-SE" sz="1400" dirty="0"/>
          </a:p>
        </p:txBody>
      </p:sp>
      <p:sp>
        <p:nvSpPr>
          <p:cNvPr id="11" name="textruta 10">
            <a:extLst>
              <a:ext uri="{FF2B5EF4-FFF2-40B4-BE49-F238E27FC236}">
                <a16:creationId xmlns:a16="http://schemas.microsoft.com/office/drawing/2014/main" id="{AE081341-3C6F-4008-992C-E38E19D9EFAF}"/>
              </a:ext>
            </a:extLst>
          </p:cNvPr>
          <p:cNvSpPr txBox="1"/>
          <p:nvPr/>
        </p:nvSpPr>
        <p:spPr>
          <a:xfrm>
            <a:off x="395260" y="1573723"/>
            <a:ext cx="3873817" cy="1169551"/>
          </a:xfrm>
          <a:prstGeom prst="rect">
            <a:avLst/>
          </a:prstGeom>
          <a:noFill/>
        </p:spPr>
        <p:txBody>
          <a:bodyPr wrap="none" rtlCol="0">
            <a:spAutoFit/>
          </a:bodyPr>
          <a:lstStyle/>
          <a:p>
            <a:pPr marL="285750" indent="-285750">
              <a:buFont typeface="Wingdings" panose="05000000000000000000" pitchFamily="2" charset="2"/>
              <a:buChar char="Ø"/>
            </a:pPr>
            <a:endParaRPr lang="sv-SE" sz="1400" dirty="0"/>
          </a:p>
          <a:p>
            <a:pPr marL="285750" indent="-285750">
              <a:buFont typeface="Wingdings" panose="05000000000000000000" pitchFamily="2" charset="2"/>
              <a:buChar char="Ø"/>
            </a:pPr>
            <a:endParaRPr lang="sv-SE" sz="1400" dirty="0"/>
          </a:p>
          <a:p>
            <a:pPr marL="285750" indent="-285750">
              <a:buFont typeface="Wingdings" panose="05000000000000000000" pitchFamily="2" charset="2"/>
              <a:buChar char="Ø"/>
            </a:pPr>
            <a:r>
              <a:rPr lang="sv-SE" sz="1400" dirty="0"/>
              <a:t>Svara mot behovsbild/efterfrågan</a:t>
            </a:r>
          </a:p>
          <a:p>
            <a:pPr marL="742950" lvl="1" indent="-285750">
              <a:buFont typeface="Arial" panose="020B0604020202020204" pitchFamily="34" charset="0"/>
              <a:buChar char="•"/>
            </a:pPr>
            <a:r>
              <a:rPr lang="sv-SE" sz="1400" dirty="0"/>
              <a:t>Boendepreferenser (individer)</a:t>
            </a:r>
          </a:p>
          <a:p>
            <a:pPr marL="742950" lvl="1" indent="-285750">
              <a:buFont typeface="Arial" panose="020B0604020202020204" pitchFamily="34" charset="0"/>
              <a:buChar char="•"/>
            </a:pPr>
            <a:r>
              <a:rPr lang="sv-SE" sz="1400" dirty="0"/>
              <a:t>Lokaliseringspreferenser (verksamheter)</a:t>
            </a:r>
          </a:p>
        </p:txBody>
      </p:sp>
      <p:pic>
        <p:nvPicPr>
          <p:cNvPr id="15" name="Bildobjekt 14">
            <a:extLst>
              <a:ext uri="{FF2B5EF4-FFF2-40B4-BE49-F238E27FC236}">
                <a16:creationId xmlns:a16="http://schemas.microsoft.com/office/drawing/2014/main" id="{0557E91C-C100-46E2-98C4-B744194E01A0}"/>
              </a:ext>
            </a:extLst>
          </p:cNvPr>
          <p:cNvPicPr>
            <a:picLocks noChangeAspect="1"/>
          </p:cNvPicPr>
          <p:nvPr/>
        </p:nvPicPr>
        <p:blipFill>
          <a:blip r:embed="rId3"/>
          <a:stretch>
            <a:fillRect/>
          </a:stretch>
        </p:blipFill>
        <p:spPr>
          <a:xfrm>
            <a:off x="2882933" y="4580726"/>
            <a:ext cx="3097530" cy="2228850"/>
          </a:xfrm>
          <a:prstGeom prst="rect">
            <a:avLst/>
          </a:prstGeom>
        </p:spPr>
      </p:pic>
    </p:spTree>
    <p:extLst>
      <p:ext uri="{BB962C8B-B14F-4D97-AF65-F5344CB8AC3E}">
        <p14:creationId xmlns:p14="http://schemas.microsoft.com/office/powerpoint/2010/main" val="2358197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Utgångspunkter för fortsatt arbete</a:t>
            </a:r>
          </a:p>
        </p:txBody>
      </p:sp>
      <p:sp>
        <p:nvSpPr>
          <p:cNvPr id="7" name="Platshållare för innehåll 4">
            <a:extLst>
              <a:ext uri="{FF2B5EF4-FFF2-40B4-BE49-F238E27FC236}">
                <a16:creationId xmlns:a16="http://schemas.microsoft.com/office/drawing/2014/main" id="{2C5925E0-B440-4EE4-84B7-6AEBEC82E241}"/>
              </a:ext>
            </a:extLst>
          </p:cNvPr>
          <p:cNvSpPr>
            <a:spLocks noGrp="1"/>
          </p:cNvSpPr>
          <p:nvPr>
            <p:ph idx="1"/>
          </p:nvPr>
        </p:nvSpPr>
        <p:spPr>
          <a:xfrm>
            <a:off x="628650" y="1170878"/>
            <a:ext cx="7886700" cy="5531579"/>
          </a:xfrm>
        </p:spPr>
        <p:txBody>
          <a:bodyPr/>
          <a:lstStyle/>
          <a:p>
            <a:pPr>
              <a:spcAft>
                <a:spcPts val="1200"/>
              </a:spcAft>
            </a:pPr>
            <a:r>
              <a:rPr lang="sv-FI" sz="1800" dirty="0"/>
              <a:t>Målet för strukturbildsarbetet bör vara</a:t>
            </a:r>
            <a:r>
              <a:rPr lang="sv-FI" sz="1800" b="1" dirty="0"/>
              <a:t> väl fungerande lokalsamhällen i en sammanhållen och stärkt delregion</a:t>
            </a:r>
            <a:r>
              <a:rPr lang="sv-FI" sz="1800" dirty="0"/>
              <a:t>, vilket stöder uppfyllandet av de fyra övergripande målen i VG 2020. </a:t>
            </a:r>
          </a:p>
          <a:p>
            <a:pPr>
              <a:spcAft>
                <a:spcPts val="1200"/>
              </a:spcAft>
            </a:pPr>
            <a:r>
              <a:rPr lang="sv-FI" sz="1800" dirty="0"/>
              <a:t>För att uppnå detta krävs lösningar och samarbeten inom ramen för befintliga strukturer såväl som åtgärder i syfte att långsiktigt förändra strukturen, t ex genom infrastruktursatsningar. </a:t>
            </a:r>
          </a:p>
          <a:p>
            <a:pPr>
              <a:spcAft>
                <a:spcPts val="1200"/>
              </a:spcAft>
            </a:pPr>
            <a:r>
              <a:rPr lang="sv-FI" sz="1800" dirty="0"/>
              <a:t>En förutsättning är mellankommunala samarbeten och fortsatt strukturbildsarbete med tydliga beskrivningar av resursåtgång i kommunernas planering av tid, budget och organisation. Dvs. </a:t>
            </a:r>
            <a:r>
              <a:rPr lang="sv-FI" sz="1800" u="sng" dirty="0"/>
              <a:t>engagemang</a:t>
            </a:r>
            <a:r>
              <a:rPr lang="sv-FI" sz="1800" dirty="0"/>
              <a:t>.</a:t>
            </a:r>
          </a:p>
          <a:p>
            <a:pPr marL="0" indent="0">
              <a:buNone/>
            </a:pPr>
            <a:endParaRPr lang="sv-FI" sz="1200" dirty="0">
              <a:highlight>
                <a:srgbClr val="FFFF00"/>
              </a:highlight>
            </a:endParaRPr>
          </a:p>
        </p:txBody>
      </p:sp>
    </p:spTree>
    <p:extLst>
      <p:ext uri="{BB962C8B-B14F-4D97-AF65-F5344CB8AC3E}">
        <p14:creationId xmlns:p14="http://schemas.microsoft.com/office/powerpoint/2010/main" val="1255931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Förslag till strategi: En gemensam framtidsbild</a:t>
            </a:r>
          </a:p>
        </p:txBody>
      </p:sp>
      <p:sp>
        <p:nvSpPr>
          <p:cNvPr id="5" name="Platshållare för innehåll 4">
            <a:extLst>
              <a:ext uri="{FF2B5EF4-FFF2-40B4-BE49-F238E27FC236}">
                <a16:creationId xmlns:a16="http://schemas.microsoft.com/office/drawing/2014/main" id="{5EB0CD8B-70AA-419A-90F2-715E576CDB53}"/>
              </a:ext>
            </a:extLst>
          </p:cNvPr>
          <p:cNvSpPr>
            <a:spLocks noGrp="1"/>
          </p:cNvSpPr>
          <p:nvPr>
            <p:ph idx="1"/>
          </p:nvPr>
        </p:nvSpPr>
        <p:spPr>
          <a:xfrm>
            <a:off x="628650" y="1485106"/>
            <a:ext cx="6865659" cy="5674551"/>
          </a:xfrm>
        </p:spPr>
        <p:txBody>
          <a:bodyPr/>
          <a:lstStyle/>
          <a:p>
            <a:r>
              <a:rPr lang="sv-FI" sz="1600" dirty="0"/>
              <a:t>Med utgångspunkt i beskrivningen av nuläget – den övergripande strukturbilden – behöver en diskussion föras kring vilka förändringar som är nödvändiga och möjliga för att uppnå ett bättre nyttjande av resurserna i Fyrbodal. Detta både med avseende på relationerna inom delregionen och gentemot omvärlden. </a:t>
            </a:r>
          </a:p>
          <a:p>
            <a:pPr lvl="0"/>
            <a:r>
              <a:rPr lang="sv-FI" sz="1600" dirty="0"/>
              <a:t>Det gemensamma ställningstagandet – framtidsbilden – är en långsiktig grund för utveckling av de strukturer och resurser som formar livsvillkoren i Fyrbodal. Det stärker delregionen att tala med samstämmig röst i dialogen med storregionala och nationella aktörer kring utveckling av infrastrukturen, kollektivtrafiken, kompetensförsörjning, kultur, näringslivet, besöksnäring, innovationssystemet, sjukvården och samspelet mellan stad och landsbygder. </a:t>
            </a:r>
          </a:p>
          <a:p>
            <a:pPr lvl="0"/>
            <a:r>
              <a:rPr lang="sv-FI" sz="1600" dirty="0"/>
              <a:t>Det möjliggör därtill samordning av välfärdsproduktion, kommersiell service och kollektivtrafik i mindre tätorter och på  landsbygden likväl som ett bättre tillvaratagande av Västra Götaland, </a:t>
            </a:r>
            <a:r>
              <a:rPr lang="sv-FI" sz="1600" dirty="0" err="1"/>
              <a:t>Trestad</a:t>
            </a:r>
            <a:r>
              <a:rPr lang="sv-FI" sz="1600" dirty="0"/>
              <a:t>, Värmland och Norge som tillväxtmotorer. Det innebär också att man tar ett gemensamt ansvar för omistliga natur- och kulturmiljövärden och grundläggande försörjningssystem när så krävs.</a:t>
            </a:r>
          </a:p>
          <a:p>
            <a:pPr lvl="0"/>
            <a:endParaRPr lang="sv-FI" sz="1600" dirty="0"/>
          </a:p>
          <a:p>
            <a:pPr marL="0" indent="0">
              <a:buNone/>
            </a:pPr>
            <a:endParaRPr lang="sv-FI" sz="1200" dirty="0">
              <a:highlight>
                <a:srgbClr val="FFFF00"/>
              </a:highlight>
            </a:endParaRPr>
          </a:p>
        </p:txBody>
      </p:sp>
    </p:spTree>
    <p:extLst>
      <p:ext uri="{BB962C8B-B14F-4D97-AF65-F5344CB8AC3E}">
        <p14:creationId xmlns:p14="http://schemas.microsoft.com/office/powerpoint/2010/main" val="2303046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Förslag till strategi: Ökad tillgänglighet och hållbar mobilitet</a:t>
            </a:r>
          </a:p>
        </p:txBody>
      </p:sp>
      <p:sp>
        <p:nvSpPr>
          <p:cNvPr id="5" name="Platshållare för innehåll 4">
            <a:extLst>
              <a:ext uri="{FF2B5EF4-FFF2-40B4-BE49-F238E27FC236}">
                <a16:creationId xmlns:a16="http://schemas.microsoft.com/office/drawing/2014/main" id="{5EB0CD8B-70AA-419A-90F2-715E576CDB53}"/>
              </a:ext>
            </a:extLst>
          </p:cNvPr>
          <p:cNvSpPr>
            <a:spLocks noGrp="1"/>
          </p:cNvSpPr>
          <p:nvPr>
            <p:ph idx="1"/>
          </p:nvPr>
        </p:nvSpPr>
        <p:spPr>
          <a:xfrm>
            <a:off x="628650" y="1485106"/>
            <a:ext cx="7393560" cy="5674551"/>
          </a:xfrm>
        </p:spPr>
        <p:txBody>
          <a:bodyPr/>
          <a:lstStyle/>
          <a:p>
            <a:pPr lvl="0"/>
            <a:r>
              <a:rPr lang="sv-FI" sz="1600" dirty="0"/>
              <a:t>Tillgängligheten och den rumsliga sammanhållningen är en av de stora utmaningarna i Fyrbodal och svår att åtgärda på kort sikt. Det krävs ett målmedvetet och långsiktigt arbete för att få de infrastrukturförändringar på plats som märkbart kan ändra förutsättningarna, t ex förbättrade järnvägs- och vägförbindelser. Frågor som i hög grad återkopplar till behovet av en gemensam framtidsbild. </a:t>
            </a:r>
          </a:p>
          <a:p>
            <a:pPr lvl="0"/>
            <a:r>
              <a:rPr lang="sv-FI" sz="1600" dirty="0"/>
              <a:t>En hållbar mobilitet förutsätter en omställning av fordonsparken, en transportsnål samhällsplanering, en högre andel som går/cyklar eller använder kollektiva färdmedel samt en högre andel gods på järnväg och båt. Fyrbodal kan i hög grad bidra genom samhällsplaneringen samt genom kunskap och infrastruktur för omställning av fordonsparken, logistikkedjor och energiförsörjningen. </a:t>
            </a:r>
          </a:p>
          <a:p>
            <a:pPr lvl="0"/>
            <a:r>
              <a:rPr lang="sv-FI" sz="1600" dirty="0"/>
              <a:t>Digitaliseringen bär samtidigt med sig möjligheten att minska behovet av fysiska kontakter till förmån för virtuella samt en dramatiskt ökad tillgänglighet till utbildning, arbets- och affärsmöjligheter, handel, kultur med mera oavsett lokalisering. Viktiga möjliggörare är tillgången till kapacitetsstarkt bredband, kunskaper i hur man använder tekniken samt ett utbud av användarvänliga tjänster. </a:t>
            </a:r>
            <a:endParaRPr lang="sv-FI" sz="1200" dirty="0"/>
          </a:p>
          <a:p>
            <a:pPr marL="0" indent="0">
              <a:buNone/>
            </a:pPr>
            <a:endParaRPr lang="sv-FI" sz="1200" dirty="0">
              <a:highlight>
                <a:srgbClr val="FFFF00"/>
              </a:highlight>
            </a:endParaRPr>
          </a:p>
        </p:txBody>
      </p:sp>
    </p:spTree>
    <p:extLst>
      <p:ext uri="{BB962C8B-B14F-4D97-AF65-F5344CB8AC3E}">
        <p14:creationId xmlns:p14="http://schemas.microsoft.com/office/powerpoint/2010/main" val="4071536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Förslag till strategi: Driv specifik utveckling i olika delar av Fyrbodal</a:t>
            </a:r>
          </a:p>
        </p:txBody>
      </p:sp>
      <p:sp>
        <p:nvSpPr>
          <p:cNvPr id="5" name="Platshållare för innehåll 4"/>
          <p:cNvSpPr>
            <a:spLocks noGrp="1"/>
          </p:cNvSpPr>
          <p:nvPr>
            <p:ph idx="1"/>
          </p:nvPr>
        </p:nvSpPr>
        <p:spPr/>
        <p:txBody>
          <a:bodyPr/>
          <a:lstStyle/>
          <a:p>
            <a:pPr marL="0" indent="0">
              <a:buNone/>
            </a:pPr>
            <a:r>
              <a:rPr lang="sv-SE" dirty="0"/>
              <a:t>Fyrbodal är en heterogen delregion i Västra Götaland, med en ojämn geografi. Det gör att större, gemensamma, satsningar riskerar att inte svara mot specifika behov i olika delar av Fyrbodal. Därför är det sannolikt så att utvecklingsprojekt för att stärka Fyrbodal behöver vara specifika för olika delar av regionen.</a:t>
            </a:r>
          </a:p>
          <a:p>
            <a:pPr marL="0" indent="0">
              <a:buNone/>
            </a:pPr>
            <a:r>
              <a:rPr lang="sv-SE" dirty="0"/>
              <a:t>En möjlig roll för Strukturbildsarbetet/Fyrbodals kommunalförbund är då att samordna olika projekt och processer för att succesivt lägga grunden för ökad samverkan över hela regionen.</a:t>
            </a:r>
          </a:p>
        </p:txBody>
      </p:sp>
    </p:spTree>
    <p:extLst>
      <p:ext uri="{BB962C8B-B14F-4D97-AF65-F5344CB8AC3E}">
        <p14:creationId xmlns:p14="http://schemas.microsoft.com/office/powerpoint/2010/main" val="2388221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Förslag till strategi: Säkerställ koppling till kommunernas planering</a:t>
            </a:r>
          </a:p>
        </p:txBody>
      </p:sp>
      <p:sp>
        <p:nvSpPr>
          <p:cNvPr id="3" name="Platshållare för innehåll 2"/>
          <p:cNvSpPr>
            <a:spLocks noGrp="1"/>
          </p:cNvSpPr>
          <p:nvPr>
            <p:ph idx="1"/>
          </p:nvPr>
        </p:nvSpPr>
        <p:spPr/>
        <p:txBody>
          <a:bodyPr>
            <a:normAutofit/>
          </a:bodyPr>
          <a:lstStyle/>
          <a:p>
            <a:pPr marL="0" indent="0">
              <a:buNone/>
            </a:pPr>
            <a:r>
              <a:rPr lang="sv-SE" dirty="0"/>
              <a:t>Det är kommunerna som har planmonopolet. Genom god samhällsplanering skapas goda livsmiljöer. Det finns dock utmaningar som inte kan lösas i kommunal skala, och möjligheter som blir synliga först i andra skalor. Det är därför viktigt att Strukturbildsarbetet finner angöringspunkter till kommunernas planering och tydligt fokuserar på frågor som kommunerna inte ”rår på” var och en för sig.</a:t>
            </a:r>
          </a:p>
          <a:p>
            <a:pPr marL="0" indent="0">
              <a:buNone/>
            </a:pPr>
            <a:r>
              <a:rPr lang="sv-SE" dirty="0"/>
              <a:t>En viktig funktion i Strukturbildsarbetet är att skapa en arena för samverkan kring planering, och där man också kan identifiera och driva mellankommunal eller delregional utveckling. För att detta nätverk skall kunna bidra till en gynnsam utveckling av Fyrbodal krävs att det finns ett tydligt mandat att initiera och driva utveckling.</a:t>
            </a:r>
          </a:p>
        </p:txBody>
      </p:sp>
    </p:spTree>
    <p:extLst>
      <p:ext uri="{BB962C8B-B14F-4D97-AF65-F5344CB8AC3E}">
        <p14:creationId xmlns:p14="http://schemas.microsoft.com/office/powerpoint/2010/main" val="4235721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Förslag till strategi: Skapa tillgänglighet till kompetensförsörjning i glesare bygder</a:t>
            </a:r>
          </a:p>
        </p:txBody>
      </p:sp>
      <p:sp>
        <p:nvSpPr>
          <p:cNvPr id="3" name="Platshållare för innehåll 2"/>
          <p:cNvSpPr>
            <a:spLocks noGrp="1"/>
          </p:cNvSpPr>
          <p:nvPr>
            <p:ph idx="1"/>
          </p:nvPr>
        </p:nvSpPr>
        <p:spPr/>
        <p:txBody>
          <a:bodyPr/>
          <a:lstStyle/>
          <a:p>
            <a:pPr marL="0" indent="0">
              <a:buNone/>
            </a:pPr>
            <a:r>
              <a:rPr lang="sv-SE" dirty="0"/>
              <a:t>Olika processer som demografi och migration skapar både möjligheter och utmaningar för kompetensförsörjning. Det finns enkelt förutsägbara skeenden som pensionsavgångar etc. där tydliga brister kommer att uppstå i både industri och offentlig sektor. Detta skapar möjlighet för att genom samhandling erbjuda både nyanlända och andra utbildningar som kan leda till anställning eller eget företagande.</a:t>
            </a:r>
          </a:p>
          <a:p>
            <a:pPr marL="0" indent="0">
              <a:buNone/>
            </a:pPr>
            <a:r>
              <a:rPr lang="sv-SE" dirty="0"/>
              <a:t>Digitalisering och samverkan skapar förutsättningar för tillgänglighet för människor i en ojämn geografi.</a:t>
            </a:r>
          </a:p>
        </p:txBody>
      </p:sp>
    </p:spTree>
    <p:extLst>
      <p:ext uri="{BB962C8B-B14F-4D97-AF65-F5344CB8AC3E}">
        <p14:creationId xmlns:p14="http://schemas.microsoft.com/office/powerpoint/2010/main" val="2245211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Förslag till strategi: Ett distribuerat innovationssystem</a:t>
            </a:r>
          </a:p>
        </p:txBody>
      </p:sp>
      <p:sp>
        <p:nvSpPr>
          <p:cNvPr id="3" name="Platshållare för innehåll 2"/>
          <p:cNvSpPr>
            <a:spLocks noGrp="1"/>
          </p:cNvSpPr>
          <p:nvPr>
            <p:ph idx="1"/>
          </p:nvPr>
        </p:nvSpPr>
        <p:spPr/>
        <p:txBody>
          <a:bodyPr>
            <a:normAutofit/>
          </a:bodyPr>
          <a:lstStyle/>
          <a:p>
            <a:pPr marL="0" indent="0">
              <a:buNone/>
            </a:pPr>
            <a:r>
              <a:rPr lang="sv-SE" dirty="0"/>
              <a:t>En grundläggande tanke med VG2020 är att innovations- och entreprenörsdriven utveckling skall bygga ett hållbart och starkare Västsverige. Den ambitionen bör omfatta hela ”territoriet”. Idag är innovationssystemet tydligt lokaliserat till specifika platser. En uttalad idé om att ”kritisk massa” behövs skapar väldig fokusering på just dessa platser, och gör det i realiteten svårt att få aktörer i innovationssystemet att arbeta med att ”nå ut” i delregionerna. Det finns ett behov att utforma ett ”distribuerat” - i motsats till lokaliserat - innovationssystem för att den utveckling som VG2020 vill se skall kunna ske i Västra Götaland.</a:t>
            </a:r>
          </a:p>
          <a:p>
            <a:pPr marL="0" indent="0">
              <a:buNone/>
            </a:pPr>
            <a:r>
              <a:rPr lang="sv-SE" dirty="0"/>
              <a:t>Det förtjänar också att påpekas att forskningen visar att Sveriges landsbygder är platser där mycket innovation redan sker. Bättre stöd till entreprenörer och innovationer kan skapa bättre förutsättningar för företagsutveckling eller sociala innovationer.</a:t>
            </a:r>
          </a:p>
        </p:txBody>
      </p:sp>
    </p:spTree>
    <p:extLst>
      <p:ext uri="{BB962C8B-B14F-4D97-AF65-F5344CB8AC3E}">
        <p14:creationId xmlns:p14="http://schemas.microsoft.com/office/powerpoint/2010/main" val="3319128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Förslag till strategi: Resursförsörjd samverkan och digitalisering</a:t>
            </a:r>
          </a:p>
        </p:txBody>
      </p:sp>
      <p:sp>
        <p:nvSpPr>
          <p:cNvPr id="3" name="Platshållare för innehåll 2"/>
          <p:cNvSpPr>
            <a:spLocks noGrp="1"/>
          </p:cNvSpPr>
          <p:nvPr>
            <p:ph idx="1"/>
          </p:nvPr>
        </p:nvSpPr>
        <p:spPr/>
        <p:txBody>
          <a:bodyPr/>
          <a:lstStyle/>
          <a:p>
            <a:pPr marL="0" indent="0">
              <a:buNone/>
            </a:pPr>
            <a:r>
              <a:rPr lang="sv-SE" dirty="0"/>
              <a:t>I Fyrbodals ojämna geografi och med delvis relativt glesa kommuner är fördjupad samverkan en väg att säkerställa kompetensförsörjning, kvalitet och kostnadseffektivitet. Kommunerna i Fyrbodal samverkar redan i en mängd olika frågor och former.</a:t>
            </a:r>
          </a:p>
          <a:p>
            <a:pPr marL="0" indent="0">
              <a:buNone/>
            </a:pPr>
            <a:r>
              <a:rPr lang="sv-SE" dirty="0"/>
              <a:t>Digitalisering är en nyckel till utvecklad samverkan, och potentialen är sannolikt mycket god. Den infrastruktur i form av fibernät som behövs för detta är i princip på plats.</a:t>
            </a:r>
          </a:p>
          <a:p>
            <a:pPr marL="0" indent="0">
              <a:buNone/>
            </a:pPr>
            <a:r>
              <a:rPr lang="sv-SE" dirty="0"/>
              <a:t>Samverkan behöver resursförsörjas för att bli möjlig. Samverkan kräver bland annat tid, men också andra resurser.</a:t>
            </a:r>
          </a:p>
        </p:txBody>
      </p:sp>
    </p:spTree>
    <p:extLst>
      <p:ext uri="{BB962C8B-B14F-4D97-AF65-F5344CB8AC3E}">
        <p14:creationId xmlns:p14="http://schemas.microsoft.com/office/powerpoint/2010/main" val="25017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Ömsesidigt beroende planering – Kommunal medverkan är nyckeln till regional planering</a:t>
            </a:r>
          </a:p>
        </p:txBody>
      </p:sp>
      <p:sp>
        <p:nvSpPr>
          <p:cNvPr id="6" name="Ellips 5">
            <a:extLst>
              <a:ext uri="{FF2B5EF4-FFF2-40B4-BE49-F238E27FC236}">
                <a16:creationId xmlns:a16="http://schemas.microsoft.com/office/drawing/2014/main" id="{5EC23F1E-706C-49F5-9569-7677A4D623CB}"/>
              </a:ext>
            </a:extLst>
          </p:cNvPr>
          <p:cNvSpPr/>
          <p:nvPr/>
        </p:nvSpPr>
        <p:spPr>
          <a:xfrm>
            <a:off x="2036714" y="1356400"/>
            <a:ext cx="4377909" cy="921131"/>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D8514E84-F7B1-4D48-98A0-997C48C2B964}"/>
              </a:ext>
            </a:extLst>
          </p:cNvPr>
          <p:cNvSpPr/>
          <p:nvPr/>
        </p:nvSpPr>
        <p:spPr>
          <a:xfrm>
            <a:off x="4653280" y="1356400"/>
            <a:ext cx="4455098" cy="894367"/>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68450529-358E-42F3-AE90-7FE23E059DCD}"/>
              </a:ext>
            </a:extLst>
          </p:cNvPr>
          <p:cNvSpPr txBox="1"/>
          <p:nvPr/>
        </p:nvSpPr>
        <p:spPr>
          <a:xfrm>
            <a:off x="-711829" y="1527601"/>
            <a:ext cx="9562207" cy="338554"/>
          </a:xfrm>
          <a:prstGeom prst="rect">
            <a:avLst/>
          </a:prstGeom>
          <a:noFill/>
        </p:spPr>
        <p:txBody>
          <a:bodyPr wrap="square" rtlCol="0">
            <a:spAutoFit/>
          </a:bodyPr>
          <a:lstStyle/>
          <a:p>
            <a:r>
              <a:rPr lang="sv-SE" sz="1600" b="1" dirty="0"/>
              <a:t>	       Nationell/internationell	     Storregional	   Delregional	        Lokal</a:t>
            </a:r>
          </a:p>
        </p:txBody>
      </p:sp>
      <p:sp>
        <p:nvSpPr>
          <p:cNvPr id="9" name="textruta 8">
            <a:extLst>
              <a:ext uri="{FF2B5EF4-FFF2-40B4-BE49-F238E27FC236}">
                <a16:creationId xmlns:a16="http://schemas.microsoft.com/office/drawing/2014/main" id="{64E574FB-24DC-4D23-BAA9-F0BDF3BD352D}"/>
              </a:ext>
            </a:extLst>
          </p:cNvPr>
          <p:cNvSpPr txBox="1"/>
          <p:nvPr/>
        </p:nvSpPr>
        <p:spPr>
          <a:xfrm>
            <a:off x="3621110" y="1776349"/>
            <a:ext cx="459165" cy="369332"/>
          </a:xfrm>
          <a:prstGeom prst="rect">
            <a:avLst/>
          </a:prstGeom>
          <a:noFill/>
        </p:spPr>
        <p:txBody>
          <a:bodyPr wrap="none" rtlCol="0">
            <a:spAutoFit/>
          </a:bodyPr>
          <a:lstStyle/>
          <a:p>
            <a:r>
              <a:rPr lang="sv-SE" dirty="0"/>
              <a:t>VG</a:t>
            </a:r>
          </a:p>
        </p:txBody>
      </p:sp>
      <p:sp>
        <p:nvSpPr>
          <p:cNvPr id="10" name="textruta 9">
            <a:extLst>
              <a:ext uri="{FF2B5EF4-FFF2-40B4-BE49-F238E27FC236}">
                <a16:creationId xmlns:a16="http://schemas.microsoft.com/office/drawing/2014/main" id="{A63B376A-0844-4598-95C9-396DF1D5392E}"/>
              </a:ext>
            </a:extLst>
          </p:cNvPr>
          <p:cNvSpPr txBox="1"/>
          <p:nvPr/>
        </p:nvSpPr>
        <p:spPr>
          <a:xfrm>
            <a:off x="4958418" y="1776349"/>
            <a:ext cx="1003801" cy="369332"/>
          </a:xfrm>
          <a:prstGeom prst="rect">
            <a:avLst/>
          </a:prstGeom>
          <a:noFill/>
        </p:spPr>
        <p:txBody>
          <a:bodyPr wrap="none" rtlCol="0">
            <a:spAutoFit/>
          </a:bodyPr>
          <a:lstStyle/>
          <a:p>
            <a:r>
              <a:rPr lang="sv-SE" dirty="0"/>
              <a:t>Fyrbodal</a:t>
            </a:r>
          </a:p>
        </p:txBody>
      </p:sp>
      <p:sp>
        <p:nvSpPr>
          <p:cNvPr id="11" name="textruta 10">
            <a:extLst>
              <a:ext uri="{FF2B5EF4-FFF2-40B4-BE49-F238E27FC236}">
                <a16:creationId xmlns:a16="http://schemas.microsoft.com/office/drawing/2014/main" id="{761FD1B3-6978-4EA1-BA66-A0DD68D1A217}"/>
              </a:ext>
            </a:extLst>
          </p:cNvPr>
          <p:cNvSpPr txBox="1"/>
          <p:nvPr/>
        </p:nvSpPr>
        <p:spPr>
          <a:xfrm>
            <a:off x="6603371" y="1776349"/>
            <a:ext cx="1470991" cy="369332"/>
          </a:xfrm>
          <a:prstGeom prst="rect">
            <a:avLst/>
          </a:prstGeom>
          <a:noFill/>
        </p:spPr>
        <p:txBody>
          <a:bodyPr wrap="square" rtlCol="0">
            <a:spAutoFit/>
          </a:bodyPr>
          <a:lstStyle/>
          <a:p>
            <a:r>
              <a:rPr lang="sv-SE" dirty="0"/>
              <a:t>Kommunerna</a:t>
            </a:r>
          </a:p>
        </p:txBody>
      </p:sp>
      <p:sp>
        <p:nvSpPr>
          <p:cNvPr id="12" name="textruta 11">
            <a:extLst>
              <a:ext uri="{FF2B5EF4-FFF2-40B4-BE49-F238E27FC236}">
                <a16:creationId xmlns:a16="http://schemas.microsoft.com/office/drawing/2014/main" id="{64D961F0-9412-45D5-8BDA-665F8835E9F2}"/>
              </a:ext>
            </a:extLst>
          </p:cNvPr>
          <p:cNvSpPr txBox="1"/>
          <p:nvPr/>
        </p:nvSpPr>
        <p:spPr>
          <a:xfrm>
            <a:off x="628651" y="1776349"/>
            <a:ext cx="1744344" cy="369332"/>
          </a:xfrm>
          <a:prstGeom prst="rect">
            <a:avLst/>
          </a:prstGeom>
          <a:noFill/>
        </p:spPr>
        <p:txBody>
          <a:bodyPr wrap="square" rtlCol="0">
            <a:spAutoFit/>
          </a:bodyPr>
          <a:lstStyle/>
          <a:p>
            <a:r>
              <a:rPr lang="sv-SE" dirty="0"/>
              <a:t>Sverige/EU/FN</a:t>
            </a:r>
          </a:p>
        </p:txBody>
      </p:sp>
      <p:sp>
        <p:nvSpPr>
          <p:cNvPr id="13" name="Platshållare för innehåll 4">
            <a:extLst>
              <a:ext uri="{FF2B5EF4-FFF2-40B4-BE49-F238E27FC236}">
                <a16:creationId xmlns:a16="http://schemas.microsoft.com/office/drawing/2014/main" id="{A6649AEE-DF3B-4B9D-95D5-6999264ECABD}"/>
              </a:ext>
            </a:extLst>
          </p:cNvPr>
          <p:cNvSpPr>
            <a:spLocks noGrp="1"/>
          </p:cNvSpPr>
          <p:nvPr>
            <p:ph idx="1"/>
          </p:nvPr>
        </p:nvSpPr>
        <p:spPr>
          <a:xfrm>
            <a:off x="666857" y="2681963"/>
            <a:ext cx="7848493" cy="4034147"/>
          </a:xfrm>
        </p:spPr>
        <p:txBody>
          <a:bodyPr/>
          <a:lstStyle/>
          <a:p>
            <a:pPr marL="0" indent="0">
              <a:spcAft>
                <a:spcPts val="600"/>
              </a:spcAft>
              <a:buNone/>
            </a:pPr>
            <a:r>
              <a:rPr lang="sv-SE" sz="1600" b="1" dirty="0">
                <a:latin typeface="Arial" panose="020B0604020202020204" pitchFamily="34" charset="0"/>
                <a:cs typeface="Arial" panose="020B0604020202020204" pitchFamily="34" charset="0"/>
              </a:rPr>
              <a:t>Sammanhanget</a:t>
            </a:r>
            <a:r>
              <a:rPr lang="sv-SE" sz="1600" dirty="0">
                <a:latin typeface="Arial" panose="020B0604020202020204" pitchFamily="34" charset="0"/>
                <a:cs typeface="Arial" panose="020B0604020202020204" pitchFamily="34" charset="0"/>
              </a:rPr>
              <a:t> är viktigt för beskrivning, samordning och utformning av strategier och åtgärder</a:t>
            </a:r>
          </a:p>
          <a:p>
            <a:pPr marL="285750" indent="-285750">
              <a:spcAft>
                <a:spcPts val="600"/>
              </a:spcAft>
            </a:pPr>
            <a:r>
              <a:rPr lang="sv-SE" sz="1600" u="sng" dirty="0">
                <a:latin typeface="Arial" panose="020B0604020202020204" pitchFamily="34" charset="0"/>
                <a:cs typeface="Arial" panose="020B0604020202020204" pitchFamily="34" charset="0"/>
              </a:rPr>
              <a:t>Nationellt</a:t>
            </a:r>
            <a:r>
              <a:rPr lang="sv-SE" sz="1600" dirty="0">
                <a:latin typeface="Arial" panose="020B0604020202020204" pitchFamily="34" charset="0"/>
                <a:cs typeface="Arial" panose="020B0604020202020204" pitchFamily="34" charset="0"/>
              </a:rPr>
              <a:t>:  Strategi för hållbar regional utveckling, infrastrukturplanering etc.</a:t>
            </a:r>
          </a:p>
          <a:p>
            <a:pPr marL="285750" indent="-285750">
              <a:spcAft>
                <a:spcPts val="600"/>
              </a:spcAft>
            </a:pPr>
            <a:r>
              <a:rPr lang="sv-SE" sz="1600" u="sng" dirty="0">
                <a:latin typeface="Arial" panose="020B0604020202020204" pitchFamily="34" charset="0"/>
                <a:cs typeface="Arial" panose="020B0604020202020204" pitchFamily="34" charset="0"/>
              </a:rPr>
              <a:t>Storregionalt</a:t>
            </a:r>
            <a:r>
              <a:rPr lang="sv-SE" sz="1600" dirty="0">
                <a:latin typeface="Arial" panose="020B0604020202020204" pitchFamily="34" charset="0"/>
                <a:cs typeface="Arial" panose="020B0604020202020204" pitchFamily="34" charset="0"/>
              </a:rPr>
              <a:t>: Utveckling och sammanlänkning i storregionalt/ nationellt/ internationellt perspektiv. Storregional infrastruktur och arbetspendling, högspecialiserade funktioner inom sjukvård, forskningsuniversitet, flygförbindelser, gods mm.</a:t>
            </a:r>
          </a:p>
          <a:p>
            <a:pPr marL="285750" indent="-285750">
              <a:spcAft>
                <a:spcPts val="600"/>
              </a:spcAft>
            </a:pPr>
            <a:r>
              <a:rPr lang="sv-SE" sz="1600" u="sng" dirty="0">
                <a:latin typeface="Arial" panose="020B0604020202020204" pitchFamily="34" charset="0"/>
                <a:cs typeface="Arial" panose="020B0604020202020204" pitchFamily="34" charset="0"/>
              </a:rPr>
              <a:t>Delregionalt</a:t>
            </a:r>
            <a:r>
              <a:rPr lang="sv-SE" sz="1600" dirty="0">
                <a:latin typeface="Arial" panose="020B0604020202020204" pitchFamily="34" charset="0"/>
                <a:cs typeface="Arial" panose="020B0604020202020204" pitchFamily="34" charset="0"/>
              </a:rPr>
              <a:t>: Arbetsmarknads- och näringslivsstruktur, arbetspendling, utbildning och kompetensförsörjning sammanlänkning i delregionalt perspektiv, delregional administration och service, vård, kommunöverskridande samverkan, bostadsförsörjning etc.</a:t>
            </a:r>
          </a:p>
          <a:p>
            <a:pPr marL="285750" indent="-285750">
              <a:spcAft>
                <a:spcPts val="600"/>
              </a:spcAft>
            </a:pPr>
            <a:r>
              <a:rPr lang="sv-SE" sz="1600" u="sng" dirty="0">
                <a:latin typeface="Arial" panose="020B0604020202020204" pitchFamily="34" charset="0"/>
                <a:cs typeface="Arial" panose="020B0604020202020204" pitchFamily="34" charset="0"/>
              </a:rPr>
              <a:t>Lokalt</a:t>
            </a:r>
            <a:r>
              <a:rPr lang="sv-SE" sz="1600" dirty="0">
                <a:latin typeface="Arial" panose="020B0604020202020204" pitchFamily="34" charset="0"/>
                <a:cs typeface="Arial" panose="020B0604020202020204" pitchFamily="34" charset="0"/>
              </a:rPr>
              <a:t>: Medborgarnära livsmiljöer och vardagsservice, verksamhetsområden, samman-koppling med regionala/ storregionala funktioner, noder och stråk etc.</a:t>
            </a:r>
          </a:p>
          <a:p>
            <a:pPr marL="0" indent="0">
              <a:buNone/>
            </a:pPr>
            <a:endParaRPr lang="sv-FI" sz="1200" dirty="0">
              <a:highlight>
                <a:srgbClr val="FFFF00"/>
              </a:highlight>
            </a:endParaRPr>
          </a:p>
        </p:txBody>
      </p:sp>
      <p:sp>
        <p:nvSpPr>
          <p:cNvPr id="14" name="Ellips 13">
            <a:extLst>
              <a:ext uri="{FF2B5EF4-FFF2-40B4-BE49-F238E27FC236}">
                <a16:creationId xmlns:a16="http://schemas.microsoft.com/office/drawing/2014/main" id="{93A23A4F-0F08-4D85-8081-538423DFB696}"/>
              </a:ext>
            </a:extLst>
          </p:cNvPr>
          <p:cNvSpPr/>
          <p:nvPr/>
        </p:nvSpPr>
        <p:spPr>
          <a:xfrm>
            <a:off x="58519" y="1343017"/>
            <a:ext cx="4564871" cy="921131"/>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20674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Förslag till strategi: Skapa balans mellan konkreta åtgärder och utvecklingsprocesser</a:t>
            </a:r>
          </a:p>
        </p:txBody>
      </p:sp>
      <p:sp>
        <p:nvSpPr>
          <p:cNvPr id="3" name="Platshållare för innehåll 2"/>
          <p:cNvSpPr>
            <a:spLocks noGrp="1"/>
          </p:cNvSpPr>
          <p:nvPr>
            <p:ph idx="1"/>
          </p:nvPr>
        </p:nvSpPr>
        <p:spPr/>
        <p:txBody>
          <a:bodyPr/>
          <a:lstStyle/>
          <a:p>
            <a:pPr marL="0" indent="0">
              <a:buNone/>
            </a:pPr>
            <a:r>
              <a:rPr lang="sv-SE" dirty="0"/>
              <a:t>Strukturbildsarbetets legitimitet stärks genom att tydligt peka på och stödja genomförandet av konkreta åtgärder. </a:t>
            </a:r>
          </a:p>
          <a:p>
            <a:pPr marL="0" indent="0">
              <a:buNone/>
            </a:pPr>
            <a:r>
              <a:rPr lang="sv-SE" dirty="0"/>
              <a:t>Samtidigt finns många exempel på gemensamma utvecklingsprocesser där startpunkten kan beskrivas, men där det inte går att veta exakt vilka resultaten blir. Att samverka i öppna utvecklingsprocesser kräver mod och delregionalt ledarskap.</a:t>
            </a:r>
          </a:p>
          <a:p>
            <a:pPr marL="0" indent="0">
              <a:buNone/>
            </a:pPr>
            <a:r>
              <a:rPr lang="sv-SE" dirty="0"/>
              <a:t>Strukturbildsarbetet behöver finna </a:t>
            </a:r>
            <a:r>
              <a:rPr lang="sv-SE"/>
              <a:t>en klok </a:t>
            </a:r>
            <a:r>
              <a:rPr lang="sv-SE" dirty="0"/>
              <a:t>balans mellan dessa ansatser.</a:t>
            </a:r>
          </a:p>
        </p:txBody>
      </p:sp>
    </p:spTree>
    <p:extLst>
      <p:ext uri="{BB962C8B-B14F-4D97-AF65-F5344CB8AC3E}">
        <p14:creationId xmlns:p14="http://schemas.microsoft.com/office/powerpoint/2010/main" val="3679232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Förslag till strategi: Samverkan över gränser</a:t>
            </a:r>
          </a:p>
        </p:txBody>
      </p:sp>
      <p:sp>
        <p:nvSpPr>
          <p:cNvPr id="3" name="Platshållare för innehåll 2"/>
          <p:cNvSpPr>
            <a:spLocks noGrp="1"/>
          </p:cNvSpPr>
          <p:nvPr>
            <p:ph idx="1"/>
          </p:nvPr>
        </p:nvSpPr>
        <p:spPr/>
        <p:txBody>
          <a:bodyPr/>
          <a:lstStyle/>
          <a:p>
            <a:r>
              <a:rPr lang="sv-SE" dirty="0"/>
              <a:t>Fyrbodal har starka kopplingar mot sin omvärld. Dessa utgör en potential för hållbar lokal och regional utveckling och måste stärkas. Kopplingar som de till Norge, Värmland, Skaraborg m </a:t>
            </a:r>
            <a:r>
              <a:rPr lang="sv-SE" dirty="0" err="1"/>
              <a:t>fl</a:t>
            </a:r>
            <a:r>
              <a:rPr lang="sv-SE" dirty="0"/>
              <a:t> är helt avgörande för utvecklingen i Fyrbodal. Det finns ett behov av att fördjupa förståelsen av dessa relationers betydelse. Idag finns ofta brister i tillgänglig statistik som riskerar att ”osynliggöra” viktiga förhållanden och potentialer.</a:t>
            </a:r>
          </a:p>
        </p:txBody>
      </p:sp>
    </p:spTree>
    <p:extLst>
      <p:ext uri="{BB962C8B-B14F-4D97-AF65-F5344CB8AC3E}">
        <p14:creationId xmlns:p14="http://schemas.microsoft.com/office/powerpoint/2010/main" val="3581781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91A40B-29FB-497C-BD7F-3215BE8221E7}"/>
              </a:ext>
            </a:extLst>
          </p:cNvPr>
          <p:cNvSpPr>
            <a:spLocks noGrp="1"/>
          </p:cNvSpPr>
          <p:nvPr>
            <p:ph type="title"/>
          </p:nvPr>
        </p:nvSpPr>
        <p:spPr>
          <a:xfrm>
            <a:off x="561975" y="495301"/>
            <a:ext cx="7886700" cy="723900"/>
          </a:xfrm>
        </p:spPr>
        <p:txBody>
          <a:bodyPr/>
          <a:lstStyle/>
          <a:p>
            <a:r>
              <a:rPr lang="sv-SE" dirty="0"/>
              <a:t>Förslag till beslut</a:t>
            </a:r>
          </a:p>
        </p:txBody>
      </p:sp>
      <p:sp>
        <p:nvSpPr>
          <p:cNvPr id="4" name="Rektangel 3">
            <a:extLst>
              <a:ext uri="{FF2B5EF4-FFF2-40B4-BE49-F238E27FC236}">
                <a16:creationId xmlns:a16="http://schemas.microsoft.com/office/drawing/2014/main" id="{DD9DDCBD-2CCD-4924-B007-0952EAC11C21}"/>
              </a:ext>
            </a:extLst>
          </p:cNvPr>
          <p:cNvSpPr/>
          <p:nvPr/>
        </p:nvSpPr>
        <p:spPr>
          <a:xfrm>
            <a:off x="561975" y="1498342"/>
            <a:ext cx="8382000" cy="1384995"/>
          </a:xfrm>
          <a:prstGeom prst="rect">
            <a:avLst/>
          </a:prstGeom>
        </p:spPr>
        <p:txBody>
          <a:bodyPr wrap="square">
            <a:spAutoFit/>
          </a:bodyPr>
          <a:lstStyle/>
          <a:p>
            <a:pPr marL="457200" indent="-457200">
              <a:buFont typeface="Arial" panose="020B0604020202020204" pitchFamily="34" charset="0"/>
              <a:buChar char="•"/>
            </a:pPr>
            <a:r>
              <a:rPr lang="sv-SE" sz="2800" dirty="0"/>
              <a:t>Arbetsgruppen för Strukturbild Fyrbodal föreslår att Direktionen för Fyrbodals kommunalförbund beslutar att ge Förbundsdirektören i uppdrag:</a:t>
            </a:r>
          </a:p>
        </p:txBody>
      </p:sp>
      <p:sp>
        <p:nvSpPr>
          <p:cNvPr id="5" name="Rektangel 4">
            <a:extLst>
              <a:ext uri="{FF2B5EF4-FFF2-40B4-BE49-F238E27FC236}">
                <a16:creationId xmlns:a16="http://schemas.microsoft.com/office/drawing/2014/main" id="{D3F20BAD-B195-40A3-B0FD-13EE06AAE6C0}"/>
              </a:ext>
            </a:extLst>
          </p:cNvPr>
          <p:cNvSpPr/>
          <p:nvPr/>
        </p:nvSpPr>
        <p:spPr>
          <a:xfrm>
            <a:off x="628650" y="2883515"/>
            <a:ext cx="7429500" cy="3046988"/>
          </a:xfrm>
          <a:prstGeom prst="rect">
            <a:avLst/>
          </a:prstGeom>
        </p:spPr>
        <p:txBody>
          <a:bodyPr wrap="square">
            <a:spAutoFit/>
          </a:bodyPr>
          <a:lstStyle/>
          <a:p>
            <a:pPr marL="457200" indent="-457200">
              <a:buFont typeface="Arial" panose="020B0604020202020204" pitchFamily="34" charset="0"/>
              <a:buChar char="•"/>
            </a:pPr>
            <a:r>
              <a:rPr lang="sv-SE" sz="2400" dirty="0"/>
              <a:t>Att fortsätta arbetet med Strukturbild Fyrbodal utifrån föreslagna strategier och beslutad finansiering.</a:t>
            </a:r>
          </a:p>
          <a:p>
            <a:pPr marL="457200" indent="-457200">
              <a:buFont typeface="Arial" panose="020B0604020202020204" pitchFamily="34" charset="0"/>
              <a:buChar char="•"/>
            </a:pPr>
            <a:r>
              <a:rPr lang="sv-SE" sz="2400" dirty="0"/>
              <a:t>Att inrätta ett nätverk för Samhällsbyggnadschefer eller motsvarande.</a:t>
            </a:r>
          </a:p>
          <a:p>
            <a:pPr marL="457200" indent="-457200">
              <a:buFont typeface="Arial" panose="020B0604020202020204" pitchFamily="34" charset="0"/>
              <a:buChar char="•"/>
            </a:pPr>
            <a:r>
              <a:rPr lang="sv-SE" sz="2400" dirty="0"/>
              <a:t>Att uppdra åt nätverket att identifiera prioriterade satsningar för att stärka Fyrbodals utveckling med utgångspunkt i samhällsplanering. Arbetet ska ske i samverkan med befintliga nätverk.</a:t>
            </a:r>
          </a:p>
        </p:txBody>
      </p:sp>
    </p:spTree>
    <p:extLst>
      <p:ext uri="{BB962C8B-B14F-4D97-AF65-F5344CB8AC3E}">
        <p14:creationId xmlns:p14="http://schemas.microsoft.com/office/powerpoint/2010/main" val="693139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304800" y="834887"/>
            <a:ext cx="4850296" cy="4401205"/>
          </a:xfrm>
          <a:prstGeom prst="rect">
            <a:avLst/>
          </a:prstGeom>
          <a:noFill/>
        </p:spPr>
        <p:txBody>
          <a:bodyPr wrap="square" rtlCol="0">
            <a:spAutoFit/>
          </a:bodyPr>
          <a:lstStyle/>
          <a:p>
            <a:pPr marL="457200" indent="-457200">
              <a:buFont typeface="Arial" panose="020B0604020202020204" pitchFamily="34" charset="0"/>
              <a:buChar char="•"/>
            </a:pPr>
            <a:r>
              <a:rPr lang="sv-SE" sz="2800" dirty="0">
                <a:latin typeface="Calibri" panose="020F0502020204030204" pitchFamily="34" charset="0"/>
                <a:ea typeface="Times New Roman" panose="02020603050405020304" pitchFamily="18" charset="0"/>
                <a:cs typeface="Calibri" panose="020F0502020204030204" pitchFamily="34" charset="0"/>
              </a:rPr>
              <a:t>att visa på de förutsättningar och samband som finns i Fyrbodal samt hur Fyrbodal sammanlänkas med övriga Västra Götaland. </a:t>
            </a:r>
          </a:p>
          <a:p>
            <a:endParaRPr lang="sv-SE" sz="2800" dirty="0">
              <a:latin typeface="Calibri" panose="020F0502020204030204" pitchFamily="34" charset="0"/>
              <a:ea typeface="Times New Roman" panose="02020603050405020304" pitchFamily="18" charset="0"/>
              <a:cs typeface="Calibri" panose="020F0502020204030204" pitchFamily="34" charset="0"/>
            </a:endParaRPr>
          </a:p>
          <a:p>
            <a:pPr marL="457200" indent="-457200">
              <a:buFont typeface="Arial" panose="020B0604020202020204" pitchFamily="34" charset="0"/>
              <a:buChar char="•"/>
            </a:pPr>
            <a:r>
              <a:rPr lang="sv-SE" sz="2800" dirty="0">
                <a:latin typeface="Calibri" panose="020F0502020204030204" pitchFamily="34" charset="0"/>
                <a:ea typeface="Times New Roman" panose="02020603050405020304" pitchFamily="18" charset="0"/>
                <a:cs typeface="Calibri" panose="020F0502020204030204" pitchFamily="34" charset="0"/>
              </a:rPr>
              <a:t>att stärka delregionens utveckling genom en större helhetssyn kring fysisk planering.</a:t>
            </a:r>
          </a:p>
        </p:txBody>
      </p:sp>
      <p:sp>
        <p:nvSpPr>
          <p:cNvPr id="3" name="textruta 2"/>
          <p:cNvSpPr txBox="1"/>
          <p:nvPr/>
        </p:nvSpPr>
        <p:spPr>
          <a:xfrm>
            <a:off x="475971" y="0"/>
            <a:ext cx="8289657" cy="646331"/>
          </a:xfrm>
          <a:prstGeom prst="rect">
            <a:avLst/>
          </a:prstGeom>
          <a:noFill/>
        </p:spPr>
        <p:txBody>
          <a:bodyPr wrap="square" rtlCol="0">
            <a:spAutoFit/>
          </a:bodyPr>
          <a:lstStyle/>
          <a:p>
            <a:r>
              <a:rPr lang="sv-SE" sz="3600" dirty="0">
                <a:latin typeface="+mj-lt"/>
              </a:rPr>
              <a:t>Syftet med projektet Strukturbild Fyrbodal</a:t>
            </a:r>
          </a:p>
        </p:txBody>
      </p:sp>
      <p:pic>
        <p:nvPicPr>
          <p:cNvPr id="2" name="Bildobjekt 1"/>
          <p:cNvPicPr>
            <a:picLocks noChangeAspect="1"/>
          </p:cNvPicPr>
          <p:nvPr/>
        </p:nvPicPr>
        <p:blipFill rotWithShape="1">
          <a:blip r:embed="rId3"/>
          <a:srcRect l="-24082" t="-28764" b="-1"/>
          <a:stretch/>
        </p:blipFill>
        <p:spPr>
          <a:xfrm>
            <a:off x="5714089" y="2286000"/>
            <a:ext cx="3652796" cy="4572000"/>
          </a:xfrm>
          <a:prstGeom prst="rect">
            <a:avLst/>
          </a:prstGeom>
        </p:spPr>
      </p:pic>
      <p:pic>
        <p:nvPicPr>
          <p:cNvPr id="6" name="Bildobjekt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34209" y="5969276"/>
            <a:ext cx="2358887" cy="474240"/>
          </a:xfrm>
          <a:prstGeom prst="rect">
            <a:avLst/>
          </a:prstGeom>
        </p:spPr>
      </p:pic>
      <p:sp>
        <p:nvSpPr>
          <p:cNvPr id="4" name="textruta 3"/>
          <p:cNvSpPr txBox="1"/>
          <p:nvPr/>
        </p:nvSpPr>
        <p:spPr>
          <a:xfrm>
            <a:off x="6109252" y="1020417"/>
            <a:ext cx="2862470" cy="2523768"/>
          </a:xfrm>
          <a:prstGeom prst="rect">
            <a:avLst/>
          </a:prstGeom>
          <a:noFill/>
        </p:spPr>
        <p:txBody>
          <a:bodyPr wrap="square" rtlCol="0">
            <a:spAutoFit/>
          </a:bodyPr>
          <a:lstStyle/>
          <a:p>
            <a:pPr lvl="0">
              <a:defRPr/>
            </a:pPr>
            <a:r>
              <a:rPr lang="sv-SE" sz="2800" b="1" dirty="0">
                <a:ea typeface="Times New Roman" panose="02020603050405020304" pitchFamily="18" charset="0"/>
              </a:rPr>
              <a:t>Mål</a:t>
            </a:r>
            <a:endParaRPr lang="sv-SE" sz="2800" dirty="0">
              <a:ea typeface="Times New Roman" panose="02020603050405020304" pitchFamily="18" charset="0"/>
            </a:endParaRPr>
          </a:p>
          <a:p>
            <a:r>
              <a:rPr lang="sv-SE" sz="2800" dirty="0">
                <a:ea typeface="Times New Roman" panose="02020603050405020304" pitchFamily="18" charset="0"/>
              </a:rPr>
              <a:t>Processen i sig är målet. Att dialogerna kommer till stånd.</a:t>
            </a:r>
          </a:p>
          <a:p>
            <a:endParaRPr lang="sv-SE" dirty="0"/>
          </a:p>
        </p:txBody>
      </p:sp>
    </p:spTree>
    <p:extLst>
      <p:ext uri="{BB962C8B-B14F-4D97-AF65-F5344CB8AC3E}">
        <p14:creationId xmlns:p14="http://schemas.microsoft.com/office/powerpoint/2010/main" val="4036257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B08BFE-41CD-40B8-99D1-576186D0BCCE}"/>
              </a:ext>
            </a:extLst>
          </p:cNvPr>
          <p:cNvSpPr>
            <a:spLocks noGrp="1"/>
          </p:cNvSpPr>
          <p:nvPr>
            <p:ph type="title"/>
          </p:nvPr>
        </p:nvSpPr>
        <p:spPr>
          <a:xfrm>
            <a:off x="628650" y="365126"/>
            <a:ext cx="7886700" cy="1038005"/>
          </a:xfrm>
        </p:spPr>
        <p:txBody>
          <a:bodyPr/>
          <a:lstStyle/>
          <a:p>
            <a:r>
              <a:rPr lang="sv-SE" dirty="0"/>
              <a:t>                  STRUKTURBILD FYRBODAL</a:t>
            </a:r>
            <a:br>
              <a:rPr lang="sv-SE" dirty="0"/>
            </a:br>
            <a:r>
              <a:rPr lang="sv-SE" dirty="0"/>
              <a:t>                         Processbeskrivning</a:t>
            </a:r>
            <a:br>
              <a:rPr lang="sv-SE" dirty="0"/>
            </a:br>
            <a:r>
              <a:rPr lang="sv-SE" dirty="0"/>
              <a:t>  </a:t>
            </a:r>
            <a:br>
              <a:rPr lang="sv-SE" dirty="0"/>
            </a:br>
            <a:r>
              <a:rPr lang="sv-SE" dirty="0"/>
              <a:t> </a:t>
            </a:r>
            <a:r>
              <a:rPr lang="sv-SE" sz="2400" dirty="0"/>
              <a:t>Intervjuer  i                 Seminarium 1             Seminarium 2                 </a:t>
            </a:r>
            <a:br>
              <a:rPr lang="sv-SE" sz="2400" dirty="0"/>
            </a:br>
            <a:r>
              <a:rPr lang="sv-SE" sz="2400" dirty="0"/>
              <a:t> kommunerna              + Workshop                 + Workshop      </a:t>
            </a:r>
            <a:br>
              <a:rPr lang="sv-SE" dirty="0"/>
            </a:br>
            <a:br>
              <a:rPr lang="sv-SE" dirty="0"/>
            </a:br>
            <a:r>
              <a:rPr lang="sv-SE" dirty="0"/>
              <a:t>              </a:t>
            </a:r>
            <a:r>
              <a:rPr lang="sv-SE" sz="2400" dirty="0"/>
              <a:t>Samman-                   Analys                                                           </a:t>
            </a:r>
            <a:br>
              <a:rPr lang="sv-SE" sz="2400" dirty="0"/>
            </a:br>
            <a:r>
              <a:rPr lang="sv-SE" sz="2400" dirty="0"/>
              <a:t>                    ställning                Arbetsgrupp                                                               </a:t>
            </a:r>
            <a:br>
              <a:rPr lang="sv-SE" sz="2400" dirty="0"/>
            </a:br>
            <a:br>
              <a:rPr lang="sv-SE" sz="2400" dirty="0"/>
            </a:br>
            <a:br>
              <a:rPr lang="sv-SE" sz="2400" dirty="0"/>
            </a:br>
            <a:r>
              <a:rPr lang="sv-SE" sz="2400" dirty="0"/>
              <a:t>     Dialog 1                        Dialog 2                      Dialog 3 </a:t>
            </a:r>
            <a:br>
              <a:rPr lang="sv-SE" sz="2400" dirty="0"/>
            </a:br>
            <a:r>
              <a:rPr lang="sv-SE" sz="2400" dirty="0"/>
              <a:t>   Bengtsfors                      Tanum                       Uddevalla</a:t>
            </a:r>
            <a:br>
              <a:rPr lang="sv-SE" sz="2400" dirty="0"/>
            </a:br>
            <a:br>
              <a:rPr lang="sv-SE" sz="2400" dirty="0"/>
            </a:br>
            <a:br>
              <a:rPr lang="sv-SE" sz="2400" dirty="0"/>
            </a:br>
            <a:r>
              <a:rPr lang="sv-SE" sz="2400" dirty="0"/>
              <a:t>                   Förankring              Beställning</a:t>
            </a:r>
            <a:br>
              <a:rPr lang="sv-SE" sz="2400" dirty="0"/>
            </a:br>
            <a:r>
              <a:rPr lang="sv-SE" sz="2400" dirty="0"/>
              <a:t>                    Beslut                     Nya projekt</a:t>
            </a:r>
            <a:endParaRPr lang="sv-SE" dirty="0"/>
          </a:p>
        </p:txBody>
      </p:sp>
      <p:sp>
        <p:nvSpPr>
          <p:cNvPr id="16" name="Rektangel 15">
            <a:extLst>
              <a:ext uri="{FF2B5EF4-FFF2-40B4-BE49-F238E27FC236}">
                <a16:creationId xmlns:a16="http://schemas.microsoft.com/office/drawing/2014/main" id="{F8F58295-08D4-4192-863A-BDCB61CF49BF}"/>
              </a:ext>
            </a:extLst>
          </p:cNvPr>
          <p:cNvSpPr/>
          <p:nvPr/>
        </p:nvSpPr>
        <p:spPr>
          <a:xfrm>
            <a:off x="5780690" y="1799896"/>
            <a:ext cx="1860331" cy="7514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2ADB3F17-B3C0-42A2-97BF-5DFC83463692}"/>
              </a:ext>
            </a:extLst>
          </p:cNvPr>
          <p:cNvSpPr/>
          <p:nvPr/>
        </p:nvSpPr>
        <p:spPr>
          <a:xfrm>
            <a:off x="3237186" y="1799896"/>
            <a:ext cx="1860331" cy="7514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B2C736BD-D0E0-430A-A09B-1EE712D4EF65}"/>
              </a:ext>
            </a:extLst>
          </p:cNvPr>
          <p:cNvSpPr/>
          <p:nvPr/>
        </p:nvSpPr>
        <p:spPr>
          <a:xfrm>
            <a:off x="693682" y="1799896"/>
            <a:ext cx="1860331" cy="7514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Pil: höger med huvud 20">
            <a:extLst>
              <a:ext uri="{FF2B5EF4-FFF2-40B4-BE49-F238E27FC236}">
                <a16:creationId xmlns:a16="http://schemas.microsoft.com/office/drawing/2014/main" id="{1FCB464E-9A9A-4DED-B6F7-A1BC51CFED3A}"/>
              </a:ext>
            </a:extLst>
          </p:cNvPr>
          <p:cNvSpPr/>
          <p:nvPr/>
        </p:nvSpPr>
        <p:spPr>
          <a:xfrm>
            <a:off x="2666999" y="1987767"/>
            <a:ext cx="457200" cy="37574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Pil: höger med huvud 21">
            <a:extLst>
              <a:ext uri="{FF2B5EF4-FFF2-40B4-BE49-F238E27FC236}">
                <a16:creationId xmlns:a16="http://schemas.microsoft.com/office/drawing/2014/main" id="{0B9AC43B-14C2-4A4A-9178-D0ED1D643795}"/>
              </a:ext>
            </a:extLst>
          </p:cNvPr>
          <p:cNvSpPr/>
          <p:nvPr/>
        </p:nvSpPr>
        <p:spPr>
          <a:xfrm>
            <a:off x="5210503" y="1987768"/>
            <a:ext cx="457200" cy="37574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Pil: höger med huvud 22">
            <a:extLst>
              <a:ext uri="{FF2B5EF4-FFF2-40B4-BE49-F238E27FC236}">
                <a16:creationId xmlns:a16="http://schemas.microsoft.com/office/drawing/2014/main" id="{14D7AB55-4742-4787-B51C-71D8329C562A}"/>
              </a:ext>
            </a:extLst>
          </p:cNvPr>
          <p:cNvSpPr/>
          <p:nvPr/>
        </p:nvSpPr>
        <p:spPr>
          <a:xfrm>
            <a:off x="7807872" y="1987767"/>
            <a:ext cx="457200" cy="37574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a:extLst>
              <a:ext uri="{FF2B5EF4-FFF2-40B4-BE49-F238E27FC236}">
                <a16:creationId xmlns:a16="http://schemas.microsoft.com/office/drawing/2014/main" id="{20008CC4-75EA-4559-A21A-60A57E84614B}"/>
              </a:ext>
            </a:extLst>
          </p:cNvPr>
          <p:cNvSpPr/>
          <p:nvPr/>
        </p:nvSpPr>
        <p:spPr>
          <a:xfrm>
            <a:off x="4162097" y="3063104"/>
            <a:ext cx="1613337" cy="73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Pil: höger med huvud 31">
            <a:extLst>
              <a:ext uri="{FF2B5EF4-FFF2-40B4-BE49-F238E27FC236}">
                <a16:creationId xmlns:a16="http://schemas.microsoft.com/office/drawing/2014/main" id="{6C8972C2-5E1A-4FBD-9A01-D3AE63A64588}"/>
              </a:ext>
            </a:extLst>
          </p:cNvPr>
          <p:cNvSpPr/>
          <p:nvPr/>
        </p:nvSpPr>
        <p:spPr>
          <a:xfrm>
            <a:off x="3581399" y="3262146"/>
            <a:ext cx="457200" cy="37574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Pil: höger med huvud 32">
            <a:extLst>
              <a:ext uri="{FF2B5EF4-FFF2-40B4-BE49-F238E27FC236}">
                <a16:creationId xmlns:a16="http://schemas.microsoft.com/office/drawing/2014/main" id="{F641828F-DAC6-43B1-99AE-B53DE68B5834}"/>
              </a:ext>
            </a:extLst>
          </p:cNvPr>
          <p:cNvSpPr/>
          <p:nvPr/>
        </p:nvSpPr>
        <p:spPr>
          <a:xfrm>
            <a:off x="5898932" y="3196452"/>
            <a:ext cx="457200" cy="37574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Rektangel 33">
            <a:extLst>
              <a:ext uri="{FF2B5EF4-FFF2-40B4-BE49-F238E27FC236}">
                <a16:creationId xmlns:a16="http://schemas.microsoft.com/office/drawing/2014/main" id="{4721F794-0F29-4EB7-AAAC-C61289CEC90A}"/>
              </a:ext>
            </a:extLst>
          </p:cNvPr>
          <p:cNvSpPr/>
          <p:nvPr/>
        </p:nvSpPr>
        <p:spPr>
          <a:xfrm>
            <a:off x="693683" y="4382814"/>
            <a:ext cx="1860330" cy="709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Pil: höger med huvud 36">
            <a:extLst>
              <a:ext uri="{FF2B5EF4-FFF2-40B4-BE49-F238E27FC236}">
                <a16:creationId xmlns:a16="http://schemas.microsoft.com/office/drawing/2014/main" id="{C799B18C-C7DB-4AD6-BD2A-64B2EDF8CA19}"/>
              </a:ext>
            </a:extLst>
          </p:cNvPr>
          <p:cNvSpPr/>
          <p:nvPr/>
        </p:nvSpPr>
        <p:spPr>
          <a:xfrm>
            <a:off x="2666999" y="4549665"/>
            <a:ext cx="457200" cy="37574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ktangel 37">
            <a:extLst>
              <a:ext uri="{FF2B5EF4-FFF2-40B4-BE49-F238E27FC236}">
                <a16:creationId xmlns:a16="http://schemas.microsoft.com/office/drawing/2014/main" id="{83DB317A-EE85-4B99-90E4-5FBCABC20658}"/>
              </a:ext>
            </a:extLst>
          </p:cNvPr>
          <p:cNvSpPr/>
          <p:nvPr/>
        </p:nvSpPr>
        <p:spPr>
          <a:xfrm>
            <a:off x="3237187" y="4382813"/>
            <a:ext cx="1860330" cy="709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ktangel 38">
            <a:extLst>
              <a:ext uri="{FF2B5EF4-FFF2-40B4-BE49-F238E27FC236}">
                <a16:creationId xmlns:a16="http://schemas.microsoft.com/office/drawing/2014/main" id="{E76E6FCB-E068-49C0-B589-50FC14757A0B}"/>
              </a:ext>
            </a:extLst>
          </p:cNvPr>
          <p:cNvSpPr/>
          <p:nvPr/>
        </p:nvSpPr>
        <p:spPr>
          <a:xfrm>
            <a:off x="5780690" y="4411713"/>
            <a:ext cx="1860330" cy="6805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Pil: höger med huvud 39">
            <a:extLst>
              <a:ext uri="{FF2B5EF4-FFF2-40B4-BE49-F238E27FC236}">
                <a16:creationId xmlns:a16="http://schemas.microsoft.com/office/drawing/2014/main" id="{32C1D6EF-67EB-4CFE-AB51-78656B522C43}"/>
              </a:ext>
            </a:extLst>
          </p:cNvPr>
          <p:cNvSpPr/>
          <p:nvPr/>
        </p:nvSpPr>
        <p:spPr>
          <a:xfrm>
            <a:off x="5210503" y="4564114"/>
            <a:ext cx="457200" cy="37574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Pil: höger med huvud 40">
            <a:extLst>
              <a:ext uri="{FF2B5EF4-FFF2-40B4-BE49-F238E27FC236}">
                <a16:creationId xmlns:a16="http://schemas.microsoft.com/office/drawing/2014/main" id="{270507D3-D1C4-481E-A20D-BAAE0D164214}"/>
              </a:ext>
            </a:extLst>
          </p:cNvPr>
          <p:cNvSpPr/>
          <p:nvPr/>
        </p:nvSpPr>
        <p:spPr>
          <a:xfrm>
            <a:off x="7754007" y="4564113"/>
            <a:ext cx="457200" cy="37574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Rektangel 42">
            <a:extLst>
              <a:ext uri="{FF2B5EF4-FFF2-40B4-BE49-F238E27FC236}">
                <a16:creationId xmlns:a16="http://schemas.microsoft.com/office/drawing/2014/main" id="{46E90F30-7592-424A-9DD3-FD20A66815ED}"/>
              </a:ext>
            </a:extLst>
          </p:cNvPr>
          <p:cNvSpPr/>
          <p:nvPr/>
        </p:nvSpPr>
        <p:spPr>
          <a:xfrm>
            <a:off x="1898434" y="5694970"/>
            <a:ext cx="1597569" cy="690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Rektangel 43">
            <a:extLst>
              <a:ext uri="{FF2B5EF4-FFF2-40B4-BE49-F238E27FC236}">
                <a16:creationId xmlns:a16="http://schemas.microsoft.com/office/drawing/2014/main" id="{DFBAEB02-B630-4B89-BC39-64A447B61DB3}"/>
              </a:ext>
            </a:extLst>
          </p:cNvPr>
          <p:cNvSpPr/>
          <p:nvPr/>
        </p:nvSpPr>
        <p:spPr>
          <a:xfrm>
            <a:off x="4162096" y="5676245"/>
            <a:ext cx="1613338" cy="7094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Rektangel 45">
            <a:extLst>
              <a:ext uri="{FF2B5EF4-FFF2-40B4-BE49-F238E27FC236}">
                <a16:creationId xmlns:a16="http://schemas.microsoft.com/office/drawing/2014/main" id="{92AFBF80-9EA7-47DA-848A-03BCC4540251}"/>
              </a:ext>
            </a:extLst>
          </p:cNvPr>
          <p:cNvSpPr/>
          <p:nvPr/>
        </p:nvSpPr>
        <p:spPr>
          <a:xfrm>
            <a:off x="1860330" y="3090369"/>
            <a:ext cx="1613337" cy="735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Pil: höger med huvud 47">
            <a:extLst>
              <a:ext uri="{FF2B5EF4-FFF2-40B4-BE49-F238E27FC236}">
                <a16:creationId xmlns:a16="http://schemas.microsoft.com/office/drawing/2014/main" id="{DAC45043-DB11-40C4-89DC-2BD1DC240088}"/>
              </a:ext>
            </a:extLst>
          </p:cNvPr>
          <p:cNvSpPr/>
          <p:nvPr/>
        </p:nvSpPr>
        <p:spPr>
          <a:xfrm>
            <a:off x="3643148" y="5852458"/>
            <a:ext cx="457200" cy="37574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Pil: höger med huvud 48">
            <a:extLst>
              <a:ext uri="{FF2B5EF4-FFF2-40B4-BE49-F238E27FC236}">
                <a16:creationId xmlns:a16="http://schemas.microsoft.com/office/drawing/2014/main" id="{1186791B-95F1-4336-9A8D-1A68815E0D89}"/>
              </a:ext>
            </a:extLst>
          </p:cNvPr>
          <p:cNvSpPr/>
          <p:nvPr/>
        </p:nvSpPr>
        <p:spPr>
          <a:xfrm>
            <a:off x="5898932" y="5843096"/>
            <a:ext cx="457200" cy="37574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3932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71061" y="365127"/>
            <a:ext cx="8144289" cy="1189608"/>
          </a:xfrm>
        </p:spPr>
        <p:txBody>
          <a:bodyPr/>
          <a:lstStyle/>
          <a:p>
            <a:r>
              <a:rPr lang="sv-SE" sz="3200" dirty="0"/>
              <a:t>Kartläggning av Region Fyrbodal genom intervjuer med kommunerna om följande:</a:t>
            </a:r>
          </a:p>
        </p:txBody>
      </p:sp>
      <p:sp>
        <p:nvSpPr>
          <p:cNvPr id="3" name="Platshållare för innehåll 2"/>
          <p:cNvSpPr>
            <a:spLocks noGrp="1"/>
          </p:cNvSpPr>
          <p:nvPr>
            <p:ph idx="1"/>
          </p:nvPr>
        </p:nvSpPr>
        <p:spPr>
          <a:xfrm>
            <a:off x="132523" y="1825625"/>
            <a:ext cx="8905460" cy="4773958"/>
          </a:xfrm>
        </p:spPr>
        <p:txBody>
          <a:bodyPr/>
          <a:lstStyle/>
          <a:p>
            <a:pPr marL="0" indent="0">
              <a:buNone/>
            </a:pPr>
            <a:r>
              <a:rPr lang="sv-SE" dirty="0"/>
              <a:t>      </a:t>
            </a:r>
          </a:p>
          <a:p>
            <a:pPr marL="0" indent="0">
              <a:buNone/>
            </a:pPr>
            <a:r>
              <a:rPr lang="sv-SE" dirty="0"/>
              <a:t>          </a:t>
            </a:r>
          </a:p>
        </p:txBody>
      </p:sp>
      <p:pic>
        <p:nvPicPr>
          <p:cNvPr id="4" name="Bildobjekt 3"/>
          <p:cNvPicPr>
            <a:picLocks noChangeAspect="1"/>
          </p:cNvPicPr>
          <p:nvPr/>
        </p:nvPicPr>
        <p:blipFill>
          <a:blip r:embed="rId3"/>
          <a:stretch>
            <a:fillRect/>
          </a:stretch>
        </p:blipFill>
        <p:spPr>
          <a:xfrm>
            <a:off x="3422059" y="1958334"/>
            <a:ext cx="5896886" cy="4912139"/>
          </a:xfrm>
          <a:prstGeom prst="rect">
            <a:avLst/>
          </a:prstGeom>
        </p:spPr>
      </p:pic>
      <p:sp>
        <p:nvSpPr>
          <p:cNvPr id="5" name="Rektangel 4"/>
          <p:cNvSpPr/>
          <p:nvPr/>
        </p:nvSpPr>
        <p:spPr>
          <a:xfrm>
            <a:off x="371061" y="1820777"/>
            <a:ext cx="3273288" cy="3785652"/>
          </a:xfrm>
          <a:prstGeom prst="rect">
            <a:avLst/>
          </a:prstGeom>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sv-SE" sz="2400" dirty="0">
                <a:latin typeface="Calibri" panose="020F0502020204030204" pitchFamily="34" charset="0"/>
                <a:ea typeface="Calibri" panose="020F0502020204030204" pitchFamily="34" charset="0"/>
                <a:cs typeface="Times New Roman" panose="02020603050405020304" pitchFamily="18" charset="0"/>
              </a:rPr>
              <a:t>Målpunkter</a:t>
            </a:r>
          </a:p>
          <a:p>
            <a:pPr marL="285750" indent="-285750">
              <a:buFont typeface="Arial" panose="020B0604020202020204" pitchFamily="34" charset="0"/>
              <a:buChar char="•"/>
            </a:pPr>
            <a:r>
              <a:rPr lang="sv-SE" sz="2400" dirty="0">
                <a:latin typeface="Calibri" panose="020F0502020204030204" pitchFamily="34" charset="0"/>
                <a:ea typeface="Calibri" panose="020F0502020204030204" pitchFamily="34" charset="0"/>
                <a:cs typeface="Times New Roman" panose="02020603050405020304" pitchFamily="18" charset="0"/>
              </a:rPr>
              <a:t>Stråk - kollektivtrafik</a:t>
            </a:r>
          </a:p>
          <a:p>
            <a:pPr marL="285750" indent="-285750">
              <a:buFont typeface="Arial" panose="020B0604020202020204" pitchFamily="34" charset="0"/>
              <a:buChar char="•"/>
            </a:pPr>
            <a:r>
              <a:rPr lang="sv-SE" sz="2400" dirty="0">
                <a:latin typeface="Calibri" panose="020F0502020204030204" pitchFamily="34" charset="0"/>
                <a:ea typeface="Calibri" panose="020F0502020204030204" pitchFamily="34" charset="0"/>
                <a:cs typeface="Times New Roman" panose="02020603050405020304" pitchFamily="18" charset="0"/>
              </a:rPr>
              <a:t>Pendlingsströmmar </a:t>
            </a:r>
          </a:p>
          <a:p>
            <a:pPr marL="285750" indent="-285750">
              <a:buFont typeface="Arial" panose="020B0604020202020204" pitchFamily="34" charset="0"/>
              <a:buChar char="•"/>
            </a:pPr>
            <a:r>
              <a:rPr lang="sv-SE" sz="2400" dirty="0">
                <a:latin typeface="Calibri" panose="020F0502020204030204" pitchFamily="34" charset="0"/>
                <a:ea typeface="Calibri" panose="020F0502020204030204" pitchFamily="34" charset="0"/>
                <a:cs typeface="Times New Roman" panose="02020603050405020304" pitchFamily="18" charset="0"/>
              </a:rPr>
              <a:t>Boende - befolkning </a:t>
            </a:r>
          </a:p>
          <a:p>
            <a:pPr marL="285750" indent="-285750">
              <a:buFont typeface="Arial" panose="020B0604020202020204" pitchFamily="34" charset="0"/>
              <a:buChar char="•"/>
            </a:pPr>
            <a:r>
              <a:rPr lang="sv-SE" sz="2400" dirty="0">
                <a:latin typeface="Calibri" panose="020F0502020204030204" pitchFamily="34" charset="0"/>
                <a:ea typeface="Calibri" panose="020F0502020204030204" pitchFamily="34" charset="0"/>
                <a:cs typeface="Times New Roman" panose="02020603050405020304" pitchFamily="18" charset="0"/>
              </a:rPr>
              <a:t>Arbetsmarknad</a:t>
            </a:r>
          </a:p>
          <a:p>
            <a:pPr marL="285750" indent="-285750">
              <a:buFont typeface="Arial" panose="020B0604020202020204" pitchFamily="34" charset="0"/>
              <a:buChar char="•"/>
            </a:pPr>
            <a:r>
              <a:rPr lang="sv-SE" sz="2400" dirty="0">
                <a:latin typeface="Calibri" panose="020F0502020204030204" pitchFamily="34" charset="0"/>
                <a:ea typeface="Calibri" panose="020F0502020204030204" pitchFamily="34" charset="0"/>
                <a:cs typeface="Times New Roman" panose="02020603050405020304" pitchFamily="18" charset="0"/>
              </a:rPr>
              <a:t>Näringslivsstruktur</a:t>
            </a:r>
          </a:p>
          <a:p>
            <a:pPr marL="285750" indent="-285750">
              <a:buFont typeface="Arial" panose="020B0604020202020204" pitchFamily="34" charset="0"/>
              <a:buChar char="•"/>
            </a:pPr>
            <a:r>
              <a:rPr lang="sv-SE" sz="2400" dirty="0">
                <a:latin typeface="Calibri" panose="020F0502020204030204" pitchFamily="34" charset="0"/>
                <a:ea typeface="Calibri" panose="020F0502020204030204" pitchFamily="34" charset="0"/>
                <a:cs typeface="Times New Roman" panose="02020603050405020304" pitchFamily="18" charset="0"/>
              </a:rPr>
              <a:t>Besöksnäring </a:t>
            </a:r>
          </a:p>
          <a:p>
            <a:pPr marL="285750" indent="-285750">
              <a:buFont typeface="Arial" panose="020B0604020202020204" pitchFamily="34" charset="0"/>
              <a:buChar char="•"/>
            </a:pPr>
            <a:r>
              <a:rPr lang="sv-SE" sz="2400" dirty="0">
                <a:latin typeface="Calibri" panose="020F0502020204030204" pitchFamily="34" charset="0"/>
                <a:ea typeface="Calibri" panose="020F0502020204030204" pitchFamily="34" charset="0"/>
                <a:cs typeface="Times New Roman" panose="02020603050405020304" pitchFamily="18" charset="0"/>
              </a:rPr>
              <a:t>Länkar – sammanhang</a:t>
            </a:r>
          </a:p>
          <a:p>
            <a:pPr marL="285750" indent="-285750">
              <a:buFont typeface="Arial" panose="020B0604020202020204" pitchFamily="34" charset="0"/>
              <a:buChar char="•"/>
            </a:pPr>
            <a:r>
              <a:rPr lang="sv-SE" sz="2400" dirty="0">
                <a:latin typeface="Calibri" panose="020F0502020204030204" pitchFamily="34" charset="0"/>
                <a:ea typeface="Calibri" panose="020F0502020204030204" pitchFamily="34" charset="0"/>
                <a:cs typeface="Times New Roman" panose="02020603050405020304" pitchFamily="18" charset="0"/>
              </a:rPr>
              <a:t>Barriärer </a:t>
            </a:r>
          </a:p>
          <a:p>
            <a:pPr marL="285750" indent="-285750">
              <a:buFont typeface="Arial" panose="020B0604020202020204" pitchFamily="34" charset="0"/>
              <a:buChar char="•"/>
            </a:pPr>
            <a:r>
              <a:rPr lang="sv-SE" sz="2400" dirty="0">
                <a:latin typeface="Calibri" panose="020F0502020204030204" pitchFamily="34" charset="0"/>
                <a:cs typeface="Times New Roman" panose="02020603050405020304" pitchFamily="18" charset="0"/>
              </a:rPr>
              <a:t>Styrkor och svagheter </a:t>
            </a:r>
            <a:endParaRPr lang="sv-SE" sz="2400" dirty="0"/>
          </a:p>
        </p:txBody>
      </p:sp>
      <p:pic>
        <p:nvPicPr>
          <p:cNvPr id="6" name="Bildobjekt 5"/>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57656" y="6069599"/>
            <a:ext cx="2358888" cy="474240"/>
          </a:xfrm>
          <a:prstGeom prst="rect">
            <a:avLst/>
          </a:prstGeom>
        </p:spPr>
      </p:pic>
    </p:spTree>
    <p:extLst>
      <p:ext uri="{BB962C8B-B14F-4D97-AF65-F5344CB8AC3E}">
        <p14:creationId xmlns:p14="http://schemas.microsoft.com/office/powerpoint/2010/main" val="2986326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D61EB2-F7A5-4042-92DF-05C680F5C845}"/>
              </a:ext>
            </a:extLst>
          </p:cNvPr>
          <p:cNvSpPr>
            <a:spLocks noGrp="1"/>
          </p:cNvSpPr>
          <p:nvPr>
            <p:ph type="title"/>
          </p:nvPr>
        </p:nvSpPr>
        <p:spPr>
          <a:xfrm>
            <a:off x="723263" y="66106"/>
            <a:ext cx="7886700" cy="1006474"/>
          </a:xfrm>
        </p:spPr>
        <p:txBody>
          <a:bodyPr/>
          <a:lstStyle/>
          <a:p>
            <a:r>
              <a:rPr lang="sv-SE" dirty="0"/>
              <a:t>                        Strukturbild Fyrbodal</a:t>
            </a:r>
            <a:br>
              <a:rPr lang="sv-SE" dirty="0"/>
            </a:br>
            <a:r>
              <a:rPr lang="sv-SE" dirty="0"/>
              <a:t>                   Seminarier och workshops</a:t>
            </a:r>
          </a:p>
        </p:txBody>
      </p:sp>
      <p:pic>
        <p:nvPicPr>
          <p:cNvPr id="3" name="Bildobjekt 2">
            <a:extLst>
              <a:ext uri="{FF2B5EF4-FFF2-40B4-BE49-F238E27FC236}">
                <a16:creationId xmlns:a16="http://schemas.microsoft.com/office/drawing/2014/main" id="{0802DD00-B2F7-4CC5-BD04-7324ECD8906D}"/>
              </a:ext>
            </a:extLst>
          </p:cNvPr>
          <p:cNvPicPr>
            <a:picLocks noChangeAspect="1"/>
          </p:cNvPicPr>
          <p:nvPr/>
        </p:nvPicPr>
        <p:blipFill>
          <a:blip r:embed="rId3"/>
          <a:stretch>
            <a:fillRect/>
          </a:stretch>
        </p:blipFill>
        <p:spPr>
          <a:xfrm>
            <a:off x="6070613" y="2070000"/>
            <a:ext cx="3071587" cy="4788000"/>
          </a:xfrm>
          <a:prstGeom prst="rect">
            <a:avLst/>
          </a:prstGeom>
        </p:spPr>
      </p:pic>
      <p:sp>
        <p:nvSpPr>
          <p:cNvPr id="5" name="textruta 4">
            <a:extLst>
              <a:ext uri="{FF2B5EF4-FFF2-40B4-BE49-F238E27FC236}">
                <a16:creationId xmlns:a16="http://schemas.microsoft.com/office/drawing/2014/main" id="{CA96C2C5-3A19-4737-A2FA-A27AF5C0F46C}"/>
              </a:ext>
            </a:extLst>
          </p:cNvPr>
          <p:cNvSpPr txBox="1"/>
          <p:nvPr/>
        </p:nvSpPr>
        <p:spPr>
          <a:xfrm>
            <a:off x="6070613" y="1718441"/>
            <a:ext cx="3071587" cy="369332"/>
          </a:xfrm>
          <a:prstGeom prst="rect">
            <a:avLst/>
          </a:prstGeom>
          <a:noFill/>
        </p:spPr>
        <p:txBody>
          <a:bodyPr wrap="square" rtlCol="0">
            <a:spAutoFit/>
          </a:bodyPr>
          <a:lstStyle/>
          <a:p>
            <a:r>
              <a:rPr lang="sv-SE" dirty="0"/>
              <a:t>Befintlig järnvägsstruktur</a:t>
            </a:r>
          </a:p>
        </p:txBody>
      </p:sp>
      <p:sp>
        <p:nvSpPr>
          <p:cNvPr id="4" name="Rektangel 3">
            <a:extLst>
              <a:ext uri="{FF2B5EF4-FFF2-40B4-BE49-F238E27FC236}">
                <a16:creationId xmlns:a16="http://schemas.microsoft.com/office/drawing/2014/main" id="{DE01181F-03FB-4F5F-A9D0-D851BF845516}"/>
              </a:ext>
            </a:extLst>
          </p:cNvPr>
          <p:cNvSpPr/>
          <p:nvPr/>
        </p:nvSpPr>
        <p:spPr>
          <a:xfrm>
            <a:off x="299543" y="1249042"/>
            <a:ext cx="5659821" cy="3293209"/>
          </a:xfrm>
          <a:prstGeom prst="rect">
            <a:avLst/>
          </a:prstGeom>
        </p:spPr>
        <p:txBody>
          <a:bodyPr wrap="square">
            <a:spAutoFit/>
          </a:bodyPr>
          <a:lstStyle/>
          <a:p>
            <a:r>
              <a:rPr lang="sv-SE" sz="2400" dirty="0"/>
              <a:t>270 114 invånare i Fyrbodal 2016.</a:t>
            </a:r>
          </a:p>
          <a:p>
            <a:r>
              <a:rPr lang="sv-SE" sz="2400" dirty="0"/>
              <a:t>3 777 fler än 2015</a:t>
            </a:r>
          </a:p>
          <a:p>
            <a:endParaRPr lang="sv-SE" sz="2400" dirty="0"/>
          </a:p>
          <a:p>
            <a:r>
              <a:rPr lang="sv-SE" sz="2400" dirty="0"/>
              <a:t>Infrastrukturen är viktig, även den </a:t>
            </a:r>
            <a:r>
              <a:rPr lang="sv-SE" sz="2400" b="1" dirty="0"/>
              <a:t>digitala</a:t>
            </a:r>
            <a:r>
              <a:rPr lang="sv-SE" sz="2400" dirty="0"/>
              <a:t> </a:t>
            </a:r>
          </a:p>
          <a:p>
            <a:endParaRPr lang="sv-SE" sz="2400" dirty="0"/>
          </a:p>
          <a:p>
            <a:r>
              <a:rPr lang="sv-SE" sz="2400" u="sng" dirty="0"/>
              <a:t>Identitet / tillhörighet</a:t>
            </a:r>
          </a:p>
          <a:p>
            <a:r>
              <a:rPr lang="sv-SE" sz="2000" dirty="0"/>
              <a:t>Bohuslän, Dalsland, Tvåstad</a:t>
            </a:r>
          </a:p>
          <a:p>
            <a:r>
              <a:rPr lang="sv-SE" sz="2000" dirty="0"/>
              <a:t>= Fyrbodal</a:t>
            </a:r>
          </a:p>
          <a:p>
            <a:r>
              <a:rPr lang="sv-SE" sz="2400" u="sng" dirty="0"/>
              <a:t>Strukturbilder</a:t>
            </a:r>
          </a:p>
        </p:txBody>
      </p:sp>
      <p:pic>
        <p:nvPicPr>
          <p:cNvPr id="6" name="Bildobjekt 5">
            <a:extLst>
              <a:ext uri="{FF2B5EF4-FFF2-40B4-BE49-F238E27FC236}">
                <a16:creationId xmlns:a16="http://schemas.microsoft.com/office/drawing/2014/main" id="{FC3BF000-6C9D-4315-8DE6-74E359FCDF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94613" y="3582000"/>
            <a:ext cx="3744000" cy="2808000"/>
          </a:xfrm>
          <a:prstGeom prst="rect">
            <a:avLst/>
          </a:prstGeom>
        </p:spPr>
      </p:pic>
      <p:pic>
        <p:nvPicPr>
          <p:cNvPr id="9" name="Bildobjekt 8">
            <a:extLst>
              <a:ext uri="{FF2B5EF4-FFF2-40B4-BE49-F238E27FC236}">
                <a16:creationId xmlns:a16="http://schemas.microsoft.com/office/drawing/2014/main" id="{4F21A021-E263-467C-AC3B-8E6FCE4E7CC3}"/>
              </a:ext>
            </a:extLst>
          </p:cNvPr>
          <p:cNvPicPr>
            <a:picLocks noChangeAspect="1"/>
          </p:cNvPicPr>
          <p:nvPr/>
        </p:nvPicPr>
        <p:blipFill rotWithShape="1">
          <a:blip r:embed="rId5"/>
          <a:srcRect r="22981"/>
          <a:stretch/>
        </p:blipFill>
        <p:spPr>
          <a:xfrm>
            <a:off x="329780" y="4742937"/>
            <a:ext cx="1639615" cy="1207294"/>
          </a:xfrm>
          <a:prstGeom prst="rect">
            <a:avLst/>
          </a:prstGeom>
        </p:spPr>
      </p:pic>
      <p:pic>
        <p:nvPicPr>
          <p:cNvPr id="11" name="Bildobjekt 10">
            <a:extLst>
              <a:ext uri="{FF2B5EF4-FFF2-40B4-BE49-F238E27FC236}">
                <a16:creationId xmlns:a16="http://schemas.microsoft.com/office/drawing/2014/main" id="{DBD92F5D-C77F-4AAE-9CCD-42522150090F}"/>
              </a:ext>
            </a:extLst>
          </p:cNvPr>
          <p:cNvPicPr>
            <a:picLocks noChangeAspect="1"/>
          </p:cNvPicPr>
          <p:nvPr/>
        </p:nvPicPr>
        <p:blipFill>
          <a:blip r:embed="rId6"/>
          <a:stretch>
            <a:fillRect/>
          </a:stretch>
        </p:blipFill>
        <p:spPr>
          <a:xfrm>
            <a:off x="2135821" y="4677663"/>
            <a:ext cx="1353506" cy="2078866"/>
          </a:xfrm>
          <a:prstGeom prst="rect">
            <a:avLst/>
          </a:prstGeom>
        </p:spPr>
      </p:pic>
      <p:sp>
        <p:nvSpPr>
          <p:cNvPr id="7" name="Rektangel 6">
            <a:extLst>
              <a:ext uri="{FF2B5EF4-FFF2-40B4-BE49-F238E27FC236}">
                <a16:creationId xmlns:a16="http://schemas.microsoft.com/office/drawing/2014/main" id="{99062A2F-0050-4054-995C-B861A5B87992}"/>
              </a:ext>
            </a:extLst>
          </p:cNvPr>
          <p:cNvSpPr/>
          <p:nvPr/>
        </p:nvSpPr>
        <p:spPr>
          <a:xfrm>
            <a:off x="377150" y="5958517"/>
            <a:ext cx="1936749" cy="646331"/>
          </a:xfrm>
          <a:prstGeom prst="rect">
            <a:avLst/>
          </a:prstGeom>
        </p:spPr>
        <p:txBody>
          <a:bodyPr wrap="none">
            <a:spAutoFit/>
          </a:bodyPr>
          <a:lstStyle/>
          <a:p>
            <a:r>
              <a:rPr lang="sv-SE" dirty="0"/>
              <a:t>Skaraborg</a:t>
            </a:r>
          </a:p>
          <a:p>
            <a:r>
              <a:rPr lang="sv-SE" dirty="0"/>
              <a:t>                        GR    </a:t>
            </a:r>
          </a:p>
        </p:txBody>
      </p:sp>
      <p:sp>
        <p:nvSpPr>
          <p:cNvPr id="19" name="Pil: böjd uppåt 18">
            <a:extLst>
              <a:ext uri="{FF2B5EF4-FFF2-40B4-BE49-F238E27FC236}">
                <a16:creationId xmlns:a16="http://schemas.microsoft.com/office/drawing/2014/main" id="{24ED1820-7201-4233-B28F-32B366207B2B}"/>
              </a:ext>
            </a:extLst>
          </p:cNvPr>
          <p:cNvSpPr/>
          <p:nvPr/>
        </p:nvSpPr>
        <p:spPr>
          <a:xfrm>
            <a:off x="1513490" y="5958517"/>
            <a:ext cx="268013" cy="19003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Pil: höger 19">
            <a:extLst>
              <a:ext uri="{FF2B5EF4-FFF2-40B4-BE49-F238E27FC236}">
                <a16:creationId xmlns:a16="http://schemas.microsoft.com/office/drawing/2014/main" id="{38E41DF5-3B29-4EEF-B34C-EA4CB356F6DD}"/>
              </a:ext>
            </a:extLst>
          </p:cNvPr>
          <p:cNvSpPr/>
          <p:nvPr/>
        </p:nvSpPr>
        <p:spPr>
          <a:xfrm>
            <a:off x="2135821" y="6281682"/>
            <a:ext cx="178078" cy="119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9" name="Rak pilkoppling 28">
            <a:extLst>
              <a:ext uri="{FF2B5EF4-FFF2-40B4-BE49-F238E27FC236}">
                <a16:creationId xmlns:a16="http://schemas.microsoft.com/office/drawing/2014/main" id="{C8A94C14-75E3-4BBE-B600-8AD3E7F4DC18}"/>
              </a:ext>
            </a:extLst>
          </p:cNvPr>
          <p:cNvCxnSpPr/>
          <p:nvPr/>
        </p:nvCxnSpPr>
        <p:spPr>
          <a:xfrm>
            <a:off x="5691352" y="2711669"/>
            <a:ext cx="1545020" cy="11508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Rak pilkoppling 30">
            <a:extLst>
              <a:ext uri="{FF2B5EF4-FFF2-40B4-BE49-F238E27FC236}">
                <a16:creationId xmlns:a16="http://schemas.microsoft.com/office/drawing/2014/main" id="{F73BCFF4-B82E-4040-94D5-341B34DA8718}"/>
              </a:ext>
            </a:extLst>
          </p:cNvPr>
          <p:cNvCxnSpPr/>
          <p:nvPr/>
        </p:nvCxnSpPr>
        <p:spPr>
          <a:xfrm>
            <a:off x="3129454" y="3515710"/>
            <a:ext cx="76464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796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ruta 8"/>
          <p:cNvSpPr txBox="1"/>
          <p:nvPr/>
        </p:nvSpPr>
        <p:spPr>
          <a:xfrm>
            <a:off x="291052" y="3593141"/>
            <a:ext cx="2891185" cy="2585323"/>
          </a:xfrm>
          <a:prstGeom prst="rect">
            <a:avLst/>
          </a:prstGeom>
          <a:noFill/>
        </p:spPr>
        <p:txBody>
          <a:bodyPr wrap="square" rtlCol="0">
            <a:spAutoFit/>
          </a:bodyPr>
          <a:lstStyle/>
          <a:p>
            <a:r>
              <a:rPr lang="sv-SE" u="sng" dirty="0"/>
              <a:t>Fyrbodals förutsättningar</a:t>
            </a:r>
          </a:p>
          <a:p>
            <a:r>
              <a:rPr lang="sv-SE" sz="1600" dirty="0"/>
              <a:t>Orter och vägnät, flygplats och järnvägar möjliggör utveckling och pendling. </a:t>
            </a:r>
          </a:p>
          <a:p>
            <a:r>
              <a:rPr lang="sv-SE" sz="1600" dirty="0"/>
              <a:t>Vänersjöfart, Göta Älv </a:t>
            </a:r>
          </a:p>
          <a:p>
            <a:r>
              <a:rPr lang="sv-SE" sz="1600" dirty="0"/>
              <a:t>med slussar samt hamnar  </a:t>
            </a:r>
          </a:p>
          <a:p>
            <a:r>
              <a:rPr lang="sv-SE" sz="1600" dirty="0"/>
              <a:t>är viktiga fraktleder både regionalt och nationellt. Högskola, folkhögskolor, gymnasieskolor. IT, el, mm.</a:t>
            </a:r>
          </a:p>
        </p:txBody>
      </p:sp>
      <p:pic>
        <p:nvPicPr>
          <p:cNvPr id="8" name="Bildobjekt 7">
            <a:extLst>
              <a:ext uri="{FF2B5EF4-FFF2-40B4-BE49-F238E27FC236}">
                <a16:creationId xmlns:a16="http://schemas.microsoft.com/office/drawing/2014/main" id="{9240109A-709A-4228-BA90-4B106E2E676A}"/>
              </a:ext>
            </a:extLst>
          </p:cNvPr>
          <p:cNvPicPr>
            <a:picLocks noChangeAspect="1"/>
          </p:cNvPicPr>
          <p:nvPr/>
        </p:nvPicPr>
        <p:blipFill>
          <a:blip r:embed="rId3"/>
          <a:stretch>
            <a:fillRect/>
          </a:stretch>
        </p:blipFill>
        <p:spPr>
          <a:xfrm>
            <a:off x="3499945" y="240577"/>
            <a:ext cx="2487527" cy="3204000"/>
          </a:xfrm>
          <a:prstGeom prst="rect">
            <a:avLst/>
          </a:prstGeom>
          <a:solidFill>
            <a:schemeClr val="tx1"/>
          </a:solidFill>
        </p:spPr>
      </p:pic>
      <p:pic>
        <p:nvPicPr>
          <p:cNvPr id="10" name="Bildobjekt 9">
            <a:extLst>
              <a:ext uri="{FF2B5EF4-FFF2-40B4-BE49-F238E27FC236}">
                <a16:creationId xmlns:a16="http://schemas.microsoft.com/office/drawing/2014/main" id="{E37F7613-A7B6-4709-93D1-271009BA08A3}"/>
              </a:ext>
            </a:extLst>
          </p:cNvPr>
          <p:cNvPicPr>
            <a:picLocks noChangeAspect="1"/>
          </p:cNvPicPr>
          <p:nvPr/>
        </p:nvPicPr>
        <p:blipFill>
          <a:blip r:embed="rId3"/>
          <a:stretch>
            <a:fillRect/>
          </a:stretch>
        </p:blipFill>
        <p:spPr>
          <a:xfrm>
            <a:off x="6478267" y="257021"/>
            <a:ext cx="2487527" cy="3204000"/>
          </a:xfrm>
          <a:prstGeom prst="rect">
            <a:avLst/>
          </a:prstGeom>
          <a:solidFill>
            <a:schemeClr val="tx1"/>
          </a:solidFill>
        </p:spPr>
      </p:pic>
      <p:sp>
        <p:nvSpPr>
          <p:cNvPr id="14" name="Ellips 13">
            <a:extLst>
              <a:ext uri="{FF2B5EF4-FFF2-40B4-BE49-F238E27FC236}">
                <a16:creationId xmlns:a16="http://schemas.microsoft.com/office/drawing/2014/main" id="{45500650-9C81-46A8-9E1D-88D48CA9909A}"/>
              </a:ext>
            </a:extLst>
          </p:cNvPr>
          <p:cNvSpPr/>
          <p:nvPr/>
        </p:nvSpPr>
        <p:spPr>
          <a:xfrm>
            <a:off x="4525995" y="2506526"/>
            <a:ext cx="283779" cy="23648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2F72FB6B-609F-4076-94DD-691575476592}"/>
              </a:ext>
            </a:extLst>
          </p:cNvPr>
          <p:cNvSpPr/>
          <p:nvPr/>
        </p:nvSpPr>
        <p:spPr>
          <a:xfrm>
            <a:off x="5021341" y="2597274"/>
            <a:ext cx="283779" cy="23648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D1264AC3-8CFE-4B94-AA53-C950E51468EA}"/>
              </a:ext>
            </a:extLst>
          </p:cNvPr>
          <p:cNvSpPr/>
          <p:nvPr/>
        </p:nvSpPr>
        <p:spPr>
          <a:xfrm>
            <a:off x="4903052" y="2427890"/>
            <a:ext cx="283779" cy="23648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015E26D3-2FDD-4F0A-B9E9-C52CF9E483BC}"/>
              </a:ext>
            </a:extLst>
          </p:cNvPr>
          <p:cNvSpPr/>
          <p:nvPr/>
        </p:nvSpPr>
        <p:spPr>
          <a:xfrm>
            <a:off x="3854222" y="4237212"/>
            <a:ext cx="283779" cy="23648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CA6EA3F5-C18E-4937-9722-2BD97253F479}"/>
              </a:ext>
            </a:extLst>
          </p:cNvPr>
          <p:cNvSpPr/>
          <p:nvPr/>
        </p:nvSpPr>
        <p:spPr>
          <a:xfrm>
            <a:off x="3890326" y="4919135"/>
            <a:ext cx="211567" cy="22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F84D7326-B108-45EE-8205-61CBD12DAE72}"/>
              </a:ext>
            </a:extLst>
          </p:cNvPr>
          <p:cNvSpPr/>
          <p:nvPr/>
        </p:nvSpPr>
        <p:spPr>
          <a:xfrm>
            <a:off x="4318979" y="2711739"/>
            <a:ext cx="211567" cy="22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DD5072E1-BE95-4405-B6F4-982A645068E3}"/>
              </a:ext>
            </a:extLst>
          </p:cNvPr>
          <p:cNvSpPr/>
          <p:nvPr/>
        </p:nvSpPr>
        <p:spPr>
          <a:xfrm>
            <a:off x="4054179" y="2579856"/>
            <a:ext cx="211567" cy="22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74BA56DE-BF63-4769-BDAD-1627830EE994}"/>
              </a:ext>
            </a:extLst>
          </p:cNvPr>
          <p:cNvSpPr/>
          <p:nvPr/>
        </p:nvSpPr>
        <p:spPr>
          <a:xfrm>
            <a:off x="3784545" y="2358127"/>
            <a:ext cx="211567" cy="22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3905F6A3-4245-4708-8E29-9DBBDDF2A140}"/>
              </a:ext>
            </a:extLst>
          </p:cNvPr>
          <p:cNvSpPr/>
          <p:nvPr/>
        </p:nvSpPr>
        <p:spPr>
          <a:xfrm>
            <a:off x="4659884" y="2002239"/>
            <a:ext cx="211567" cy="22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D9243ADB-E472-4C3E-82A7-D7866CD9DDF9}"/>
              </a:ext>
            </a:extLst>
          </p:cNvPr>
          <p:cNvSpPr/>
          <p:nvPr/>
        </p:nvSpPr>
        <p:spPr>
          <a:xfrm>
            <a:off x="5565602" y="1050320"/>
            <a:ext cx="211567" cy="22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Ellips 25">
            <a:extLst>
              <a:ext uri="{FF2B5EF4-FFF2-40B4-BE49-F238E27FC236}">
                <a16:creationId xmlns:a16="http://schemas.microsoft.com/office/drawing/2014/main" id="{29E381F7-F501-4259-AEE3-634119CCA71B}"/>
              </a:ext>
            </a:extLst>
          </p:cNvPr>
          <p:cNvSpPr/>
          <p:nvPr/>
        </p:nvSpPr>
        <p:spPr>
          <a:xfrm>
            <a:off x="5301788" y="1675060"/>
            <a:ext cx="211567" cy="22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Ellips 26">
            <a:extLst>
              <a:ext uri="{FF2B5EF4-FFF2-40B4-BE49-F238E27FC236}">
                <a16:creationId xmlns:a16="http://schemas.microsoft.com/office/drawing/2014/main" id="{C821BCB6-B41D-4D2F-8E35-4BE202DBB400}"/>
              </a:ext>
            </a:extLst>
          </p:cNvPr>
          <p:cNvSpPr/>
          <p:nvPr/>
        </p:nvSpPr>
        <p:spPr>
          <a:xfrm>
            <a:off x="4366114" y="2143518"/>
            <a:ext cx="211567" cy="22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Ellips 27">
            <a:extLst>
              <a:ext uri="{FF2B5EF4-FFF2-40B4-BE49-F238E27FC236}">
                <a16:creationId xmlns:a16="http://schemas.microsoft.com/office/drawing/2014/main" id="{745A8F39-89A5-4894-98E1-F026F560379D}"/>
              </a:ext>
            </a:extLst>
          </p:cNvPr>
          <p:cNvSpPr/>
          <p:nvPr/>
        </p:nvSpPr>
        <p:spPr>
          <a:xfrm>
            <a:off x="3912707" y="1565492"/>
            <a:ext cx="211567" cy="2217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Ellips 28">
            <a:extLst>
              <a:ext uri="{FF2B5EF4-FFF2-40B4-BE49-F238E27FC236}">
                <a16:creationId xmlns:a16="http://schemas.microsoft.com/office/drawing/2014/main" id="{0E23B02C-70B4-4E87-956E-82C4D84C1D25}"/>
              </a:ext>
            </a:extLst>
          </p:cNvPr>
          <p:cNvSpPr/>
          <p:nvPr/>
        </p:nvSpPr>
        <p:spPr>
          <a:xfrm>
            <a:off x="4584364" y="1303018"/>
            <a:ext cx="159344" cy="1493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FD1FE7C3-D6F2-4837-8E56-34C24E4FFDFF}"/>
              </a:ext>
            </a:extLst>
          </p:cNvPr>
          <p:cNvSpPr/>
          <p:nvPr/>
        </p:nvSpPr>
        <p:spPr>
          <a:xfrm>
            <a:off x="3920613" y="5266330"/>
            <a:ext cx="159344" cy="1493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Ellips 30">
            <a:extLst>
              <a:ext uri="{FF2B5EF4-FFF2-40B4-BE49-F238E27FC236}">
                <a16:creationId xmlns:a16="http://schemas.microsoft.com/office/drawing/2014/main" id="{CCC03CEC-F4CC-473C-97DD-9EBFAD242264}"/>
              </a:ext>
            </a:extLst>
          </p:cNvPr>
          <p:cNvSpPr/>
          <p:nvPr/>
        </p:nvSpPr>
        <p:spPr>
          <a:xfrm>
            <a:off x="3890327" y="4611559"/>
            <a:ext cx="211567" cy="2013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Ellips 31">
            <a:extLst>
              <a:ext uri="{FF2B5EF4-FFF2-40B4-BE49-F238E27FC236}">
                <a16:creationId xmlns:a16="http://schemas.microsoft.com/office/drawing/2014/main" id="{956B94D5-6B00-47A4-93C5-949F0A084C50}"/>
              </a:ext>
            </a:extLst>
          </p:cNvPr>
          <p:cNvSpPr/>
          <p:nvPr/>
        </p:nvSpPr>
        <p:spPr>
          <a:xfrm>
            <a:off x="5050173" y="983255"/>
            <a:ext cx="211567" cy="2013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E54F5342-18B6-4C81-A76A-847A9420B68E}"/>
              </a:ext>
            </a:extLst>
          </p:cNvPr>
          <p:cNvSpPr/>
          <p:nvPr/>
        </p:nvSpPr>
        <p:spPr>
          <a:xfrm>
            <a:off x="3912706" y="1087812"/>
            <a:ext cx="211567" cy="2013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CB0E5C70-6049-4A98-8D6C-83DB033CE477}"/>
              </a:ext>
            </a:extLst>
          </p:cNvPr>
          <p:cNvSpPr txBox="1"/>
          <p:nvPr/>
        </p:nvSpPr>
        <p:spPr>
          <a:xfrm>
            <a:off x="4318979" y="4268187"/>
            <a:ext cx="1481673" cy="1477328"/>
          </a:xfrm>
          <a:prstGeom prst="rect">
            <a:avLst/>
          </a:prstGeom>
          <a:noFill/>
        </p:spPr>
        <p:txBody>
          <a:bodyPr wrap="square" rtlCol="0">
            <a:spAutoFit/>
          </a:bodyPr>
          <a:lstStyle/>
          <a:p>
            <a:r>
              <a:rPr lang="sv-SE" dirty="0"/>
              <a:t>570 – 1000</a:t>
            </a:r>
          </a:p>
          <a:p>
            <a:pPr marL="342900" indent="-342900">
              <a:buAutoNum type="arabicPlain" startAt="225"/>
            </a:pPr>
            <a:r>
              <a:rPr lang="sv-SE" dirty="0"/>
              <a:t>  -  320</a:t>
            </a:r>
          </a:p>
          <a:p>
            <a:r>
              <a:rPr lang="sv-SE" dirty="0"/>
              <a:t>  50  -  200</a:t>
            </a:r>
          </a:p>
          <a:p>
            <a:r>
              <a:rPr lang="sv-SE" dirty="0"/>
              <a:t>- 30  -      0</a:t>
            </a:r>
          </a:p>
          <a:p>
            <a:endParaRPr lang="sv-SE" dirty="0"/>
          </a:p>
        </p:txBody>
      </p:sp>
      <p:sp>
        <p:nvSpPr>
          <p:cNvPr id="35" name="Rektangel 34">
            <a:extLst>
              <a:ext uri="{FF2B5EF4-FFF2-40B4-BE49-F238E27FC236}">
                <a16:creationId xmlns:a16="http://schemas.microsoft.com/office/drawing/2014/main" id="{988760C7-CADC-4912-B95D-ACAA8C4F8E44}"/>
              </a:ext>
            </a:extLst>
          </p:cNvPr>
          <p:cNvSpPr/>
          <p:nvPr/>
        </p:nvSpPr>
        <p:spPr>
          <a:xfrm>
            <a:off x="3821633" y="3461021"/>
            <a:ext cx="1955536" cy="754053"/>
          </a:xfrm>
          <a:prstGeom prst="rect">
            <a:avLst/>
          </a:prstGeom>
        </p:spPr>
        <p:txBody>
          <a:bodyPr wrap="square">
            <a:spAutoFit/>
          </a:bodyPr>
          <a:lstStyle/>
          <a:p>
            <a:r>
              <a:rPr lang="sv-SE" u="sng" dirty="0"/>
              <a:t>In- och utflyttning </a:t>
            </a:r>
          </a:p>
          <a:p>
            <a:r>
              <a:rPr lang="sv-SE" sz="1400" dirty="0"/>
              <a:t>Folkmängd +/- 2016</a:t>
            </a:r>
          </a:p>
          <a:p>
            <a:r>
              <a:rPr lang="sv-SE" sz="1100" dirty="0"/>
              <a:t>Källa: SCB</a:t>
            </a:r>
          </a:p>
        </p:txBody>
      </p:sp>
      <p:sp>
        <p:nvSpPr>
          <p:cNvPr id="3" name="Rektangel 2">
            <a:extLst>
              <a:ext uri="{FF2B5EF4-FFF2-40B4-BE49-F238E27FC236}">
                <a16:creationId xmlns:a16="http://schemas.microsoft.com/office/drawing/2014/main" id="{87C6673A-7B0B-46F0-996A-5A4EDE02771C}"/>
              </a:ext>
            </a:extLst>
          </p:cNvPr>
          <p:cNvSpPr/>
          <p:nvPr/>
        </p:nvSpPr>
        <p:spPr>
          <a:xfrm>
            <a:off x="6264323" y="3498548"/>
            <a:ext cx="2701472" cy="2339102"/>
          </a:xfrm>
          <a:prstGeom prst="rect">
            <a:avLst/>
          </a:prstGeom>
        </p:spPr>
        <p:txBody>
          <a:bodyPr wrap="square">
            <a:spAutoFit/>
          </a:bodyPr>
          <a:lstStyle/>
          <a:p>
            <a:r>
              <a:rPr lang="sv-SE" u="sng" dirty="0"/>
              <a:t>Fyrbodal - 4 LA-regioner;</a:t>
            </a:r>
            <a:r>
              <a:rPr lang="sv-SE" sz="1600" u="sng" dirty="0"/>
              <a:t> </a:t>
            </a:r>
            <a:r>
              <a:rPr lang="sv-SE" sz="1600" dirty="0"/>
              <a:t>Strömstad – Tanum med koppling till Norge/Oslo, Dals-Ed – Bengtsfors med band till Norge, Åmål ingår i Karlstads arbetsmarknadsregion och är kopplad till Värmland, övriga Fyrbodal tillhör Göteborgs arbetsmarknadsregion.</a:t>
            </a:r>
          </a:p>
        </p:txBody>
      </p:sp>
      <p:pic>
        <p:nvPicPr>
          <p:cNvPr id="36" name="Bildobjekt 35">
            <a:extLst>
              <a:ext uri="{FF2B5EF4-FFF2-40B4-BE49-F238E27FC236}">
                <a16:creationId xmlns:a16="http://schemas.microsoft.com/office/drawing/2014/main" id="{2166D86D-9E4B-4B1E-A3C8-CE13156D5767}"/>
              </a:ext>
            </a:extLst>
          </p:cNvPr>
          <p:cNvPicPr>
            <a:picLocks noChangeAspect="1"/>
          </p:cNvPicPr>
          <p:nvPr/>
        </p:nvPicPr>
        <p:blipFill>
          <a:blip r:embed="rId3"/>
          <a:stretch>
            <a:fillRect/>
          </a:stretch>
        </p:blipFill>
        <p:spPr>
          <a:xfrm>
            <a:off x="303909" y="294789"/>
            <a:ext cx="2487527" cy="3204000"/>
          </a:xfrm>
          <a:prstGeom prst="rect">
            <a:avLst/>
          </a:prstGeom>
          <a:solidFill>
            <a:schemeClr val="tx1"/>
          </a:solidFill>
        </p:spPr>
      </p:pic>
      <p:cxnSp>
        <p:nvCxnSpPr>
          <p:cNvPr id="11" name="Rak pilkoppling 10">
            <a:extLst>
              <a:ext uri="{FF2B5EF4-FFF2-40B4-BE49-F238E27FC236}">
                <a16:creationId xmlns:a16="http://schemas.microsoft.com/office/drawing/2014/main" id="{8652C609-15E7-4043-9F0F-8AE2B906534F}"/>
              </a:ext>
            </a:extLst>
          </p:cNvPr>
          <p:cNvCxnSpPr/>
          <p:nvPr/>
        </p:nvCxnSpPr>
        <p:spPr>
          <a:xfrm flipV="1">
            <a:off x="2029097" y="2002239"/>
            <a:ext cx="574766" cy="577617"/>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ak pilkoppling 12">
            <a:extLst>
              <a:ext uri="{FF2B5EF4-FFF2-40B4-BE49-F238E27FC236}">
                <a16:creationId xmlns:a16="http://schemas.microsoft.com/office/drawing/2014/main" id="{0B1C5654-CA38-4D67-9B18-D3138F8511EA}"/>
              </a:ext>
            </a:extLst>
          </p:cNvPr>
          <p:cNvCxnSpPr/>
          <p:nvPr/>
        </p:nvCxnSpPr>
        <p:spPr>
          <a:xfrm flipH="1">
            <a:off x="705394" y="2711739"/>
            <a:ext cx="618309" cy="405930"/>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Rak pilkoppling 19">
            <a:extLst>
              <a:ext uri="{FF2B5EF4-FFF2-40B4-BE49-F238E27FC236}">
                <a16:creationId xmlns:a16="http://schemas.microsoft.com/office/drawing/2014/main" id="{EB9ED498-6B71-4F08-BA12-437D41D6FE5E}"/>
              </a:ext>
            </a:extLst>
          </p:cNvPr>
          <p:cNvCxnSpPr/>
          <p:nvPr/>
        </p:nvCxnSpPr>
        <p:spPr>
          <a:xfrm flipH="1">
            <a:off x="687977" y="2579856"/>
            <a:ext cx="165463" cy="353612"/>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Rak pilkoppling 37">
            <a:extLst>
              <a:ext uri="{FF2B5EF4-FFF2-40B4-BE49-F238E27FC236}">
                <a16:creationId xmlns:a16="http://schemas.microsoft.com/office/drawing/2014/main" id="{EC4C8C07-9EEE-40E4-B0C7-C7704552E731}"/>
              </a:ext>
            </a:extLst>
          </p:cNvPr>
          <p:cNvCxnSpPr/>
          <p:nvPr/>
        </p:nvCxnSpPr>
        <p:spPr>
          <a:xfrm flipH="1" flipV="1">
            <a:off x="320588" y="983255"/>
            <a:ext cx="367389" cy="305908"/>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Rak pilkoppling 39">
            <a:extLst>
              <a:ext uri="{FF2B5EF4-FFF2-40B4-BE49-F238E27FC236}">
                <a16:creationId xmlns:a16="http://schemas.microsoft.com/office/drawing/2014/main" id="{B7444A8F-9545-4450-B2AA-5B2B1438DDC1}"/>
              </a:ext>
            </a:extLst>
          </p:cNvPr>
          <p:cNvCxnSpPr/>
          <p:nvPr/>
        </p:nvCxnSpPr>
        <p:spPr>
          <a:xfrm>
            <a:off x="557349" y="1452379"/>
            <a:ext cx="0" cy="44441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Rak pilkoppling 41">
            <a:extLst>
              <a:ext uri="{FF2B5EF4-FFF2-40B4-BE49-F238E27FC236}">
                <a16:creationId xmlns:a16="http://schemas.microsoft.com/office/drawing/2014/main" id="{602742BB-D9A5-4209-B20A-79982673F3E3}"/>
              </a:ext>
            </a:extLst>
          </p:cNvPr>
          <p:cNvCxnSpPr/>
          <p:nvPr/>
        </p:nvCxnSpPr>
        <p:spPr>
          <a:xfrm>
            <a:off x="557349" y="2002239"/>
            <a:ext cx="81669" cy="4256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Rak pilkoppling 43">
            <a:extLst>
              <a:ext uri="{FF2B5EF4-FFF2-40B4-BE49-F238E27FC236}">
                <a16:creationId xmlns:a16="http://schemas.microsoft.com/office/drawing/2014/main" id="{1B25062C-0D4F-4A2E-95FC-D58AD1D418A7}"/>
              </a:ext>
            </a:extLst>
          </p:cNvPr>
          <p:cNvCxnSpPr/>
          <p:nvPr/>
        </p:nvCxnSpPr>
        <p:spPr>
          <a:xfrm flipH="1" flipV="1">
            <a:off x="770708" y="3265714"/>
            <a:ext cx="439783" cy="9579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Rak pilkoppling 45">
            <a:extLst>
              <a:ext uri="{FF2B5EF4-FFF2-40B4-BE49-F238E27FC236}">
                <a16:creationId xmlns:a16="http://schemas.microsoft.com/office/drawing/2014/main" id="{E74AF762-E887-483E-AABD-BB2491DCD447}"/>
              </a:ext>
            </a:extLst>
          </p:cNvPr>
          <p:cNvCxnSpPr/>
          <p:nvPr/>
        </p:nvCxnSpPr>
        <p:spPr>
          <a:xfrm flipV="1">
            <a:off x="2377440" y="1377698"/>
            <a:ext cx="226423" cy="4082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ruta 46">
            <a:extLst>
              <a:ext uri="{FF2B5EF4-FFF2-40B4-BE49-F238E27FC236}">
                <a16:creationId xmlns:a16="http://schemas.microsoft.com/office/drawing/2014/main" id="{F4D0B64D-78B4-4242-9CD4-E064FBCFA365}"/>
              </a:ext>
            </a:extLst>
          </p:cNvPr>
          <p:cNvSpPr txBox="1"/>
          <p:nvPr/>
        </p:nvSpPr>
        <p:spPr>
          <a:xfrm>
            <a:off x="770708" y="1975655"/>
            <a:ext cx="495151" cy="369332"/>
          </a:xfrm>
          <a:prstGeom prst="rect">
            <a:avLst/>
          </a:prstGeom>
          <a:noFill/>
        </p:spPr>
        <p:txBody>
          <a:bodyPr wrap="square" rtlCol="0">
            <a:spAutoFit/>
          </a:bodyPr>
          <a:lstStyle/>
          <a:p>
            <a:r>
              <a:rPr lang="sv-SE" sz="1400" dirty="0"/>
              <a:t>E6</a:t>
            </a:r>
            <a:r>
              <a:rPr lang="sv-SE" dirty="0"/>
              <a:t> </a:t>
            </a:r>
          </a:p>
        </p:txBody>
      </p:sp>
      <p:sp>
        <p:nvSpPr>
          <p:cNvPr id="48" name="textruta 47">
            <a:extLst>
              <a:ext uri="{FF2B5EF4-FFF2-40B4-BE49-F238E27FC236}">
                <a16:creationId xmlns:a16="http://schemas.microsoft.com/office/drawing/2014/main" id="{D1FB2256-93A5-4552-86FD-6FD91B5F50C7}"/>
              </a:ext>
            </a:extLst>
          </p:cNvPr>
          <p:cNvSpPr txBox="1"/>
          <p:nvPr/>
        </p:nvSpPr>
        <p:spPr>
          <a:xfrm>
            <a:off x="2046513" y="1303018"/>
            <a:ext cx="622429" cy="307777"/>
          </a:xfrm>
          <a:prstGeom prst="rect">
            <a:avLst/>
          </a:prstGeom>
          <a:noFill/>
        </p:spPr>
        <p:txBody>
          <a:bodyPr wrap="square" rtlCol="0">
            <a:spAutoFit/>
          </a:bodyPr>
          <a:lstStyle/>
          <a:p>
            <a:r>
              <a:rPr lang="sv-SE" sz="1400" dirty="0"/>
              <a:t>E45</a:t>
            </a:r>
          </a:p>
        </p:txBody>
      </p:sp>
      <p:sp>
        <p:nvSpPr>
          <p:cNvPr id="49" name="textruta 48">
            <a:extLst>
              <a:ext uri="{FF2B5EF4-FFF2-40B4-BE49-F238E27FC236}">
                <a16:creationId xmlns:a16="http://schemas.microsoft.com/office/drawing/2014/main" id="{1E081625-3556-408F-850C-05EA54678761}"/>
              </a:ext>
            </a:extLst>
          </p:cNvPr>
          <p:cNvSpPr txBox="1"/>
          <p:nvPr/>
        </p:nvSpPr>
        <p:spPr>
          <a:xfrm>
            <a:off x="2009488" y="2642282"/>
            <a:ext cx="828337" cy="307777"/>
          </a:xfrm>
          <a:prstGeom prst="rect">
            <a:avLst/>
          </a:prstGeom>
          <a:noFill/>
        </p:spPr>
        <p:txBody>
          <a:bodyPr wrap="square" rtlCol="0">
            <a:spAutoFit/>
          </a:bodyPr>
          <a:lstStyle/>
          <a:p>
            <a:r>
              <a:rPr lang="sv-SE" sz="1400" dirty="0"/>
              <a:t>Flygplats</a:t>
            </a:r>
          </a:p>
        </p:txBody>
      </p:sp>
      <p:cxnSp>
        <p:nvCxnSpPr>
          <p:cNvPr id="53" name="Rak pilkoppling 52">
            <a:extLst>
              <a:ext uri="{FF2B5EF4-FFF2-40B4-BE49-F238E27FC236}">
                <a16:creationId xmlns:a16="http://schemas.microsoft.com/office/drawing/2014/main" id="{8CECA46E-09FF-46BF-B218-A1340C60E26D}"/>
              </a:ext>
            </a:extLst>
          </p:cNvPr>
          <p:cNvCxnSpPr/>
          <p:nvPr/>
        </p:nvCxnSpPr>
        <p:spPr>
          <a:xfrm flipH="1">
            <a:off x="1672046" y="2756662"/>
            <a:ext cx="156754" cy="1768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Rak pilkoppling 54">
            <a:extLst>
              <a:ext uri="{FF2B5EF4-FFF2-40B4-BE49-F238E27FC236}">
                <a16:creationId xmlns:a16="http://schemas.microsoft.com/office/drawing/2014/main" id="{68B8F459-C9B6-462B-B908-CF865AC4A177}"/>
              </a:ext>
            </a:extLst>
          </p:cNvPr>
          <p:cNvCxnSpPr/>
          <p:nvPr/>
        </p:nvCxnSpPr>
        <p:spPr>
          <a:xfrm flipH="1">
            <a:off x="1611086" y="3050786"/>
            <a:ext cx="60960" cy="2628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ruta 55">
            <a:extLst>
              <a:ext uri="{FF2B5EF4-FFF2-40B4-BE49-F238E27FC236}">
                <a16:creationId xmlns:a16="http://schemas.microsoft.com/office/drawing/2014/main" id="{A04E7289-6B6A-4DDC-85E2-47E0F2EBECFD}"/>
              </a:ext>
            </a:extLst>
          </p:cNvPr>
          <p:cNvSpPr txBox="1"/>
          <p:nvPr/>
        </p:nvSpPr>
        <p:spPr>
          <a:xfrm>
            <a:off x="1882033" y="2874421"/>
            <a:ext cx="852002" cy="307777"/>
          </a:xfrm>
          <a:prstGeom prst="rect">
            <a:avLst/>
          </a:prstGeom>
          <a:noFill/>
        </p:spPr>
        <p:txBody>
          <a:bodyPr wrap="square" rtlCol="0">
            <a:spAutoFit/>
          </a:bodyPr>
          <a:lstStyle/>
          <a:p>
            <a:r>
              <a:rPr lang="sv-SE" sz="1400" dirty="0"/>
              <a:t>Högskola</a:t>
            </a:r>
          </a:p>
        </p:txBody>
      </p:sp>
      <p:sp>
        <p:nvSpPr>
          <p:cNvPr id="4" name="Ellips 3">
            <a:extLst>
              <a:ext uri="{FF2B5EF4-FFF2-40B4-BE49-F238E27FC236}">
                <a16:creationId xmlns:a16="http://schemas.microsoft.com/office/drawing/2014/main" id="{25214B9D-77AA-48C1-85C4-1F4EB19C47FA}"/>
              </a:ext>
            </a:extLst>
          </p:cNvPr>
          <p:cNvSpPr/>
          <p:nvPr/>
        </p:nvSpPr>
        <p:spPr>
          <a:xfrm>
            <a:off x="6649593" y="525439"/>
            <a:ext cx="904444" cy="169852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1AAF672A-F035-4D3E-A592-D176A844B88C}"/>
              </a:ext>
            </a:extLst>
          </p:cNvPr>
          <p:cNvSpPr/>
          <p:nvPr/>
        </p:nvSpPr>
        <p:spPr>
          <a:xfrm>
            <a:off x="7444854" y="395785"/>
            <a:ext cx="989462" cy="1279275"/>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286DA84A-5B6C-4EF1-9300-05C18CB39831}"/>
              </a:ext>
            </a:extLst>
          </p:cNvPr>
          <p:cNvSpPr/>
          <p:nvPr/>
        </p:nvSpPr>
        <p:spPr>
          <a:xfrm>
            <a:off x="8291015" y="655093"/>
            <a:ext cx="634096" cy="955702"/>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DB6B2F5B-E113-4FD1-A76A-0D61B7573C19}"/>
              </a:ext>
            </a:extLst>
          </p:cNvPr>
          <p:cNvSpPr/>
          <p:nvPr/>
        </p:nvSpPr>
        <p:spPr>
          <a:xfrm>
            <a:off x="6853641" y="1626683"/>
            <a:ext cx="1943517" cy="17131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7C96FC18-FA74-4A34-A419-7F17FD2DF70E}"/>
              </a:ext>
            </a:extLst>
          </p:cNvPr>
          <p:cNvSpPr txBox="1"/>
          <p:nvPr/>
        </p:nvSpPr>
        <p:spPr>
          <a:xfrm>
            <a:off x="3920613" y="5745515"/>
            <a:ext cx="1856556" cy="923330"/>
          </a:xfrm>
          <a:prstGeom prst="rect">
            <a:avLst/>
          </a:prstGeom>
          <a:noFill/>
        </p:spPr>
        <p:txBody>
          <a:bodyPr wrap="square" rtlCol="0">
            <a:spAutoFit/>
          </a:bodyPr>
          <a:lstStyle/>
          <a:p>
            <a:r>
              <a:rPr lang="sv-SE" dirty="0"/>
              <a:t>Invandring 2015 gav ökning av invånare i alla kn. </a:t>
            </a:r>
          </a:p>
        </p:txBody>
      </p:sp>
    </p:spTree>
    <p:extLst>
      <p:ext uri="{BB962C8B-B14F-4D97-AF65-F5344CB8AC3E}">
        <p14:creationId xmlns:p14="http://schemas.microsoft.com/office/powerpoint/2010/main" val="878374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ukturbild Fyrbodal" id="{49BA618F-8B3A-4CF9-948E-6925F3FBE1F8}" vid="{23583BF5-6C20-4CAA-8B6D-6CD39F66FFD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h8fc83188f23483db4e891ad3671aa39 xmlns="ae8c15e2-a0d7-459e-adf0-a01dabdcbb7c">
      <Terms xmlns="http://schemas.microsoft.com/office/infopath/2007/PartnerControls">
        <TermInfo xmlns="http://schemas.microsoft.com/office/infopath/2007/PartnerControls">
          <TermName xmlns="http://schemas.microsoft.com/office/infopath/2007/PartnerControls">Mallar</TermName>
          <TermId xmlns="http://schemas.microsoft.com/office/infopath/2007/PartnerControls">b7108b44-6128-4f1f-8538-62307a92a8b1</TermId>
        </TermInfo>
      </Terms>
    </h8fc83188f23483db4e891ad3671aa39>
    <TaxCatchAll xmlns="2888919c-a327-408e-b645-ef9c18c64f32">
      <Value>9</Value>
    </TaxCatchAll>
    <_dlc_DocId xmlns="2888919c-a327-408e-b645-ef9c18c64f32">FYRBODAL-114-8</_dlc_DocId>
    <_dlc_DocIdUrl xmlns="2888919c-a327-408e-b645-ef9c18c64f32">
      <Url>https://fyrbodal.sharepoint.com/_layouts/15/DocIdRedir.aspx?ID=FYRBODAL-114-8</Url>
      <Description>FYRBODAL-114-8</Description>
    </_dlc_DocIdUrl>
    <SharedWithUsers xmlns="2888919c-a327-408e-b645-ef9c18c64f32">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D9591DA32DA6443AE0B53CDDC7D693D" ma:contentTypeVersion="7" ma:contentTypeDescription="Skapa ett nytt dokument." ma:contentTypeScope="" ma:versionID="d920e40a922986441be9168585710412">
  <xsd:schema xmlns:xsd="http://www.w3.org/2001/XMLSchema" xmlns:xs="http://www.w3.org/2001/XMLSchema" xmlns:p="http://schemas.microsoft.com/office/2006/metadata/properties" xmlns:ns2="2888919c-a327-408e-b645-ef9c18c64f32" xmlns:ns3="ae8c15e2-a0d7-459e-adf0-a01dabdcbb7c" targetNamespace="http://schemas.microsoft.com/office/2006/metadata/properties" ma:root="true" ma:fieldsID="6964775af8fed3ef13d941e37b91fd79" ns2:_="" ns3:_="">
    <xsd:import namespace="2888919c-a327-408e-b645-ef9c18c64f32"/>
    <xsd:import namespace="ae8c15e2-a0d7-459e-adf0-a01dabdcbb7c"/>
    <xsd:element name="properties">
      <xsd:complexType>
        <xsd:sequence>
          <xsd:element name="documentManagement">
            <xsd:complexType>
              <xsd:all>
                <xsd:element ref="ns2:_dlc_DocId" minOccurs="0"/>
                <xsd:element ref="ns2:_dlc_DocIdUrl" minOccurs="0"/>
                <xsd:element ref="ns2:_dlc_DocIdPersistId" minOccurs="0"/>
                <xsd:element ref="ns3:h8fc83188f23483db4e891ad3671aa39" minOccurs="0"/>
                <xsd:element ref="ns2:TaxCatchAll" minOccurs="0"/>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8919c-a327-408e-b645-ef9c18c64f32"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3" nillable="true" ma:displayName="Taxonomy Catch All Column" ma:hidden="true" ma:list="{b0898364-2d96-4b58-a874-80eba6ea987f}" ma:internalName="TaxCatchAll" ma:showField="CatchAllData" ma:web="2888919c-a327-408e-b645-ef9c18c64f32">
      <xsd:complexType>
        <xsd:complexContent>
          <xsd:extension base="dms:MultiChoiceLookup">
            <xsd:sequence>
              <xsd:element name="Value" type="dms:Lookup" maxOccurs="unbounded" minOccurs="0" nillable="true"/>
            </xsd:sequence>
          </xsd:extension>
        </xsd:complexContent>
      </xsd:complexType>
    </xsd:element>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5" nillable="true" ma:displayName="Delar tips, Hash" ma:internalName="SharingHintHash" ma:readOnly="true">
      <xsd:simpleType>
        <xsd:restriction base="dms:Text"/>
      </xsd:simpleType>
    </xsd:element>
    <xsd:element name="SharedWithDetails" ma:index="16"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8c15e2-a0d7-459e-adf0-a01dabdcbb7c" elementFormDefault="qualified">
    <xsd:import namespace="http://schemas.microsoft.com/office/2006/documentManagement/types"/>
    <xsd:import namespace="http://schemas.microsoft.com/office/infopath/2007/PartnerControls"/>
    <xsd:element name="h8fc83188f23483db4e891ad3671aa39" ma:index="12" nillable="true" ma:taxonomy="true" ma:internalName="h8fc83188f23483db4e891ad3671aa39" ma:taxonomyFieldName="Dokumenttyp" ma:displayName="Dokumenttyp" ma:readOnly="false" ma:default="" ma:fieldId="{18fc8318-8f23-483d-b4e8-91ad3671aa39}" ma:taxonomyMulti="true" ma:sspId="934a252a-d2c1-4403-a0e1-cc66eb4ddf79" ma:termSetId="78b7568c-6eec-48d7-8848-975d461d607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A8F61A-1517-4F18-BBEF-4976208F30ED}">
  <ds:schemaRefs>
    <ds:schemaRef ds:uri="ae8c15e2-a0d7-459e-adf0-a01dabdcbb7c"/>
    <ds:schemaRef ds:uri="2888919c-a327-408e-b645-ef9c18c64f32"/>
    <ds:schemaRef ds:uri="http://purl.org/dc/dcmitype/"/>
    <ds:schemaRef ds:uri="http://purl.org/dc/terms/"/>
    <ds:schemaRef ds:uri="http://purl.org/dc/elements/1.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355DBD99-5806-416E-A7B7-CE25DE4381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88919c-a327-408e-b645-ef9c18c64f32"/>
    <ds:schemaRef ds:uri="ae8c15e2-a0d7-459e-adf0-a01dabdcbb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15AD2F-3085-4BBD-8537-0E7EDC293BA0}">
  <ds:schemaRefs>
    <ds:schemaRef ds:uri="http://schemas.microsoft.com/sharepoint/events"/>
  </ds:schemaRefs>
</ds:datastoreItem>
</file>

<file path=customXml/itemProps4.xml><?xml version="1.0" encoding="utf-8"?>
<ds:datastoreItem xmlns:ds="http://schemas.openxmlformats.org/officeDocument/2006/customXml" ds:itemID="{504C1DC5-4EBB-45C9-9A0D-464FD1C96C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4911</TotalTime>
  <Words>4818</Words>
  <Application>Microsoft Office PowerPoint</Application>
  <PresentationFormat>Bildspel på skärmen (4:3)</PresentationFormat>
  <Paragraphs>792</Paragraphs>
  <Slides>42</Slides>
  <Notes>38</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42</vt:i4>
      </vt:variant>
    </vt:vector>
  </HeadingPairs>
  <TitlesOfParts>
    <vt:vector size="48" baseType="lpstr">
      <vt:lpstr>Arial</vt:lpstr>
      <vt:lpstr>Calibri</vt:lpstr>
      <vt:lpstr>Calibri Light</vt:lpstr>
      <vt:lpstr>Times New Roman</vt:lpstr>
      <vt:lpstr>Wingdings</vt:lpstr>
      <vt:lpstr>Office-tema</vt:lpstr>
      <vt:lpstr>STRUKTURBILD FYRBODAL Beskrivning av nuläget och processen 2017   </vt:lpstr>
      <vt:lpstr>PowerPoint-presentation</vt:lpstr>
      <vt:lpstr>Strukturbildens syfte:  Stärka de lokala och regionala förutsättningarna för långsiktig hållbar tillväxt och utveckling. </vt:lpstr>
      <vt:lpstr>Ömsesidigt beroende planering – Kommunal medverkan är nyckeln till regional planering</vt:lpstr>
      <vt:lpstr>PowerPoint-presentation</vt:lpstr>
      <vt:lpstr>                  STRUKTURBILD FYRBODAL                          Processbeskrivning     Intervjuer  i                 Seminarium 1             Seminarium 2                   kommunerna              + Workshop                 + Workshop                      Samman-                   Analys                                                                                ställning                Arbetsgrupp                                                                       Dialog 1                        Dialog 2                      Dialog 3     Bengtsfors                      Tanum                       Uddevalla                      Förankring              Beställning                     Beslut                     Nya projekt</vt:lpstr>
      <vt:lpstr>Kartläggning av Region Fyrbodal genom intervjuer med kommunerna om följande:</vt:lpstr>
      <vt:lpstr>                        Strukturbild Fyrbodal                    Seminarier och workshops</vt:lpstr>
      <vt:lpstr>PowerPoint-presentation</vt:lpstr>
      <vt:lpstr>SWOT- ANALYS</vt:lpstr>
      <vt:lpstr>                     Strukturbild Fyrbodal       Dialogmöten i Bengtsfors, Tanum, Uddevalla  Dialogmötena gav följande ledordspar:  Självbild     -  Ärlighet  Ledarskap  - Tillit  Laganda     - Mod  Viktigt se själv, visa ledarskap och ha laganda – Forca Fyrbodal Kraften i Fyrbodal</vt:lpstr>
      <vt:lpstr>Befolkningsstruktur</vt:lpstr>
      <vt:lpstr>Huvudvägar</vt:lpstr>
      <vt:lpstr>Järnvägar</vt:lpstr>
      <vt:lpstr>Tillgänglighet</vt:lpstr>
      <vt:lpstr>Bredband</vt:lpstr>
      <vt:lpstr>Övergripande strukturbild</vt:lpstr>
      <vt:lpstr> Befolkningsutveckling/-prognos</vt:lpstr>
      <vt:lpstr>Flyttmönster i Fyrbodal  Källa: Migrationsverket</vt:lpstr>
      <vt:lpstr>Försörjningskvot</vt:lpstr>
      <vt:lpstr>Bostadsbyggande</vt:lpstr>
      <vt:lpstr>Näringsstruktur</vt:lpstr>
      <vt:lpstr>Sårbarhetsindex – ranking av Sveriges kommuner</vt:lpstr>
      <vt:lpstr>Arbetspendling</vt:lpstr>
      <vt:lpstr>Arbetsmarknadsregioner</vt:lpstr>
      <vt:lpstr>PowerPoint-presentation</vt:lpstr>
      <vt:lpstr>PowerPoint-presentation</vt:lpstr>
      <vt:lpstr>PowerPoint-presentation</vt:lpstr>
      <vt:lpstr>Konjunkturläge och arbetslöshet</vt:lpstr>
      <vt:lpstr>Övergripande strukturbild</vt:lpstr>
      <vt:lpstr>PowerPoint-presentation</vt:lpstr>
      <vt:lpstr>Utgångspunkter för fortsatt arbete</vt:lpstr>
      <vt:lpstr>Förslag till strategi: En gemensam framtidsbild</vt:lpstr>
      <vt:lpstr>Förslag till strategi: Ökad tillgänglighet och hållbar mobilitet</vt:lpstr>
      <vt:lpstr>Förslag till strategi: Driv specifik utveckling i olika delar av Fyrbodal</vt:lpstr>
      <vt:lpstr>Förslag till strategi: Säkerställ koppling till kommunernas planering</vt:lpstr>
      <vt:lpstr>Förslag till strategi: Skapa tillgänglighet till kompetensförsörjning i glesare bygder</vt:lpstr>
      <vt:lpstr>Förslag till strategi: Ett distribuerat innovationssystem</vt:lpstr>
      <vt:lpstr>Förslag till strategi: Resursförsörjd samverkan och digitalisering</vt:lpstr>
      <vt:lpstr>Förslag till strategi: Skapa balans mellan konkreta åtgärder och utvecklingsprocesser</vt:lpstr>
      <vt:lpstr>Förslag till strategi: Samverkan över gränser</vt:lpstr>
      <vt:lpstr>Förslag till beslut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STRUKTURBILD FYRBODAL</dc:title>
  <dc:creator>Kerstin Andersson</dc:creator>
  <cp:lastModifiedBy>Anna Lärk Ståhlberg</cp:lastModifiedBy>
  <cp:revision>993</cp:revision>
  <cp:lastPrinted>2017-09-22T10:10:48Z</cp:lastPrinted>
  <dcterms:created xsi:type="dcterms:W3CDTF">2016-09-20T16:48:01Z</dcterms:created>
  <dcterms:modified xsi:type="dcterms:W3CDTF">2018-02-16T11:25:53Z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0x0101002D9591DA32DA6443AE0B53CDDC7D693D</vt:lpwstr>
  </property>
  <property fmtid="{D5CDD505-2E9C-101B-9397-08002B2CF9AE}" pid="3" name="_dlc_DocIdItemGuid">
    <vt:lpwstr>46cdd2a6-0dce-44b7-86fb-fa50b1e80dc5</vt:lpwstr>
  </property>
  <property fmtid="{D5CDD505-2E9C-101B-9397-08002B2CF9AE}" pid="4" name="Dokumenttyp">
    <vt:lpwstr>9;#Mallar|b7108b44-6128-4f1f-8538-62307a92a8b1</vt:lpwstr>
  </property>
</Properties>
</file>