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2" r:id="rId5"/>
  </p:sldMasterIdLst>
  <p:notesMasterIdLst>
    <p:notesMasterId r:id="rId11"/>
  </p:notesMasterIdLst>
  <p:handoutMasterIdLst>
    <p:handoutMasterId r:id="rId12"/>
  </p:handoutMasterIdLst>
  <p:sldIdLst>
    <p:sldId id="362" r:id="rId6"/>
    <p:sldId id="270" r:id="rId7"/>
    <p:sldId id="269" r:id="rId8"/>
    <p:sldId id="358" r:id="rId9"/>
    <p:sldId id="347" r:id="rId10"/>
  </p:sldIdLst>
  <p:sldSz cx="9144000" cy="5143500" type="screen16x9"/>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Namnlöst avsnitt" id="{63EECCC2-5BA1-48DB-B3D8-2CC6B609DAD0}">
          <p14:sldIdLst>
            <p14:sldId id="362"/>
            <p14:sldId id="270"/>
            <p14:sldId id="269"/>
            <p14:sldId id="358"/>
            <p14:sldId id="347"/>
          </p14:sldIdLst>
        </p14:section>
      </p14:sectionLst>
    </p:ext>
    <p:ext uri="{EFAFB233-063F-42B5-8137-9DF3F51BA10A}">
      <p15:sldGuideLst xmlns:p15="http://schemas.microsoft.com/office/powerpoint/2012/main">
        <p15:guide id="1" orient="horz" pos="2845" userDrawn="1">
          <p15:clr>
            <a:srgbClr val="A4A3A4"/>
          </p15:clr>
        </p15:guide>
        <p15:guide id="2" pos="1950" userDrawn="1">
          <p15:clr>
            <a:srgbClr val="A4A3A4"/>
          </p15:clr>
        </p15:guide>
        <p15:guide id="3" pos="4701" userDrawn="1">
          <p15:clr>
            <a:srgbClr val="A4A3A4"/>
          </p15:clr>
        </p15:guide>
        <p15:guide id="4" pos="5670" userDrawn="1">
          <p15:clr>
            <a:srgbClr val="A4A3A4"/>
          </p15:clr>
        </p15:guide>
        <p15:guide id="5" orient="horz" pos="3171" userDrawn="1">
          <p15:clr>
            <a:srgbClr val="A4A3A4"/>
          </p15:clr>
        </p15:guide>
        <p15:guide id="6" orient="horz" pos="2573" userDrawn="1">
          <p15:clr>
            <a:srgbClr val="A4A3A4"/>
          </p15:clr>
        </p15:guide>
        <p15:guide id="7" orient="horz" pos="16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2B1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715" autoAdjust="0"/>
  </p:normalViewPr>
  <p:slideViewPr>
    <p:cSldViewPr snapToGrid="0" showGuides="1">
      <p:cViewPr varScale="1">
        <p:scale>
          <a:sx n="69" d="100"/>
          <a:sy n="69" d="100"/>
        </p:scale>
        <p:origin x="1440" y="48"/>
      </p:cViewPr>
      <p:guideLst>
        <p:guide orient="horz" pos="2845"/>
        <p:guide pos="1950"/>
        <p:guide pos="4701"/>
        <p:guide pos="5670"/>
        <p:guide orient="horz" pos="3171"/>
        <p:guide orient="horz" pos="2573"/>
        <p:guide orient="horz" pos="160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sv-SE"/>
          </a:p>
        </p:txBody>
      </p:sp>
      <p:sp>
        <p:nvSpPr>
          <p:cNvPr id="21507"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D3478FE-3648-4C64-8A1C-DF3C33E06B99}" type="datetimeFigureOut">
              <a:rPr lang="sv-SE"/>
              <a:pPr/>
              <a:t>2019-01-24</a:t>
            </a:fld>
            <a:endParaRPr lang="sv-SE"/>
          </a:p>
        </p:txBody>
      </p:sp>
      <p:sp>
        <p:nvSpPr>
          <p:cNvPr id="2150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sv-SE"/>
          </a:p>
        </p:txBody>
      </p:sp>
      <p:sp>
        <p:nvSpPr>
          <p:cNvPr id="21509" name="Rectangle 5"/>
          <p:cNvSpPr>
            <a:spLocks noGrp="1" noChangeArrowheads="1"/>
          </p:cNvSpPr>
          <p:nvPr>
            <p:ph type="sldNum" sz="quarter" idx="3"/>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24DF4B1-9755-41A5-A919-27724CFB82AA}" type="slidenum">
              <a:rPr lang="sv-SE"/>
              <a:pPr/>
              <a:t>‹#›</a:t>
            </a:fld>
            <a:endParaRPr lang="sv-SE"/>
          </a:p>
        </p:txBody>
      </p:sp>
    </p:spTree>
    <p:extLst>
      <p:ext uri="{BB962C8B-B14F-4D97-AF65-F5344CB8AC3E}">
        <p14:creationId xmlns:p14="http://schemas.microsoft.com/office/powerpoint/2010/main" val="47118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pPr>
              <a:defRPr/>
            </a:pPr>
            <a:fld id="{E9E5CD91-217C-4F11-B1BA-F0531FD36C9F}" type="datetimeFigureOut">
              <a:rPr lang="sv-SE"/>
              <a:pPr>
                <a:defRPr/>
              </a:pPr>
              <a:t>2019-01-24</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pPr>
              <a:defRPr/>
            </a:pPr>
            <a:fld id="{D877D7A1-C6AB-4B30-B456-D10DEEDCE0F3}" type="slidenum">
              <a:rPr lang="sv-SE"/>
              <a:pPr>
                <a:defRPr/>
              </a:pPr>
              <a:t>‹#›</a:t>
            </a:fld>
            <a:endParaRPr lang="sv-SE"/>
          </a:p>
        </p:txBody>
      </p:sp>
    </p:spTree>
    <p:extLst>
      <p:ext uri="{BB962C8B-B14F-4D97-AF65-F5344CB8AC3E}">
        <p14:creationId xmlns:p14="http://schemas.microsoft.com/office/powerpoint/2010/main" val="9799696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1</a:t>
            </a:fld>
            <a:endParaRPr lang="sv-SE"/>
          </a:p>
        </p:txBody>
      </p:sp>
    </p:spTree>
    <p:extLst>
      <p:ext uri="{BB962C8B-B14F-4D97-AF65-F5344CB8AC3E}">
        <p14:creationId xmlns:p14="http://schemas.microsoft.com/office/powerpoint/2010/main" val="399301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Den 11 december träffades Trafikverket, Fyrbodals kommunal förbund och Västra Götalands regionen för att prata om DVVJ. </a:t>
            </a:r>
          </a:p>
          <a:p>
            <a:endParaRPr lang="sv-SE" sz="1200" dirty="0" smtClean="0"/>
          </a:p>
          <a:p>
            <a:r>
              <a:rPr lang="sv-SE" sz="1200" dirty="0" smtClean="0"/>
              <a:t>Samsyn kring framtiden i ett kortare (0-6år) och längre (6- --&gt; år) perspektiv. </a:t>
            </a:r>
          </a:p>
          <a:p>
            <a:pPr marL="0" indent="0">
              <a:buNone/>
            </a:pPr>
            <a:endParaRPr lang="sv-SE" sz="1200" dirty="0" smtClean="0"/>
          </a:p>
          <a:p>
            <a:r>
              <a:rPr lang="sv-SE" sz="1200" dirty="0" smtClean="0"/>
              <a:t>År 2013 fattades beslut om akut säkerhetsstopp på banan, 65 miljoner avsattes för att avhjälpa de mest akuta felen. </a:t>
            </a:r>
          </a:p>
          <a:p>
            <a:endParaRPr lang="sv-SE" sz="1200" dirty="0" smtClean="0"/>
          </a:p>
          <a:p>
            <a:r>
              <a:rPr lang="sv-SE" sz="1200" dirty="0" smtClean="0"/>
              <a:t>Trafikverket bedömer att banan klarar dagens trafikering fram till och med år 2024. Efter 2024 kan broar behöva ett omfattade underhåll - detta behöver Trafikverket klargöra innan.  </a:t>
            </a:r>
            <a:br>
              <a:rPr lang="sv-SE" sz="1200" dirty="0" smtClean="0"/>
            </a:br>
            <a:endParaRPr lang="sv-SE" sz="1200" dirty="0" smtClean="0"/>
          </a:p>
          <a:p>
            <a:r>
              <a:rPr lang="sv-SE" sz="1200" dirty="0" smtClean="0"/>
              <a:t>VGR meddelade att huruvida DVVJ kan bli föremål för museijärnväg är en fråga för näringslivsenheten på VGR. </a:t>
            </a:r>
          </a:p>
          <a:p>
            <a:pPr marL="0" indent="0">
              <a:buNone/>
            </a:pPr>
            <a:endParaRPr lang="sv-SE" sz="1200" dirty="0" smtClean="0"/>
          </a:p>
          <a:p>
            <a:r>
              <a:rPr lang="sv-SE" sz="1200" dirty="0" smtClean="0"/>
              <a:t>Trafikverket har lagt in i sin interna behovslista för eventuellt kommande ÅVS, typ år 2021-2022.</a:t>
            </a:r>
          </a:p>
          <a:p>
            <a:endParaRPr lang="sv-SE" dirty="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2</a:t>
            </a:fld>
            <a:endParaRPr lang="sv-SE"/>
          </a:p>
        </p:txBody>
      </p:sp>
    </p:spTree>
    <p:extLst>
      <p:ext uri="{BB962C8B-B14F-4D97-AF65-F5344CB8AC3E}">
        <p14:creationId xmlns:p14="http://schemas.microsoft.com/office/powerpoint/2010/main" val="10451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I somras upphävde regeringen vägplanen för väg 161 Bäcken-Rotviksbro och återlämnade den till Trafikverket för ny handläggning. Nu har Trafikverket beslutat ta ett steg tillbaka och göra en åtgärdsvalsstudie för hela sträckan av väg 161, från färjeläget vid Skår till Rotviksbro.</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åtgärdsvalsstudie innebär att Trafikverket, tillsammans med  berörda parter, tar fram ett nytt planeringsunderlag. Studien ska beskriva brister, målbild och lämpliga åtgärder för vägens utveckling fram till 2040 och blir ett underlag vid nästa uppdatering av den regionala planen 2022.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Efter att arbetet med åtgärdsvalsstudien avslutats kan arbete med vägplan för aktuell sträcka Bäcken - Rotviksbro återupptas. Vägplanen ska, enligt regeringens beslut, kompletteras med fler alternativ för ombyggnad av vägen. Underlag för detta hämtas ur den genomförda åtgärdsvalsstudien. Det innebär att tidplanen har förändrats och en eventuell möjlig byggstart för delsträckan Bäcken-Rotviksbro bedöms ligga efter år 2023.</a:t>
            </a:r>
          </a:p>
          <a:p>
            <a:endParaRPr lang="sv-SE" dirty="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3</a:t>
            </a:fld>
            <a:endParaRPr lang="sv-SE"/>
          </a:p>
        </p:txBody>
      </p:sp>
    </p:spTree>
    <p:extLst>
      <p:ext uri="{BB962C8B-B14F-4D97-AF65-F5344CB8AC3E}">
        <p14:creationId xmlns:p14="http://schemas.microsoft.com/office/powerpoint/2010/main" val="132784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medskick</a:t>
            </a:r>
            <a:r>
              <a:rPr lang="sv-SE" baseline="0" dirty="0" smtClean="0"/>
              <a:t> från Emma Agneman. </a:t>
            </a:r>
          </a:p>
          <a:p>
            <a:r>
              <a:rPr lang="sv-SE" baseline="0" dirty="0" smtClean="0"/>
              <a:t>Tar gärna med mig frågor!!!</a:t>
            </a:r>
          </a:p>
          <a:p>
            <a:endParaRPr lang="sv-SE" baseline="0" dirty="0" smtClean="0"/>
          </a:p>
          <a:p>
            <a:r>
              <a:rPr lang="sv-SE" baseline="0" dirty="0" smtClean="0"/>
              <a:t>Intressant hur </a:t>
            </a:r>
            <a:r>
              <a:rPr lang="sv-SE" baseline="0" dirty="0" err="1" smtClean="0"/>
              <a:t>cykelpotenialstudien</a:t>
            </a:r>
            <a:r>
              <a:rPr lang="sv-SE" baseline="0" dirty="0" smtClean="0"/>
              <a:t> involveras inför nästa ansökningsomgång. Jag gissar att mer information om detta kommer i samband med den info vi planerar längre fram! </a:t>
            </a:r>
            <a:endParaRPr lang="sv-SE" dirty="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4</a:t>
            </a:fld>
            <a:endParaRPr lang="sv-SE"/>
          </a:p>
        </p:txBody>
      </p:sp>
    </p:spTree>
    <p:extLst>
      <p:ext uri="{BB962C8B-B14F-4D97-AF65-F5344CB8AC3E}">
        <p14:creationId xmlns:p14="http://schemas.microsoft.com/office/powerpoint/2010/main" val="416659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lvl="0"/>
            <a:r>
              <a:rPr lang="sv-SE" sz="1200" kern="1200" dirty="0" smtClean="0">
                <a:solidFill>
                  <a:schemeClr val="tx1"/>
                </a:solidFill>
                <a:effectLst/>
                <a:latin typeface="+mn-lt"/>
                <a:ea typeface="+mn-ea"/>
                <a:cs typeface="+mn-cs"/>
              </a:rPr>
              <a:t>Varför lyftes objektet på väg 740 bort? Vad i underhållskontrakten och i projektledarresurser är det som gör att objektet lyfts bort? </a:t>
            </a:r>
            <a:r>
              <a:rPr lang="sv-SE" sz="1200" b="1" kern="1200" dirty="0" smtClean="0">
                <a:solidFill>
                  <a:schemeClr val="tx1"/>
                </a:solidFill>
                <a:effectLst/>
                <a:latin typeface="+mn-lt"/>
                <a:ea typeface="+mn-ea"/>
                <a:cs typeface="+mn-cs"/>
              </a:rPr>
              <a:t>Trafikverket fick frågan från VGR om det fanns några Mindre vägnäts-objekt som kunde starta redan år 2019 och som inte krävde vägplan. Trafikverket Planeringsavdelning tog då, tillsammans med Underhållsavdelningen, fram ett antal förslag, varav väg 740 var en av de två vägarna som prioriterades i Fyrbodal. Samtidigt som det slutliga förslaget sammanställdes och skickades ut för synpunkter i kommunalförbunden, informerade Trafikverkets åtgärdsplanerare Underhållsavdelningen om vilka objekt som prioriterats. Då visade det sig att en av projektledarna på Underhåll fått två vägobjekt som skulle genomföras under år 2019-2020. Eftersom driftkontrakten har en annan geografisk indelning än kommunalförbunden och åtgärdsplaneringens indelning så uppdagades detta när återkoppling från VGR kom till Trafikverket. (det ena vägobjektet från Fyrbodal och det andra från </a:t>
            </a:r>
            <a:r>
              <a:rPr lang="sv-SE" sz="1200" b="1" kern="1200" dirty="0" err="1" smtClean="0">
                <a:solidFill>
                  <a:schemeClr val="tx1"/>
                </a:solidFill>
                <a:effectLst/>
                <a:latin typeface="+mn-lt"/>
                <a:ea typeface="+mn-ea"/>
                <a:cs typeface="+mn-cs"/>
              </a:rPr>
              <a:t>GRs</a:t>
            </a:r>
            <a:r>
              <a:rPr lang="sv-SE" sz="1200" b="1" kern="1200" dirty="0" smtClean="0">
                <a:solidFill>
                  <a:schemeClr val="tx1"/>
                </a:solidFill>
                <a:effectLst/>
                <a:latin typeface="+mn-lt"/>
                <a:ea typeface="+mn-ea"/>
                <a:cs typeface="+mn-cs"/>
              </a:rPr>
              <a:t> kommunalförbund). För en av Underhålls projektledare resulterade det i att denne skulle behöva driva två Mindre vägnäts-objekt under ett och samma år. Projektledaren återkopplade snabbt med att denne inte mäktade med den ökade arbetsbelastningen med två nya vägobjekt. Normalt sett så har en projektledare fullt upp med att driva sitt underhållskontrakt, det som åtgärdsplanering beställer hos underhåll är en extra arbetsuppgift vilket man då får ha respekt för att en projektledare inte hinner med att driva flera sådana projekt samtidigt. Trafikverket återkopplade därför, så fort de kunde, till VGR med önskan om att byta till det andra prioriterade vägobjektet i Fyrbodal, vilket då kunde genomföras av en annan projektledare på Underhållsavdelningen. </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Hur prioriteras objektet på väg 740 framöver? När kan det påbörjas? (tydligare svar än 2020-2021 önskas). </a:t>
            </a:r>
            <a:r>
              <a:rPr lang="sv-SE" sz="1200" b="1" kern="1200" dirty="0" smtClean="0">
                <a:solidFill>
                  <a:schemeClr val="tx1"/>
                </a:solidFill>
                <a:effectLst/>
                <a:latin typeface="+mn-lt"/>
                <a:ea typeface="+mn-ea"/>
                <a:cs typeface="+mn-cs"/>
              </a:rPr>
              <a:t>Om kommunalförbundet tycker att väg 740 är viktig och prioriterad, så får kommunalförbundet prioritera den inom Mindre vägnätet-arbete. Båda vägobjekten var förslag som Planering- och Underhållsavdelningen på Trafikverket lyfte upp. Om Emma minns rätt så var varken väg 740 eller väg 698 med Fyrbodals prioriteringslista år 2014. Trafikverket har påbörjat en lista med 22 förslag på Mindre vägnätsobjekt och översänt denna till kommunalförbundet, som ett stöd i deras fortsatta prioriteringsarbete.</a:t>
            </a:r>
          </a:p>
          <a:p>
            <a:r>
              <a:rPr lang="sv-SE" sz="1200" kern="1200" dirty="0" smtClean="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5</a:t>
            </a:fld>
            <a:endParaRPr lang="sv-SE"/>
          </a:p>
        </p:txBody>
      </p:sp>
    </p:spTree>
    <p:extLst>
      <p:ext uri="{BB962C8B-B14F-4D97-AF65-F5344CB8AC3E}">
        <p14:creationId xmlns:p14="http://schemas.microsoft.com/office/powerpoint/2010/main" val="166620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
        <p:nvSpPr>
          <p:cNvPr id="5" name="Platshållare för rubrik 1"/>
          <p:cNvSpPr>
            <a:spLocks noGrp="1"/>
          </p:cNvSpPr>
          <p:nvPr>
            <p:ph type="title"/>
          </p:nvPr>
        </p:nvSpPr>
        <p:spPr bwMode="auto">
          <a:xfrm>
            <a:off x="457200" y="310754"/>
            <a:ext cx="679326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59" name="Picture 35" descr="TRAFIKVERKET_element_till_ppt-mall"/>
          <p:cNvPicPr>
            <a:picLocks noChangeAspect="1" noChangeArrowheads="1"/>
          </p:cNvPicPr>
          <p:nvPr/>
        </p:nvPicPr>
        <p:blipFill>
          <a:blip r:embed="rId3" cstate="print">
            <a:extLst>
              <a:ext uri="{28A0092B-C50C-407E-A947-70E740481C1C}">
                <a14:useLocalDpi xmlns:a14="http://schemas.microsoft.com/office/drawing/2010/main" val="0"/>
              </a:ext>
            </a:extLst>
          </a:blip>
          <a:srcRect l="11249" t="2519" b="10538"/>
          <a:stretch>
            <a:fillRect/>
          </a:stretch>
        </p:blipFill>
        <p:spPr bwMode="auto">
          <a:xfrm>
            <a:off x="142877" y="123825"/>
            <a:ext cx="2843936" cy="4909703"/>
          </a:xfrm>
          <a:prstGeom prst="rect">
            <a:avLst/>
          </a:prstGeom>
          <a:noFill/>
        </p:spPr>
      </p:pic>
      <p:pic>
        <p:nvPicPr>
          <p:cNvPr id="5" name="Picture 35" descr="TRAFIKVERKET_element_till_ppt-mal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1249" t="2519" b="10538"/>
          <a:stretch>
            <a:fillRect/>
          </a:stretch>
        </p:blipFill>
        <p:spPr bwMode="auto">
          <a:xfrm>
            <a:off x="853861" y="123825"/>
            <a:ext cx="2132952" cy="4909703"/>
          </a:xfrm>
          <a:prstGeom prst="rect">
            <a:avLst/>
          </a:prstGeom>
          <a:noFill/>
          <a:extLst>
            <a:ext uri="{909E8E84-426E-40DD-AFC4-6F175D3DCCD1}">
              <a14:hiddenFill xmlns:a14="http://schemas.microsoft.com/office/drawing/2010/main">
                <a:solidFill>
                  <a:srgbClr val="FFFFFF"/>
                </a:solidFill>
              </a14:hiddenFill>
            </a:ext>
          </a:extLst>
        </p:spPr>
      </p:pic>
      <p:sp>
        <p:nvSpPr>
          <p:cNvPr id="1028" name="Platshållare för rubrik 7"/>
          <p:cNvSpPr>
            <a:spLocks noGrp="1"/>
          </p:cNvSpPr>
          <p:nvPr>
            <p:ph type="title"/>
          </p:nvPr>
        </p:nvSpPr>
        <p:spPr bwMode="auto">
          <a:xfrm>
            <a:off x="285750" y="267891"/>
            <a:ext cx="2571750" cy="2044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smtClean="0"/>
              <a:t>Klicka här för att ange rubrik</a:t>
            </a:r>
          </a:p>
        </p:txBody>
      </p:sp>
      <p:pic>
        <p:nvPicPr>
          <p:cNvPr id="6" name="Bildobjekt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5394" y="2836233"/>
            <a:ext cx="4875154" cy="959931"/>
          </a:xfrm>
          <a:prstGeom prst="rect">
            <a:avLst/>
          </a:prstGeom>
        </p:spPr>
      </p:pic>
      <p:sp>
        <p:nvSpPr>
          <p:cNvPr id="7" name="textruta 6"/>
          <p:cNvSpPr txBox="1"/>
          <p:nvPr userDrawn="1"/>
        </p:nvSpPr>
        <p:spPr>
          <a:xfrm>
            <a:off x="148941" y="2684131"/>
            <a:ext cx="307777" cy="2337108"/>
          </a:xfrm>
          <a:prstGeom prst="rect">
            <a:avLst/>
          </a:prstGeom>
          <a:noFill/>
        </p:spPr>
        <p:txBody>
          <a:bodyPr vert="vert270" wrap="square" rtlCol="0">
            <a:spAutoFit/>
          </a:bodyPr>
          <a:lstStyle/>
          <a:p>
            <a:r>
              <a:rPr lang="sv-SE" sz="800" dirty="0" smtClean="0">
                <a:solidFill>
                  <a:srgbClr val="CC3300"/>
                </a:solidFill>
              </a:rPr>
              <a:t>TMALL 0796 Presentation bilder vinter v 1.0</a:t>
            </a:r>
            <a:endParaRPr lang="sv-SE" sz="800" dirty="0">
              <a:solidFill>
                <a:srgbClr val="CC3300"/>
              </a:solidFill>
            </a:endParaRPr>
          </a:p>
        </p:txBody>
      </p:sp>
    </p:spTree>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rtl="0" eaLnBrk="1" fontAlgn="base" hangingPunct="1">
        <a:spcBef>
          <a:spcPct val="0"/>
        </a:spcBef>
        <a:spcAft>
          <a:spcPct val="0"/>
        </a:spcAft>
        <a:defRPr sz="2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Arial" charset="0"/>
          <a:cs typeface="Arial" charset="0"/>
        </a:defRPr>
      </a:lvl2pPr>
      <a:lvl3pPr algn="l" rtl="0" eaLnBrk="1" fontAlgn="base" hangingPunct="1">
        <a:spcBef>
          <a:spcPct val="0"/>
        </a:spcBef>
        <a:spcAft>
          <a:spcPct val="0"/>
        </a:spcAft>
        <a:defRPr sz="2000" b="1">
          <a:solidFill>
            <a:schemeClr val="bg1"/>
          </a:solidFill>
          <a:latin typeface="Arial" charset="0"/>
          <a:cs typeface="Arial" charset="0"/>
        </a:defRPr>
      </a:lvl3pPr>
      <a:lvl4pPr algn="l" rtl="0" eaLnBrk="1" fontAlgn="base" hangingPunct="1">
        <a:spcBef>
          <a:spcPct val="0"/>
        </a:spcBef>
        <a:spcAft>
          <a:spcPct val="0"/>
        </a:spcAft>
        <a:defRPr sz="2000" b="1">
          <a:solidFill>
            <a:schemeClr val="bg1"/>
          </a:solidFill>
          <a:latin typeface="Arial" charset="0"/>
          <a:cs typeface="Arial" charset="0"/>
        </a:defRPr>
      </a:lvl4pPr>
      <a:lvl5pPr algn="l" rtl="0" eaLnBrk="1" fontAlgn="base" hangingPunct="1">
        <a:spcBef>
          <a:spcPct val="0"/>
        </a:spcBef>
        <a:spcAft>
          <a:spcPct val="0"/>
        </a:spcAft>
        <a:defRPr sz="20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0" y="4543702"/>
            <a:ext cx="9145711" cy="606942"/>
          </a:xfrm>
          <a:prstGeom prst="rect">
            <a:avLst/>
          </a:prstGeom>
          <a:noFill/>
        </p:spPr>
      </p:pic>
      <p:sp>
        <p:nvSpPr>
          <p:cNvPr id="2050" name="Platshållare för rubrik 1"/>
          <p:cNvSpPr>
            <a:spLocks noGrp="1"/>
          </p:cNvSpPr>
          <p:nvPr>
            <p:ph type="title"/>
          </p:nvPr>
        </p:nvSpPr>
        <p:spPr bwMode="auto">
          <a:xfrm>
            <a:off x="457200" y="310754"/>
            <a:ext cx="679326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
        <p:nvSpPr>
          <p:cNvPr id="2051" name="Platshållare för text 2"/>
          <p:cNvSpPr>
            <a:spLocks noGrp="1"/>
          </p:cNvSpPr>
          <p:nvPr>
            <p:ph type="body" idx="1"/>
          </p:nvPr>
        </p:nvSpPr>
        <p:spPr bwMode="auto">
          <a:xfrm>
            <a:off x="457200" y="1283494"/>
            <a:ext cx="6793264" cy="3232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6" y="4836319"/>
            <a:ext cx="428625" cy="215444"/>
          </a:xfrm>
          <a:prstGeom prst="rect">
            <a:avLst/>
          </a:prstGeom>
          <a:noFill/>
        </p:spPr>
        <p:txBody>
          <a:bodyPr>
            <a:spAutoFit/>
          </a:bodyPr>
          <a:lstStyle/>
          <a:p>
            <a:pPr>
              <a:defRPr/>
            </a:pPr>
            <a:fld id="{E9BC935C-A7B0-4070-86E6-FF039B7A9B57}" type="slidenum">
              <a:rPr lang="sv-SE" sz="800">
                <a:solidFill>
                  <a:schemeClr val="bg1"/>
                </a:solidFill>
              </a:rPr>
              <a:pPr>
                <a:defRPr/>
              </a:pPr>
              <a:t>‹#›</a:t>
            </a:fld>
            <a:endParaRPr lang="sv-SE" sz="800" dirty="0">
              <a:solidFill>
                <a:schemeClr val="bg1"/>
              </a:solidFill>
            </a:endParaRPr>
          </a:p>
        </p:txBody>
      </p:sp>
      <p:sp>
        <p:nvSpPr>
          <p:cNvPr id="2074" name="Rectangle 26"/>
          <p:cNvSpPr>
            <a:spLocks noGrp="1" noChangeArrowheads="1"/>
          </p:cNvSpPr>
          <p:nvPr>
            <p:ph type="ftr" sz="quarter" idx="3"/>
          </p:nvPr>
        </p:nvSpPr>
        <p:spPr bwMode="auto">
          <a:xfrm>
            <a:off x="3336925" y="4817269"/>
            <a:ext cx="2895600" cy="26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idx="4294967295"/>
          </p:nvPr>
        </p:nvSpPr>
        <p:spPr/>
        <p:txBody>
          <a:bodyPr/>
          <a:lstStyle/>
          <a:p>
            <a:r>
              <a:rPr lang="sv-SE" dirty="0" smtClean="0">
                <a:latin typeface="Arial" charset="0"/>
                <a:cs typeface="Arial" charset="0"/>
              </a:rPr>
              <a:t>InfraKollnätverk </a:t>
            </a:r>
            <a:br>
              <a:rPr lang="sv-SE" dirty="0" smtClean="0">
                <a:latin typeface="Arial" charset="0"/>
                <a:cs typeface="Arial" charset="0"/>
              </a:rPr>
            </a:br>
            <a:r>
              <a:rPr lang="sv-SE" dirty="0" smtClean="0">
                <a:latin typeface="Arial" charset="0"/>
                <a:cs typeface="Arial" charset="0"/>
              </a:rPr>
              <a:t/>
            </a:r>
            <a:br>
              <a:rPr lang="sv-SE" dirty="0" smtClean="0">
                <a:latin typeface="Arial" charset="0"/>
                <a:cs typeface="Arial" charset="0"/>
              </a:rPr>
            </a:br>
            <a:r>
              <a:rPr lang="sv-SE" dirty="0" smtClean="0">
                <a:latin typeface="Arial" charset="0"/>
                <a:cs typeface="Arial" charset="0"/>
              </a:rPr>
              <a:t>25 januari 2019</a:t>
            </a:r>
          </a:p>
        </p:txBody>
      </p:sp>
      <p:pic>
        <p:nvPicPr>
          <p:cNvPr id="8" name="Bildobjekt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95624" y="4090147"/>
            <a:ext cx="1453433" cy="942975"/>
          </a:xfrm>
          <a:prstGeom prst="rect">
            <a:avLst/>
          </a:prstGeom>
        </p:spPr>
      </p:pic>
      <p:pic>
        <p:nvPicPr>
          <p:cNvPr id="14" name="Bildobjekt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901285" y="4090147"/>
            <a:ext cx="1099840" cy="942975"/>
          </a:xfrm>
          <a:prstGeom prst="rect">
            <a:avLst/>
          </a:prstGeom>
        </p:spPr>
      </p:pic>
      <p:pic>
        <p:nvPicPr>
          <p:cNvPr id="15" name="Bildobjekt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13198" y="4090148"/>
            <a:ext cx="1476375" cy="944685"/>
          </a:xfrm>
          <a:prstGeom prst="rect">
            <a:avLst/>
          </a:prstGeom>
        </p:spPr>
      </p:pic>
      <p:pic>
        <p:nvPicPr>
          <p:cNvPr id="16" name="Bildobjekt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53714" y="4090148"/>
            <a:ext cx="1683429" cy="942975"/>
          </a:xfrm>
          <a:prstGeom prst="rect">
            <a:avLst/>
          </a:prstGeom>
        </p:spPr>
      </p:pic>
      <p:pic>
        <p:nvPicPr>
          <p:cNvPr id="17" name="Bildobjekt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01952" y="133350"/>
            <a:ext cx="5899173" cy="2419350"/>
          </a:xfrm>
          <a:prstGeom prst="rect">
            <a:avLst/>
          </a:prstGeom>
        </p:spPr>
      </p:pic>
    </p:spTree>
    <p:extLst>
      <p:ext uri="{BB962C8B-B14F-4D97-AF65-F5344CB8AC3E}">
        <p14:creationId xmlns:p14="http://schemas.microsoft.com/office/powerpoint/2010/main" val="177133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57200" y="1084082"/>
            <a:ext cx="6793264" cy="3431959"/>
          </a:xfrm>
        </p:spPr>
        <p:txBody>
          <a:bodyPr/>
          <a:lstStyle/>
          <a:p>
            <a:endParaRPr lang="sv-SE" sz="1400" dirty="0" smtClean="0"/>
          </a:p>
          <a:p>
            <a:pPr marL="0" indent="0">
              <a:buNone/>
            </a:pPr>
            <a:r>
              <a:rPr lang="sv-SE" sz="1400" dirty="0" smtClean="0"/>
              <a:t>År </a:t>
            </a:r>
            <a:r>
              <a:rPr lang="sv-SE" sz="1400" dirty="0"/>
              <a:t>2013 fattades beslut om akut säkerhetsstopp på banan, 65 miljoner avsattes för att avhjälpa de mest akuta felen. </a:t>
            </a:r>
            <a:endParaRPr lang="sv-SE" sz="1400" dirty="0" smtClean="0"/>
          </a:p>
          <a:p>
            <a:endParaRPr lang="sv-SE" sz="1400" dirty="0"/>
          </a:p>
          <a:p>
            <a:pPr marL="0" indent="0">
              <a:buNone/>
            </a:pPr>
            <a:r>
              <a:rPr lang="sv-SE" sz="1400" dirty="0"/>
              <a:t>Trafikverket bedömer att banan klarar dagens trafikering fram till och med år 2024. Efter </a:t>
            </a:r>
            <a:r>
              <a:rPr lang="sv-SE" sz="1400" dirty="0" smtClean="0"/>
              <a:t>år 2024 </a:t>
            </a:r>
            <a:r>
              <a:rPr lang="sv-SE" sz="1400" dirty="0"/>
              <a:t>kan broar behöva ett omfattade underhåll - detta behöver Trafikverket klargöra innan.  </a:t>
            </a:r>
            <a:br>
              <a:rPr lang="sv-SE" sz="1400" dirty="0"/>
            </a:br>
            <a:endParaRPr lang="sv-SE" sz="1400" dirty="0" smtClean="0"/>
          </a:p>
          <a:p>
            <a:pPr marL="0" indent="0">
              <a:buNone/>
            </a:pPr>
            <a:r>
              <a:rPr lang="sv-SE" sz="1400" dirty="0" smtClean="0"/>
              <a:t>VGR </a:t>
            </a:r>
            <a:r>
              <a:rPr lang="sv-SE" sz="1400" dirty="0"/>
              <a:t>meddelade att huruvida DVVJ kan bli föremål för museijärnväg är en fråga för näringslivsenheten på VGR. </a:t>
            </a:r>
          </a:p>
          <a:p>
            <a:pPr marL="0" indent="0">
              <a:buNone/>
            </a:pPr>
            <a:endParaRPr lang="sv-SE" sz="1400" dirty="0"/>
          </a:p>
          <a:p>
            <a:pPr marL="0" indent="0">
              <a:buNone/>
            </a:pPr>
            <a:r>
              <a:rPr lang="sv-SE" sz="1400" dirty="0"/>
              <a:t>Trafikverket har lagt in i sin interna behovslista för eventuellt kommande ÅVS, typ år 2021-2022.</a:t>
            </a:r>
          </a:p>
          <a:p>
            <a:endParaRPr lang="sv-SE" dirty="0"/>
          </a:p>
        </p:txBody>
      </p:sp>
      <p:sp>
        <p:nvSpPr>
          <p:cNvPr id="5" name="Rubrik 4"/>
          <p:cNvSpPr>
            <a:spLocks noGrp="1"/>
          </p:cNvSpPr>
          <p:nvPr>
            <p:ph type="title"/>
          </p:nvPr>
        </p:nvSpPr>
        <p:spPr/>
        <p:txBody>
          <a:bodyPr/>
          <a:lstStyle/>
          <a:p>
            <a:pPr algn="ctr"/>
            <a:r>
              <a:rPr lang="sv-SE" dirty="0" smtClean="0"/>
              <a:t>DVVJ</a:t>
            </a:r>
            <a:endParaRPr lang="sv-SE" dirty="0"/>
          </a:p>
        </p:txBody>
      </p:sp>
      <p:pic>
        <p:nvPicPr>
          <p:cNvPr id="3"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62838" y="1637995"/>
            <a:ext cx="1681162" cy="2878443"/>
          </a:xfrm>
          <a:prstGeom prst="rect">
            <a:avLst/>
          </a:prstGeom>
        </p:spPr>
      </p:pic>
      <p:pic>
        <p:nvPicPr>
          <p:cNvPr id="4" name="Bildobjekt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62838" y="398"/>
            <a:ext cx="1681162" cy="1937083"/>
          </a:xfrm>
          <a:prstGeom prst="rect">
            <a:avLst/>
          </a:prstGeom>
        </p:spPr>
      </p:pic>
    </p:spTree>
    <p:extLst>
      <p:ext uri="{BB962C8B-B14F-4D97-AF65-F5344CB8AC3E}">
        <p14:creationId xmlns:p14="http://schemas.microsoft.com/office/powerpoint/2010/main" val="348537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p:cNvSpPr>
            <a:spLocks noGrp="1"/>
          </p:cNvSpPr>
          <p:nvPr>
            <p:ph idx="1"/>
          </p:nvPr>
        </p:nvSpPr>
        <p:spPr/>
        <p:txBody>
          <a:bodyPr/>
          <a:lstStyle/>
          <a:p>
            <a:pPr marL="0" indent="0">
              <a:buNone/>
            </a:pPr>
            <a:r>
              <a:rPr lang="sv-SE" sz="1400" dirty="0" smtClean="0"/>
              <a:t>Vägplanen för väg 161 Bäcken – Rotviksbro upphävd av regeringen. </a:t>
            </a:r>
          </a:p>
          <a:p>
            <a:pPr marL="0" indent="0">
              <a:buNone/>
            </a:pPr>
            <a:endParaRPr lang="sv-SE" sz="1400" dirty="0" smtClean="0"/>
          </a:p>
          <a:p>
            <a:pPr marL="0" indent="0">
              <a:buNone/>
            </a:pPr>
            <a:r>
              <a:rPr lang="sv-SE" sz="1400" dirty="0"/>
              <a:t>T</a:t>
            </a:r>
            <a:r>
              <a:rPr lang="sv-SE" sz="1400" dirty="0" smtClean="0"/>
              <a:t>rafikverket har beslutat om att genomföra en ÅVS för hela sträckan Skår – Rotviksbro under år 2019. </a:t>
            </a:r>
          </a:p>
          <a:p>
            <a:pPr marL="0" indent="0">
              <a:buNone/>
            </a:pPr>
            <a:endParaRPr lang="sv-SE" sz="1400" dirty="0" smtClean="0"/>
          </a:p>
          <a:p>
            <a:pPr marL="0" indent="0">
              <a:buNone/>
            </a:pPr>
            <a:r>
              <a:rPr lang="sv-SE" sz="1400" dirty="0" smtClean="0"/>
              <a:t>Under tiden är arbetet med vägplanen vilande och återupptas när ÅVS är klar. </a:t>
            </a:r>
            <a:endParaRPr lang="sv-SE" sz="1400" dirty="0"/>
          </a:p>
          <a:p>
            <a:pPr marL="0" indent="0">
              <a:buNone/>
            </a:pPr>
            <a:r>
              <a:rPr lang="sv-SE" sz="1400" dirty="0" smtClean="0"/>
              <a:t>Eventuell möjlig </a:t>
            </a:r>
            <a:r>
              <a:rPr lang="sv-SE" sz="1400" dirty="0" smtClean="0"/>
              <a:t>byggstart bedöms ligga </a:t>
            </a:r>
            <a:r>
              <a:rPr lang="sv-SE" sz="1400" dirty="0" smtClean="0"/>
              <a:t>år 2023. </a:t>
            </a:r>
          </a:p>
          <a:p>
            <a:endParaRPr lang="sv-SE" dirty="0"/>
          </a:p>
        </p:txBody>
      </p:sp>
      <p:sp>
        <p:nvSpPr>
          <p:cNvPr id="9" name="Rubrik 8"/>
          <p:cNvSpPr>
            <a:spLocks noGrp="1"/>
          </p:cNvSpPr>
          <p:nvPr>
            <p:ph type="title"/>
          </p:nvPr>
        </p:nvSpPr>
        <p:spPr/>
        <p:txBody>
          <a:bodyPr/>
          <a:lstStyle/>
          <a:p>
            <a:pPr algn="ctr"/>
            <a:r>
              <a:rPr lang="sv-SE" dirty="0" smtClean="0"/>
              <a:t>Väg 161</a:t>
            </a:r>
            <a:endParaRPr lang="sv-SE" dirty="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62839" y="-326926"/>
            <a:ext cx="1697808" cy="3220840"/>
          </a:xfrm>
          <a:prstGeom prst="rect">
            <a:avLst/>
          </a:prstGeom>
        </p:spPr>
      </p:pic>
      <p:pic>
        <p:nvPicPr>
          <p:cNvPr id="5" name="Bildobjekt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62839" y="2418238"/>
            <a:ext cx="1681162" cy="2097803"/>
          </a:xfrm>
          <a:prstGeom prst="rect">
            <a:avLst/>
          </a:prstGeom>
        </p:spPr>
      </p:pic>
    </p:spTree>
    <p:extLst>
      <p:ext uri="{BB962C8B-B14F-4D97-AF65-F5344CB8AC3E}">
        <p14:creationId xmlns:p14="http://schemas.microsoft.com/office/powerpoint/2010/main" val="226401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63876" y="1572148"/>
            <a:ext cx="1697939" cy="2946064"/>
          </a:xfrm>
          <a:prstGeom prst="rect">
            <a:avLst/>
          </a:prstGeom>
        </p:spPr>
      </p:pic>
      <p:sp>
        <p:nvSpPr>
          <p:cNvPr id="2" name="Platshållare för innehåll 1"/>
          <p:cNvSpPr>
            <a:spLocks noGrp="1"/>
          </p:cNvSpPr>
          <p:nvPr>
            <p:ph idx="1"/>
          </p:nvPr>
        </p:nvSpPr>
        <p:spPr/>
        <p:txBody>
          <a:bodyPr/>
          <a:lstStyle/>
          <a:p>
            <a:r>
              <a:rPr lang="sv-SE" sz="1600" dirty="0" smtClean="0"/>
              <a:t>Arbetet med vägplanerna rullar på, preliminärt </a:t>
            </a:r>
            <a:r>
              <a:rPr lang="sv-SE" sz="1600" dirty="0" smtClean="0"/>
              <a:t>kommer alla vägplaner skickas in för fastställelse hösten år 2019. </a:t>
            </a:r>
            <a:r>
              <a:rPr lang="sv-SE" sz="1600" dirty="0" smtClean="0"/>
              <a:t/>
            </a:r>
            <a:br>
              <a:rPr lang="sv-SE" sz="1600" dirty="0" smtClean="0"/>
            </a:br>
            <a:endParaRPr lang="sv-SE" sz="1600" dirty="0" smtClean="0"/>
          </a:p>
          <a:p>
            <a:r>
              <a:rPr lang="sv-SE" sz="1600" dirty="0" smtClean="0"/>
              <a:t>Nästa Cykelpaket 2022-2026. Förslag på tidplan:</a:t>
            </a:r>
            <a:br>
              <a:rPr lang="sv-SE" sz="1600" dirty="0" smtClean="0"/>
            </a:br>
            <a:r>
              <a:rPr lang="sv-SE" sz="1600" dirty="0" smtClean="0"/>
              <a:t>- Info innan sommaren år 2019. </a:t>
            </a:r>
            <a:r>
              <a:rPr lang="sv-SE" sz="1600" dirty="0"/>
              <a:t/>
            </a:r>
            <a:br>
              <a:rPr lang="sv-SE" sz="1600" dirty="0"/>
            </a:br>
            <a:r>
              <a:rPr lang="sv-SE" sz="1600" dirty="0" smtClean="0"/>
              <a:t>- Ansökningar skickas ut i slutet av augusti år 2019. </a:t>
            </a:r>
            <a:br>
              <a:rPr lang="sv-SE" sz="1600" dirty="0" smtClean="0"/>
            </a:br>
            <a:r>
              <a:rPr lang="sv-SE" sz="1600" dirty="0" smtClean="0"/>
              <a:t>- Beslut i regionstyrelsen mitten år 2020. </a:t>
            </a:r>
            <a:br>
              <a:rPr lang="sv-SE" sz="1600" dirty="0" smtClean="0"/>
            </a:br>
            <a:r>
              <a:rPr lang="sv-SE" sz="1600" dirty="0" smtClean="0"/>
              <a:t>- Avtal/beställningar klara första halvan år 2021. </a:t>
            </a:r>
            <a:br>
              <a:rPr lang="sv-SE" sz="1600" dirty="0" smtClean="0"/>
            </a:br>
            <a:r>
              <a:rPr lang="sv-SE" sz="1600" dirty="0" smtClean="0"/>
              <a:t>- Start upphandling av vägplaner hösten 2021/vår 2022</a:t>
            </a:r>
            <a:endParaRPr lang="sv-SE" sz="1600" dirty="0"/>
          </a:p>
        </p:txBody>
      </p:sp>
      <p:sp>
        <p:nvSpPr>
          <p:cNvPr id="3" name="Rubrik 2"/>
          <p:cNvSpPr>
            <a:spLocks noGrp="1"/>
          </p:cNvSpPr>
          <p:nvPr>
            <p:ph type="title"/>
          </p:nvPr>
        </p:nvSpPr>
        <p:spPr/>
        <p:txBody>
          <a:bodyPr/>
          <a:lstStyle/>
          <a:p>
            <a:pPr algn="ctr"/>
            <a:r>
              <a:rPr lang="sv-SE" dirty="0" smtClean="0"/>
              <a:t>GC-paketet</a:t>
            </a:r>
            <a:endParaRPr lang="sv-SE" dirty="0"/>
          </a:p>
        </p:txBody>
      </p:sp>
      <p:pic>
        <p:nvPicPr>
          <p:cNvPr id="4" name="Bildobjekt 3"/>
          <p:cNvPicPr>
            <a:picLocks noChangeAspect="1"/>
          </p:cNvPicPr>
          <p:nvPr/>
        </p:nvPicPr>
        <p:blipFill rotWithShape="1">
          <a:blip r:embed="rId4" cstate="print">
            <a:extLst>
              <a:ext uri="{28A0092B-C50C-407E-A947-70E740481C1C}">
                <a14:useLocalDpi xmlns:a14="http://schemas.microsoft.com/office/drawing/2010/main" val="0"/>
              </a:ext>
            </a:extLst>
          </a:blip>
          <a:srcRect b="-21074"/>
          <a:stretch/>
        </p:blipFill>
        <p:spPr>
          <a:xfrm>
            <a:off x="7463876" y="1"/>
            <a:ext cx="1705289" cy="2801866"/>
          </a:xfrm>
          <a:prstGeom prst="rect">
            <a:avLst/>
          </a:prstGeom>
        </p:spPr>
      </p:pic>
    </p:spTree>
    <p:extLst>
      <p:ext uri="{BB962C8B-B14F-4D97-AF65-F5344CB8AC3E}">
        <p14:creationId xmlns:p14="http://schemas.microsoft.com/office/powerpoint/2010/main" val="232573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Förändring </a:t>
            </a:r>
            <a:r>
              <a:rPr lang="sv-SE" dirty="0" err="1" smtClean="0"/>
              <a:t>prio</a:t>
            </a:r>
            <a:r>
              <a:rPr lang="sv-SE" dirty="0" smtClean="0"/>
              <a:t> </a:t>
            </a:r>
            <a:r>
              <a:rPr lang="sv-SE" dirty="0" smtClean="0"/>
              <a:t>i </a:t>
            </a:r>
            <a:r>
              <a:rPr lang="sv-SE" dirty="0" smtClean="0"/>
              <a:t>Mindre vägnätspotten</a:t>
            </a:r>
            <a:endParaRPr lang="sv-SE" dirty="0"/>
          </a:p>
        </p:txBody>
      </p:sp>
      <p:sp>
        <p:nvSpPr>
          <p:cNvPr id="7" name="Platshållare för innehåll 6"/>
          <p:cNvSpPr>
            <a:spLocks noGrp="1"/>
          </p:cNvSpPr>
          <p:nvPr>
            <p:ph idx="1"/>
          </p:nvPr>
        </p:nvSpPr>
        <p:spPr>
          <a:xfrm>
            <a:off x="457200" y="1116808"/>
            <a:ext cx="6793264" cy="3232547"/>
          </a:xfrm>
        </p:spPr>
        <p:txBody>
          <a:bodyPr/>
          <a:lstStyle/>
          <a:p>
            <a:r>
              <a:rPr lang="sv-SE" sz="1600" dirty="0" smtClean="0"/>
              <a:t>Väg 698 prioriteras framför väg 740. </a:t>
            </a:r>
            <a:r>
              <a:rPr lang="sv-SE" sz="1600" dirty="0" smtClean="0"/>
              <a:t/>
            </a:r>
            <a:br>
              <a:rPr lang="sv-SE" sz="1600" dirty="0" smtClean="0"/>
            </a:br>
            <a:endParaRPr lang="sv-SE" sz="1600" dirty="0" smtClean="0"/>
          </a:p>
          <a:p>
            <a:r>
              <a:rPr lang="sv-SE" sz="1600" dirty="0" smtClean="0"/>
              <a:t>Visade sig att en projektledare på Underhåll hade fått två projekt att genomföra år 2019-2020. </a:t>
            </a:r>
          </a:p>
          <a:p>
            <a:endParaRPr lang="sv-SE" sz="1600" dirty="0" smtClean="0"/>
          </a:p>
          <a:p>
            <a:r>
              <a:rPr lang="sv-SE" sz="1600" dirty="0" smtClean="0"/>
              <a:t>Dessa projekt är extra arbetsuppgifte</a:t>
            </a:r>
            <a:r>
              <a:rPr lang="sv-SE" sz="1600" dirty="0" smtClean="0"/>
              <a:t>r utöver underhållskontrakten. Att genomföra två projekt för en projektledare blev därför inte genomförbart</a:t>
            </a:r>
            <a:r>
              <a:rPr lang="sv-SE" sz="1600" smtClean="0"/>
              <a:t>. </a:t>
            </a:r>
          </a:p>
          <a:p>
            <a:pPr marL="0" indent="0">
              <a:buNone/>
            </a:pPr>
            <a:endParaRPr lang="sv-SE" sz="1600" dirty="0" smtClean="0"/>
          </a:p>
          <a:p>
            <a:r>
              <a:rPr lang="sv-SE" sz="1600" dirty="0" smtClean="0"/>
              <a:t>Väg 740 behöver prioriteras i kommande Mindre vägnätsarbete. </a:t>
            </a:r>
            <a:r>
              <a:rPr lang="sv-SE" dirty="0" smtClean="0"/>
              <a:t/>
            </a:r>
            <a:br>
              <a:rPr lang="sv-SE" dirty="0" smtClean="0"/>
            </a:br>
            <a:r>
              <a:rPr lang="sv-SE" dirty="0" smtClean="0"/>
              <a:t/>
            </a:r>
            <a:br>
              <a:rPr lang="sv-SE" dirty="0" smtClean="0"/>
            </a:br>
            <a:endParaRPr lang="sv-SE" dirty="0" smtClean="0"/>
          </a:p>
          <a:p>
            <a:endParaRPr lang="sv-SE" dirty="0" smtClean="0"/>
          </a:p>
          <a:p>
            <a:endParaRPr lang="sv-SE" dirty="0"/>
          </a:p>
          <a:p>
            <a:r>
              <a:rPr lang="sv-SE" dirty="0" smtClean="0"/>
              <a:t>Anledningen till detta är underhållskontrakten </a:t>
            </a:r>
            <a:r>
              <a:rPr lang="sv-SE" dirty="0" smtClean="0"/>
              <a:t>och resurserna </a:t>
            </a:r>
            <a:endParaRPr lang="sv-SE" dirty="0" smtClean="0"/>
          </a:p>
          <a:p>
            <a:endParaRPr lang="sv-SE" dirty="0"/>
          </a:p>
          <a:p>
            <a:endParaRPr lang="sv-SE" dirty="0" smtClean="0"/>
          </a:p>
          <a:p>
            <a:r>
              <a:rPr lang="sv-SE" dirty="0" smtClean="0"/>
              <a:t>Upptäcktes </a:t>
            </a:r>
            <a:r>
              <a:rPr lang="sv-SE" dirty="0" smtClean="0"/>
              <a:t>att en av underhållsprojektledarna fått två objekt med genomförande 2019-2020. </a:t>
            </a:r>
            <a:endParaRPr lang="sv-SE" dirty="0"/>
          </a:p>
        </p:txBody>
      </p:sp>
      <p:pic>
        <p:nvPicPr>
          <p:cNvPr id="8" name="Platshållare för innehåll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67600" y="0"/>
            <a:ext cx="1676400" cy="2562225"/>
          </a:xfrm>
          <a:prstGeom prst="rect">
            <a:avLst/>
          </a:prstGeom>
          <a:noFill/>
          <a:ln w="9525">
            <a:noFill/>
            <a:miter lim="800000"/>
            <a:headEnd/>
            <a:tailEnd/>
          </a:ln>
        </p:spPr>
      </p:pic>
      <p:pic>
        <p:nvPicPr>
          <p:cNvPr id="9" name="Bildobjekt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62838" y="2562225"/>
            <a:ext cx="1681162" cy="1954213"/>
          </a:xfrm>
          <a:prstGeom prst="rect">
            <a:avLst/>
          </a:prstGeom>
        </p:spPr>
      </p:pic>
    </p:spTree>
    <p:extLst>
      <p:ext uri="{BB962C8B-B14F-4D97-AF65-F5344CB8AC3E}">
        <p14:creationId xmlns:p14="http://schemas.microsoft.com/office/powerpoint/2010/main" val="3770483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jänstemannaberedning 25 jan 2019" id="{BADF8F0E-8905-4845-B771-84DDBC9B4DEB}" vid="{C453AA3F-60DD-4B4F-B3BC-B61760A847DE}"/>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jänstemannaberedning 25 jan 2019" id="{BADF8F0E-8905-4845-B771-84DDBC9B4DEB}" vid="{4A0BCA39-6FE2-47EE-A5C8-9822E0E9984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7C4D318C9EA047B5B78D7C73A1C810" ma:contentTypeVersion="0" ma:contentTypeDescription="Skapa ett nytt dokument." ma:contentTypeScope="" ma:versionID="d45e09701bdf7356f74f92acb6774ffd">
  <xsd:schema xmlns:xsd="http://www.w3.org/2001/XMLSchema" xmlns:xs="http://www.w3.org/2001/XMLSchema" xmlns:p="http://schemas.microsoft.com/office/2006/metadata/properties" targetNamespace="http://schemas.microsoft.com/office/2006/metadata/properties" ma:root="true" ma:fieldsID="988ddc45a2a1ba233d786d3fa5db79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F28F49-A48E-40CE-B524-1F168D571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394D379-36F8-476F-B5C3-D48C866224F0}">
  <ds:schemaRefs>
    <ds:schemaRef ds:uri="http://schemas.microsoft.com/sharepoint/v3/contenttype/forms"/>
  </ds:schemaRefs>
</ds:datastoreItem>
</file>

<file path=customXml/itemProps3.xml><?xml version="1.0" encoding="utf-8"?>
<ds:datastoreItem xmlns:ds="http://schemas.openxmlformats.org/officeDocument/2006/customXml" ds:itemID="{9DE614B0-48FE-4AAA-9696-01192C6B451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 Tjänstemannaberedning 25 jan 2019</Template>
  <TotalTime>43</TotalTime>
  <Words>787</Words>
  <Application>Microsoft Office PowerPoint</Application>
  <PresentationFormat>Bildspel på skärmen (16:9)</PresentationFormat>
  <Paragraphs>60</Paragraphs>
  <Slides>5</Slides>
  <Notes>5</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5</vt:i4>
      </vt:variant>
    </vt:vector>
  </HeadingPairs>
  <TitlesOfParts>
    <vt:vector size="9" baseType="lpstr">
      <vt:lpstr>Arial</vt:lpstr>
      <vt:lpstr>Calibri</vt:lpstr>
      <vt:lpstr>Presentation</vt:lpstr>
      <vt:lpstr>Anpassad formgivning</vt:lpstr>
      <vt:lpstr>InfraKollnätverk   25 januari 2019</vt:lpstr>
      <vt:lpstr>DVVJ</vt:lpstr>
      <vt:lpstr>Väg 161</vt:lpstr>
      <vt:lpstr>GC-paketet</vt:lpstr>
      <vt:lpstr>Förändring prio i Mindre vägnätspotten</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InfraKollnätverk   25 januari 2019</dc:title>
  <dc:creator>Kvist Erica, PLväs</dc:creator>
  <cp:lastModifiedBy>Kvist Erica, PLväs</cp:lastModifiedBy>
  <cp:revision>3</cp:revision>
  <cp:lastPrinted>2018-05-09T09:20:42Z</cp:lastPrinted>
  <dcterms:created xsi:type="dcterms:W3CDTF">2019-01-24T15:41:55Z</dcterms:created>
  <dcterms:modified xsi:type="dcterms:W3CDTF">2019-01-24T16:25:27Z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0x010100547C4D318C9EA047B5B78D7C73A1C810</vt:lpwstr>
  </property>
</Properties>
</file>