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8" r:id="rId3"/>
    <p:sldId id="257" r:id="rId4"/>
    <p:sldId id="261" r:id="rId5"/>
    <p:sldId id="259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264"/>
    <a:srgbClr val="F2F2F2"/>
    <a:srgbClr val="969696"/>
    <a:srgbClr val="4F4F4F"/>
    <a:srgbClr val="696969"/>
    <a:srgbClr val="652D40"/>
    <a:srgbClr val="3D1B26"/>
    <a:srgbClr val="80384E"/>
    <a:srgbClr val="CD8DA1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9524-1835-47CC-AA1B-E3452A63630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394D2-255C-4768-909F-E02537AEA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39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94D2-255C-4768-909F-E02537AEAA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21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394D2-255C-4768-909F-E02537AEAA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3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B88ED-C5DA-4F0D-8370-ADB7561F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CC49EA-8BA2-4C7E-9468-903FBD02D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5C134A-B16F-42EB-96AA-17A98E4F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B28BD1-29ED-4239-B76B-8997D2135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4CBB2E-10CE-4594-B53A-A8226BDA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70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BD616-D54A-4C9E-88F6-0F0503C3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D4CFBC9-17A9-43AA-BB84-23CC07269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F211AB-42F3-4CC5-B301-355F2366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6BF6A5-4B9C-47F7-8608-AB3C9E6E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918B1C-3E76-4925-B042-4202D171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764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34E9D61-0E60-4278-997C-5842D7C7D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ECC5BF-64F3-4D3E-A612-1847D9686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4CB271-0104-4C34-AB96-C444B435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2E1D7B-9494-4BF4-863F-6EA77F5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A7A017-7211-4066-BA72-CFD7B267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CE0769-B4C3-43F7-B82E-1BA82C99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A11875-AE9C-4755-BC1C-E6F4D332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8B4C95-BCDC-473F-9931-64BFB969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0C7843-CE76-4A4D-AAE2-4F0451C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C32990-72CC-46DD-B4EB-81C524CC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53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9EEE3-1F90-4FA2-867D-950667BD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7106FA-2AF3-40D3-B3AC-2F78F29A8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8E270F-0D24-4440-9582-6117DAB9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78F883-02F0-4178-B886-50946C77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4FD333-7E81-4D32-A43C-AFF1799E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0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4AFBD0-D2F9-4349-A1FD-28BA2DC9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B0E4D7-C6B1-41B2-A6FC-0BA4B5594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E63A0A1-25DD-4F19-8477-8247AD085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1A7DB8-C287-4C2C-8DE6-917A5210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4D0705A-6CAE-4343-8239-7585DD37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E966EE-C016-4580-A478-A0223B85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22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2CFDE-078B-4007-8B9D-341CBDD2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C6C332-394B-48F4-87FE-BBFDE0767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75A371-2E12-4DBD-8C04-19C02EA6C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EEE66C5-437E-40D8-82F9-A91274917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173BD7B-617F-4380-A1B6-E5DB7B042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D66554-CC1C-47AB-B344-FE99A197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CC8E642-E8D0-485D-94A6-CADD5A7A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CDE6478-EA61-4504-9886-4740B644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010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7432B-6FEF-4DB4-B0E8-B9CB0988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FDED08-7ADC-48A1-BB89-4FEE6EE5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B77A47-620B-4AF3-8D6C-6FD35D0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62D5DDF-7A38-451D-9B1C-FE8D0C38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09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C6C378-7816-4EBF-BDEB-C5CA51E0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3D8AB47-15FA-4796-9996-3B483BCD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637C55-5F9F-4A4A-9A56-F94F8DED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59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E88845-0F95-433D-98F3-58CCEEB8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E5A6A7-31BA-407A-A80E-7613137C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D982F7-8B88-47E3-91A8-5B19D3C00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EC6D16-25B0-4AA6-8687-3E89FD30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439AC6-894F-4A9B-B954-85AE2AA1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94B56D-62C3-4C92-B7C4-E4FDF09D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03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FB72E8-58C0-425B-9BCD-BED1ADA9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A403C56-7B2D-4D96-97B1-54C75EABD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A6AD79-251E-42E8-B343-E39D6B824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AAC660-E187-4127-9A10-04D5B0EB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4CE38E1-1BF3-4FE7-AFDA-FE5CC24A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2632EC3-B9A9-416F-9FE0-8B81406B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82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0BAAB02-D2CF-4A13-9FE3-A3667A2F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2A6E26-0FE9-4E0F-9201-7F32D0EB7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14EC28-C026-4D53-A83C-1D6AC5CD4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E9C4-1DEE-47DA-A113-D701ABCD3256}" type="datetimeFigureOut">
              <a:rPr lang="sv-SE" smtClean="0"/>
              <a:t>2018-08-27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2F2C89-B9FA-4F27-91B2-A9775231A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931943-15D1-4DF4-942D-E16C9D5E2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8559-2D05-406D-B280-56C1D48A9B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20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4B212E"/>
            </a:gs>
            <a:gs pos="31000">
              <a:srgbClr val="B65674"/>
            </a:gs>
            <a:gs pos="54000">
              <a:srgbClr val="80384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0A0843F-ECFA-411E-B08B-F39B8A228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" y="0"/>
            <a:ext cx="1218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80384E"/>
            </a:gs>
            <a:gs pos="42000">
              <a:srgbClr val="B4506F"/>
            </a:gs>
            <a:gs pos="65000">
              <a:srgbClr val="80384E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9AC1A80-10E0-4BC9-AC08-4AEAAA13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4"/>
            <a:ext cx="12192000" cy="685023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BEB1752-F9A3-4944-87AE-DD9C7C4FEB1F}"/>
              </a:ext>
            </a:extLst>
          </p:cNvPr>
          <p:cNvSpPr/>
          <p:nvPr/>
        </p:nvSpPr>
        <p:spPr>
          <a:xfrm>
            <a:off x="1463288" y="1667013"/>
            <a:ext cx="7414012" cy="563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>
                    <a:lumMod val="75000"/>
                  </a:schemeClr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22 regionala VO-College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>
                    <a:lumMod val="75000"/>
                  </a:schemeClr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91 lokala VO-College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>
                    <a:lumMod val="75000"/>
                  </a:schemeClr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218 kommuner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>
                    <a:lumMod val="75000"/>
                  </a:schemeClr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19 regioner och landsting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>
                    <a:lumMod val="75000"/>
                  </a:schemeClr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90 privata verksamheter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>
                    <a:lumMod val="75000"/>
                  </a:schemeClr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140 gymnasieskolor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>
                    <a:lumMod val="75000"/>
                  </a:schemeClr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181 gymnasiala vuxenutbildningar 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>
                    <a:lumMod val="75000"/>
                  </a:schemeClr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31 yrkeshögskoleutbildningar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rgbClr val="80384E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8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3">
                <a:lumMod val="40000"/>
                <a:lumOff val="60000"/>
              </a:schemeClr>
            </a:gs>
            <a:gs pos="92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F831B32-B706-46F0-A995-988A0CFC7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" y="0"/>
            <a:ext cx="12165419" cy="6858000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BACD8765-7F5D-4506-80AC-E6BB6B0DE8F7}"/>
              </a:ext>
            </a:extLst>
          </p:cNvPr>
          <p:cNvSpPr/>
          <p:nvPr/>
        </p:nvSpPr>
        <p:spPr>
          <a:xfrm>
            <a:off x="379452" y="1165731"/>
            <a:ext cx="5698428" cy="297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Gemensamma riktlinjer för validering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Gemensamma riktlinjer för handledarutbildning i tre steg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Två nationella ESF-projekt där hela landet varit engagerade</a:t>
            </a:r>
          </a:p>
          <a:p>
            <a:pPr lvl="0">
              <a:lnSpc>
                <a:spcPct val="107000"/>
              </a:lnSpc>
              <a:spcAft>
                <a:spcPts val="1200"/>
              </a:spcAft>
            </a:pPr>
            <a:endParaRPr lang="sv-SE" sz="2800" dirty="0">
              <a:solidFill>
                <a:srgbClr val="ECDFF5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C7D28C2-DA0E-44A6-85F1-3E286DD87613}"/>
              </a:ext>
            </a:extLst>
          </p:cNvPr>
          <p:cNvSpPr/>
          <p:nvPr/>
        </p:nvSpPr>
        <p:spPr>
          <a:xfrm>
            <a:off x="6371416" y="1079291"/>
            <a:ext cx="5241956" cy="27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Mer än 14 000 utdelade diplom (</a:t>
            </a:r>
            <a:r>
              <a:rPr lang="sv-SE" sz="2400" i="1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sedan 2015</a:t>
            </a:r>
            <a:r>
              <a:rPr lang="sv-SE" sz="2400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Mer än 2 000 utdelade handledarintyg (</a:t>
            </a:r>
            <a:r>
              <a:rPr lang="sv-SE" sz="2400" i="1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sedan 2015</a:t>
            </a:r>
            <a:r>
              <a:rPr lang="sv-SE" sz="2400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4F4F4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Mer än 1 000 utbildade språkombud och över 100 språkombudsutbildare</a:t>
            </a:r>
          </a:p>
        </p:txBody>
      </p:sp>
    </p:spTree>
    <p:extLst>
      <p:ext uri="{BB962C8B-B14F-4D97-AF65-F5344CB8AC3E}">
        <p14:creationId xmlns:p14="http://schemas.microsoft.com/office/powerpoint/2010/main" val="417756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4AB8E65-3302-4592-B820-E442323F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621"/>
            <a:ext cx="12192000" cy="431540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CFD8C0F-8838-41D9-8ACF-42E69E943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8" y="288714"/>
            <a:ext cx="4506454" cy="22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2000">
              <a:srgbClr val="80384E"/>
            </a:gs>
            <a:gs pos="14000">
              <a:srgbClr val="CC8A9E"/>
            </a:gs>
            <a:gs pos="77000">
              <a:srgbClr val="51233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01C11F8-51CD-4DEE-B5D9-78C34F5A0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9" y="0"/>
            <a:ext cx="12194469" cy="68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2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3000">
              <a:schemeClr val="bg1">
                <a:lumMod val="75000"/>
              </a:schemeClr>
            </a:gs>
            <a:gs pos="30000">
              <a:schemeClr val="bg1">
                <a:lumMod val="85000"/>
              </a:schemeClr>
            </a:gs>
            <a:gs pos="74000">
              <a:srgbClr val="969696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12495DE-D05F-4E3F-A343-7D4F84C9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"/>
            <a:ext cx="12192000" cy="685412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0662AEC-1A94-41B6-B476-E99F3711ACB0}"/>
              </a:ext>
            </a:extLst>
          </p:cNvPr>
          <p:cNvSpPr txBox="1"/>
          <p:nvPr/>
        </p:nvSpPr>
        <p:spPr>
          <a:xfrm>
            <a:off x="369281" y="217770"/>
            <a:ext cx="586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200" b="1" dirty="0">
                <a:solidFill>
                  <a:srgbClr val="80384E"/>
                </a:solidFill>
                <a:latin typeface="Calibri Light" panose="020F0302020204030204"/>
                <a:cs typeface="Hadassah Friedlaender" panose="020B0604020202020204" pitchFamily="18" charset="-79"/>
              </a:rPr>
              <a:t>Framtiden då?</a:t>
            </a:r>
            <a:endParaRPr kumimoji="0" lang="sv-SE" sz="7200" b="1" i="0" u="none" strike="noStrike" kern="1200" cap="none" spc="0" normalizeH="0" baseline="0" noProof="0" dirty="0">
              <a:ln>
                <a:noFill/>
              </a:ln>
              <a:solidFill>
                <a:srgbClr val="80384E"/>
              </a:solidFill>
              <a:effectLst/>
              <a:uLnTx/>
              <a:uFillTx/>
              <a:latin typeface="Calibri Light" panose="020F0302020204030204"/>
              <a:cs typeface="Hadassah Friedlaender" panose="020B0604020202020204" pitchFamily="18" charset="-79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3262FCA-36B2-48BD-A4FC-8BE7B1DAABDB}"/>
              </a:ext>
            </a:extLst>
          </p:cNvPr>
          <p:cNvSpPr txBox="1"/>
          <p:nvPr/>
        </p:nvSpPr>
        <p:spPr>
          <a:xfrm>
            <a:off x="369281" y="1418099"/>
            <a:ext cx="112226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Samverkan över verksamhetsgränserna bidrar till hållbara och kreativa lösningar som är nödvändiga för att möta framtidens behov och krav på kompetens.</a:t>
            </a:r>
          </a:p>
          <a:p>
            <a:pPr lvl="0">
              <a:defRPr/>
            </a:pPr>
            <a:endParaRPr lang="sv-SE" sz="2000" dirty="0">
              <a:solidFill>
                <a:srgbClr val="4F4F4F"/>
              </a:solidFill>
              <a:latin typeface="Calibri Light" panose="020F0302020204030204"/>
              <a:cs typeface="Hadassah Friedlaender" panose="020B0604020202020204" pitchFamily="18" charset="-79"/>
            </a:endParaRP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Anledningarna som låg till grund för att Vård- och omsorgscollege bildades 2008 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finns kvar, men utmaningarna ser annorlunda ut idag och kommer med 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stor sannolikhet att förändras ytterligare de kommande 10 åren. </a:t>
            </a:r>
          </a:p>
          <a:p>
            <a:pPr lvl="0">
              <a:defRPr/>
            </a:pPr>
            <a:endParaRPr lang="sv-SE" sz="2000" dirty="0">
              <a:solidFill>
                <a:srgbClr val="4F4F4F"/>
              </a:solidFill>
              <a:latin typeface="Calibri Light" panose="020F0302020204030204"/>
              <a:cs typeface="Hadassah Friedlaender" panose="020B0604020202020204" pitchFamily="18" charset="-79"/>
            </a:endParaRP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Eftersom att världen är föränderlig så krävs 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det att de olika aktörer som arbetar med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personal- och kompetensförsörjning från olika 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perspektiv och med olika förutsättningar hjälps åt att 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omvärldsbevaka och skapa likvärdighet och kvalitet som håller 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i längden och som anpassas efter samtiden.</a:t>
            </a:r>
          </a:p>
          <a:p>
            <a:pPr lvl="0">
              <a:defRPr/>
            </a:pPr>
            <a:endParaRPr lang="sv-SE" sz="2000" dirty="0">
              <a:solidFill>
                <a:srgbClr val="4F4F4F"/>
              </a:solidFill>
              <a:latin typeface="Calibri Light" panose="020F0302020204030204"/>
              <a:cs typeface="Hadassah Friedlaender" panose="020B0604020202020204" pitchFamily="18" charset="-79"/>
            </a:endParaRP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Vård- och omsorgscollege ska fortsätta vara Sveriges bästa arena för 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samverkan mellan arbetsliv och utbildning, som kvalitetssäkrar rätt </a:t>
            </a:r>
          </a:p>
          <a:p>
            <a:pPr lvl="0">
              <a:defRPr/>
            </a:pPr>
            <a:r>
              <a:rPr lang="sv-SE" sz="2000" dirty="0">
                <a:solidFill>
                  <a:srgbClr val="4F4F4F"/>
                </a:solidFill>
                <a:latin typeface="Calibri Light" panose="020F0302020204030204"/>
                <a:cs typeface="Hadassah Friedlaender" panose="020B0604020202020204" pitchFamily="18" charset="-79"/>
              </a:rPr>
              <a:t>kompetens inom vård och omsorg!  </a:t>
            </a:r>
          </a:p>
        </p:txBody>
      </p:sp>
    </p:spTree>
    <p:extLst>
      <p:ext uri="{BB962C8B-B14F-4D97-AF65-F5344CB8AC3E}">
        <p14:creationId xmlns:p14="http://schemas.microsoft.com/office/powerpoint/2010/main" val="58947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80384E"/>
            </a:gs>
            <a:gs pos="23000">
              <a:srgbClr val="CD8DA1"/>
            </a:gs>
            <a:gs pos="88000">
              <a:srgbClr val="652D4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6D09ED0A-E592-41A3-83F1-BD4F431B8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" y="0"/>
            <a:ext cx="12168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2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>
                <a:lumMod val="75000"/>
              </a:schemeClr>
            </a:gs>
            <a:gs pos="39000">
              <a:schemeClr val="bg1">
                <a:lumMod val="85000"/>
              </a:schemeClr>
            </a:gs>
            <a:gs pos="59000">
              <a:schemeClr val="bg1">
                <a:lumMod val="85000"/>
              </a:schemeClr>
            </a:gs>
            <a:gs pos="77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BF0EA05-C8D8-4D77-BD48-C0BBC4842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83139" cy="686299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1648EF3-9DB7-4750-8367-6D92B7CCC648}"/>
              </a:ext>
            </a:extLst>
          </p:cNvPr>
          <p:cNvSpPr txBox="1"/>
          <p:nvPr/>
        </p:nvSpPr>
        <p:spPr>
          <a:xfrm>
            <a:off x="9135122" y="6488668"/>
            <a:ext cx="30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Läs mer på www.vo-college.se</a:t>
            </a:r>
          </a:p>
        </p:txBody>
      </p:sp>
    </p:spTree>
    <p:extLst>
      <p:ext uri="{BB962C8B-B14F-4D97-AF65-F5344CB8AC3E}">
        <p14:creationId xmlns:p14="http://schemas.microsoft.com/office/powerpoint/2010/main" val="375663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209</Words>
  <Application>Microsoft Office PowerPoint</Application>
  <PresentationFormat>Bredbild</PresentationFormat>
  <Paragraphs>34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Hadassah Friedlaender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Harbe</dc:creator>
  <cp:lastModifiedBy>Karin Harbe</cp:lastModifiedBy>
  <cp:revision>120</cp:revision>
  <dcterms:created xsi:type="dcterms:W3CDTF">2018-08-08T10:46:16Z</dcterms:created>
  <dcterms:modified xsi:type="dcterms:W3CDTF">2018-08-27T11:31:21Z</dcterms:modified>
</cp:coreProperties>
</file>